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73" r:id="rId2"/>
    <p:sldId id="275" r:id="rId3"/>
    <p:sldId id="277" r:id="rId4"/>
    <p:sldId id="274" r:id="rId5"/>
    <p:sldId id="258" r:id="rId6"/>
    <p:sldId id="271" r:id="rId7"/>
    <p:sldId id="259" r:id="rId8"/>
    <p:sldId id="261" r:id="rId9"/>
    <p:sldId id="265" r:id="rId10"/>
    <p:sldId id="268" r:id="rId11"/>
    <p:sldId id="269" r:id="rId12"/>
    <p:sldId id="270" r:id="rId13"/>
    <p:sldId id="272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shirdel.IHCS-NET\Desktop\Book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shirdel.IHCS-NET\Desktop\Book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655062853985355E-2"/>
          <c:y val="5.2176730678577941E-2"/>
          <c:w val="0.86007008334484503"/>
          <c:h val="0.82951070158857687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ارائه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dk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Sheet1!$A$2:$A$13</c:f>
              <c:strCache>
                <c:ptCount val="12"/>
                <c:pt idx="0">
                  <c:v>آذر</c:v>
                </c:pt>
                <c:pt idx="1">
                  <c:v>دی</c:v>
                </c:pt>
                <c:pt idx="2">
                  <c:v>بهمن</c:v>
                </c:pt>
                <c:pt idx="3">
                  <c:v>اسفند</c:v>
                </c:pt>
                <c:pt idx="4">
                  <c:v>فروردین</c:v>
                </c:pt>
                <c:pt idx="5">
                  <c:v>اردیبهشت</c:v>
                </c:pt>
                <c:pt idx="6">
                  <c:v>خرداد</c:v>
                </c:pt>
                <c:pt idx="7">
                  <c:v>تیر</c:v>
                </c:pt>
                <c:pt idx="8">
                  <c:v>مرداد</c:v>
                </c:pt>
                <c:pt idx="9">
                  <c:v>شهریور</c:v>
                </c:pt>
                <c:pt idx="10">
                  <c:v>مهر</c:v>
                </c:pt>
                <c:pt idx="11">
                  <c:v>آبان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19</c:v>
                </c:pt>
                <c:pt idx="1">
                  <c:v>14</c:v>
                </c:pt>
                <c:pt idx="2">
                  <c:v>12</c:v>
                </c:pt>
                <c:pt idx="3">
                  <c:v>6</c:v>
                </c:pt>
                <c:pt idx="4">
                  <c:v>0</c:v>
                </c:pt>
                <c:pt idx="5">
                  <c:v>5</c:v>
                </c:pt>
                <c:pt idx="6">
                  <c:v>8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10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9C-40C5-9ACB-FDCC0EA7CA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50000"/>
                  <a:lumOff val="50000"/>
                </a:schemeClr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278125088"/>
        <c:axId val="278124672"/>
      </c:lineChart>
      <c:catAx>
        <c:axId val="278125088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124672"/>
        <c:crosses val="autoZero"/>
        <c:auto val="1"/>
        <c:lblAlgn val="ctr"/>
        <c:lblOffset val="100"/>
        <c:noMultiLvlLbl val="0"/>
      </c:catAx>
      <c:valAx>
        <c:axId val="2781246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7812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gradFill>
          <a:gsLst>
            <a:gs pos="46028">
              <a:srgbClr val="CEE1F2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46028">
          <a:srgbClr val="CEE1F2"/>
        </a:gs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06763285024148E-2"/>
          <c:y val="0.10117178508138919"/>
          <c:w val="0.82590579710144929"/>
          <c:h val="0.803375961415495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poly"/>
            <c:order val="2"/>
            <c:dispRSqr val="0"/>
            <c:dispEq val="0"/>
          </c:trendline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dk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Sheet1!$A$2:$A$13</c:f>
              <c:strCache>
                <c:ptCount val="12"/>
                <c:pt idx="0">
                  <c:v>آذر</c:v>
                </c:pt>
                <c:pt idx="1">
                  <c:v>دی</c:v>
                </c:pt>
                <c:pt idx="2">
                  <c:v>بهمن</c:v>
                </c:pt>
                <c:pt idx="3">
                  <c:v>اسفند</c:v>
                </c:pt>
                <c:pt idx="4">
                  <c:v>فروردین</c:v>
                </c:pt>
                <c:pt idx="5">
                  <c:v>اردیبهشت</c:v>
                </c:pt>
                <c:pt idx="6">
                  <c:v>خرداد</c:v>
                </c:pt>
                <c:pt idx="7">
                  <c:v>تیر</c:v>
                </c:pt>
                <c:pt idx="8">
                  <c:v>مرداد</c:v>
                </c:pt>
                <c:pt idx="9">
                  <c:v>شهریور</c:v>
                </c:pt>
                <c:pt idx="10">
                  <c:v>مهر</c:v>
                </c:pt>
                <c:pt idx="11">
                  <c:v>آبان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7</c:v>
                </c:pt>
                <c:pt idx="8">
                  <c:v>0</c:v>
                </c:pt>
                <c:pt idx="9">
                  <c:v>12</c:v>
                </c:pt>
                <c:pt idx="10">
                  <c:v>26</c:v>
                </c:pt>
                <c:pt idx="1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28-46AA-B016-1767D85A8C0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50000"/>
                  <a:lumOff val="50000"/>
                </a:schemeClr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285946080"/>
        <c:axId val="285946496"/>
      </c:lineChart>
      <c:catAx>
        <c:axId val="28594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46496"/>
        <c:crosses val="autoZero"/>
        <c:auto val="1"/>
        <c:lblAlgn val="ctr"/>
        <c:lblOffset val="100"/>
        <c:noMultiLvlLbl val="0"/>
      </c:catAx>
      <c:valAx>
        <c:axId val="2859464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5946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gradFill>
          <a:gsLst>
            <a:gs pos="46028">
              <a:srgbClr val="CEE1F2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46161417322834E-2"/>
          <c:y val="5.9774848685110397E-4"/>
          <c:w val="0.91322883858267712"/>
          <c:h val="0.84183969968997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1401-1402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ترفیع</c:v>
                </c:pt>
                <c:pt idx="1">
                  <c:v>پایه تشویقی</c:v>
                </c:pt>
                <c:pt idx="2">
                  <c:v>گرنت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200</c:v>
                </c:pt>
                <c:pt idx="1">
                  <c:v>18</c:v>
                </c:pt>
                <c:pt idx="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5-4924-8CED-A7D7FD0992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0930160"/>
        <c:axId val="230932240"/>
      </c:barChart>
      <c:catAx>
        <c:axId val="230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932240"/>
        <c:crosses val="autoZero"/>
        <c:auto val="1"/>
        <c:lblAlgn val="ctr"/>
        <c:lblOffset val="100"/>
        <c:noMultiLvlLbl val="0"/>
      </c:catAx>
      <c:valAx>
        <c:axId val="23093224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پژوهشکده اخلاق و تربیت</c:v>
                </c:pt>
                <c:pt idx="1">
                  <c:v>پژوهشکده اقتصاد اخلاق و تربیت</c:v>
                </c:pt>
                <c:pt idx="2">
                  <c:v>پژوهشکده اندیشه سیاسی، انقلاب و تمدن اسلامی</c:v>
                </c:pt>
                <c:pt idx="3">
                  <c:v>پژوهشکده تاریخ ایران</c:v>
                </c:pt>
                <c:pt idx="4">
                  <c:v>پژوهشکده تاریخ و فلسفه علم</c:v>
                </c:pt>
                <c:pt idx="5">
                  <c:v>پژوهشکده دانشنامه نگاری</c:v>
                </c:pt>
                <c:pt idx="6">
                  <c:v>پژوهشکده زبان شناسی</c:v>
                </c:pt>
                <c:pt idx="7">
                  <c:v>پژوهشکده زبان و ادبیات</c:v>
                </c:pt>
                <c:pt idx="8">
                  <c:v>پژوهشکده فلسفه</c:v>
                </c:pt>
                <c:pt idx="9">
                  <c:v>پژوهشکده مطالعات اجتماعی</c:v>
                </c:pt>
                <c:pt idx="10">
                  <c:v>پزوهشکده مطالعات سیاسی و روابط بین الملل</c:v>
                </c:pt>
                <c:pt idx="11">
                  <c:v>پژوهشکده مطالعات فرهنگی و ارتباطات</c:v>
                </c:pt>
                <c:pt idx="12">
                  <c:v>پزوهشکده مطالعات علوم قرآنی</c:v>
                </c:pt>
                <c:pt idx="13">
                  <c:v>مرکز اسناد فرهنگی آسیا</c:v>
                </c:pt>
                <c:pt idx="14">
                  <c:v>گروه پزوهشی مدیریت</c:v>
                </c:pt>
                <c:pt idx="15">
                  <c:v>گروه پزوهشی مطالعات میان فرهنگی معاصر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11</c:v>
                </c:pt>
                <c:pt idx="1">
                  <c:v>10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8</c:v>
                </c:pt>
                <c:pt idx="6">
                  <c:v>5</c:v>
                </c:pt>
                <c:pt idx="7">
                  <c:v>8</c:v>
                </c:pt>
                <c:pt idx="8">
                  <c:v>6</c:v>
                </c:pt>
                <c:pt idx="9">
                  <c:v>10</c:v>
                </c:pt>
                <c:pt idx="10">
                  <c:v>6</c:v>
                </c:pt>
                <c:pt idx="11">
                  <c:v>8</c:v>
                </c:pt>
                <c:pt idx="12">
                  <c:v>11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3A-4838-84A3-821F338436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پژوهشکده اخلاق و تربیت</c:v>
                </c:pt>
                <c:pt idx="1">
                  <c:v>پژوهشکده اقتصاد اخلاق و تربیت</c:v>
                </c:pt>
                <c:pt idx="2">
                  <c:v>پژوهشکده اندیشه سیاسی، انقلاب و تمدن اسلامی</c:v>
                </c:pt>
                <c:pt idx="3">
                  <c:v>پژوهشکده تاریخ ایران</c:v>
                </c:pt>
                <c:pt idx="4">
                  <c:v>پژوهشکده تاریخ و فلسفه علم</c:v>
                </c:pt>
                <c:pt idx="5">
                  <c:v>پژوهشکده دانشنامه نگاری</c:v>
                </c:pt>
                <c:pt idx="6">
                  <c:v>پژوهشکده زبان شناسی</c:v>
                </c:pt>
                <c:pt idx="7">
                  <c:v>پژوهشکده زبان و ادبیات</c:v>
                </c:pt>
                <c:pt idx="8">
                  <c:v>پژوهشکده فلسفه</c:v>
                </c:pt>
                <c:pt idx="9">
                  <c:v>پژوهشکده مطالعات اجتماعی</c:v>
                </c:pt>
                <c:pt idx="10">
                  <c:v>پزوهشکده مطالعات سیاسی و روابط بین الملل</c:v>
                </c:pt>
                <c:pt idx="11">
                  <c:v>پژوهشکده مطالعات فرهنگی و ارتباطات</c:v>
                </c:pt>
                <c:pt idx="12">
                  <c:v>پزوهشکده مطالعات علوم قرآنی</c:v>
                </c:pt>
                <c:pt idx="13">
                  <c:v>مرکز اسناد فرهنگی آسیا</c:v>
                </c:pt>
                <c:pt idx="14">
                  <c:v>گروه پزوهشی مدیریت</c:v>
                </c:pt>
                <c:pt idx="15">
                  <c:v>گروه پزوهشی مطالعات میان فرهنگی معاصر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13</c:v>
                </c:pt>
                <c:pt idx="1">
                  <c:v>4</c:v>
                </c:pt>
                <c:pt idx="2">
                  <c:v>2</c:v>
                </c:pt>
                <c:pt idx="3">
                  <c:v>24</c:v>
                </c:pt>
                <c:pt idx="4">
                  <c:v>4</c:v>
                </c:pt>
                <c:pt idx="5">
                  <c:v>22</c:v>
                </c:pt>
                <c:pt idx="6">
                  <c:v>23</c:v>
                </c:pt>
                <c:pt idx="7">
                  <c:v>20</c:v>
                </c:pt>
                <c:pt idx="8">
                  <c:v>19</c:v>
                </c:pt>
                <c:pt idx="9">
                  <c:v>40</c:v>
                </c:pt>
                <c:pt idx="10">
                  <c:v>13</c:v>
                </c:pt>
                <c:pt idx="11">
                  <c:v>4</c:v>
                </c:pt>
                <c:pt idx="12">
                  <c:v>9</c:v>
                </c:pt>
                <c:pt idx="13">
                  <c:v>11</c:v>
                </c:pt>
                <c:pt idx="14">
                  <c:v>16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3A-4838-84A3-821F33843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8030096"/>
        <c:axId val="138259264"/>
      </c:barChart>
      <c:catAx>
        <c:axId val="27803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59264"/>
        <c:crosses val="autoZero"/>
        <c:auto val="1"/>
        <c:lblAlgn val="ctr"/>
        <c:lblOffset val="100"/>
        <c:noMultiLvlLbl val="0"/>
      </c:catAx>
      <c:valAx>
        <c:axId val="13825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030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'02'!$C$8</c:f>
              <c:strCache>
                <c:ptCount val="1"/>
                <c:pt idx="0">
                  <c:v>تعداد جلسات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'02'!$D$8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78-428E-8C91-1A8323F38777}"/>
            </c:ext>
          </c:extLst>
        </c:ser>
        <c:ser>
          <c:idx val="1"/>
          <c:order val="1"/>
          <c:tx>
            <c:strRef>
              <c:f>'02'!$C$9</c:f>
              <c:strCache>
                <c:ptCount val="1"/>
                <c:pt idx="0">
                  <c:v>طرحنامه مصوب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'02'!$D$9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78-428E-8C91-1A8323F38777}"/>
            </c:ext>
          </c:extLst>
        </c:ser>
        <c:ser>
          <c:idx val="2"/>
          <c:order val="2"/>
          <c:tx>
            <c:strRef>
              <c:f>'02'!$C$10</c:f>
              <c:strCache>
                <c:ptCount val="1"/>
                <c:pt idx="0">
                  <c:v>میانگین تصویب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'02'!$D$10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78-428E-8C91-1A8323F387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1384064"/>
        <c:axId val="335018032"/>
      </c:barChart>
      <c:catAx>
        <c:axId val="49138406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018032"/>
        <c:crosses val="autoZero"/>
        <c:auto val="1"/>
        <c:lblAlgn val="ctr"/>
        <c:lblOffset val="100"/>
        <c:noMultiLvlLbl val="0"/>
      </c:catAx>
      <c:valAx>
        <c:axId val="33501803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38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/>
              <a:t>تعداد دانشجویان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'03'!$D$9</c:f>
              <c:strCache>
                <c:ptCount val="1"/>
                <c:pt idx="0">
                  <c:v>یکم مهرماه1401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'03'!$E$8:$F$8</c:f>
              <c:strCache>
                <c:ptCount val="2"/>
                <c:pt idx="0">
                  <c:v>کارشناسی ارشد</c:v>
                </c:pt>
                <c:pt idx="1">
                  <c:v>دکتری تخصصی</c:v>
                </c:pt>
              </c:strCache>
            </c:strRef>
          </c:cat>
          <c:val>
            <c:numRef>
              <c:f>'03'!$E$9:$F$9</c:f>
              <c:numCache>
                <c:formatCode>General</c:formatCode>
                <c:ptCount val="2"/>
                <c:pt idx="0">
                  <c:v>20</c:v>
                </c:pt>
                <c:pt idx="1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6-49AF-883B-CDB2A8161CE4}"/>
            </c:ext>
          </c:extLst>
        </c:ser>
        <c:ser>
          <c:idx val="1"/>
          <c:order val="1"/>
          <c:tx>
            <c:strRef>
              <c:f>'03'!$D$10</c:f>
              <c:strCache>
                <c:ptCount val="1"/>
                <c:pt idx="0">
                  <c:v>یکم مهرماه1402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'03'!$E$8:$F$8</c:f>
              <c:strCache>
                <c:ptCount val="2"/>
                <c:pt idx="0">
                  <c:v>کارشناسی ارشد</c:v>
                </c:pt>
                <c:pt idx="1">
                  <c:v>دکتری تخصصی</c:v>
                </c:pt>
              </c:strCache>
            </c:strRef>
          </c:cat>
          <c:val>
            <c:numRef>
              <c:f>'03'!$E$10:$F$10</c:f>
              <c:numCache>
                <c:formatCode>General</c:formatCode>
                <c:ptCount val="2"/>
                <c:pt idx="0">
                  <c:v>5</c:v>
                </c:pt>
                <c:pt idx="1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16-49AF-883B-CDB2A8161C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3645264"/>
        <c:axId val="403646512"/>
      </c:barChart>
      <c:catAx>
        <c:axId val="403645264"/>
        <c:scaling>
          <c:orientation val="maxMin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646512"/>
        <c:crosses val="autoZero"/>
        <c:auto val="1"/>
        <c:lblAlgn val="ctr"/>
        <c:lblOffset val="100"/>
        <c:noMultiLvlLbl val="0"/>
      </c:catAx>
      <c:valAx>
        <c:axId val="40364651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64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5933-482E-912E-7498BB63D1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تعداد کل دوره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33-482E-912E-7498BB63D1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تعداد کارگاه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33-482E-912E-7498BB63D19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تعداد درسگفتار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33-482E-912E-7498BB63D1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20995088"/>
        <c:axId val="220994672"/>
      </c:barChart>
      <c:catAx>
        <c:axId val="220995088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994672"/>
        <c:crosses val="autoZero"/>
        <c:auto val="1"/>
        <c:lblAlgn val="ctr"/>
        <c:lblOffset val="100"/>
        <c:noMultiLvlLbl val="0"/>
      </c:catAx>
      <c:valAx>
        <c:axId val="22099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99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62687835359723"/>
          <c:y val="0.91858592243920345"/>
          <c:w val="0.7882324577035158"/>
          <c:h val="6.03286381566345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  <a:alpha val="90000"/>
                </a:schemeClr>
              </a:solidFill>
              <a:ln w="19050">
                <a:solidFill>
                  <a:schemeClr val="accent1">
                    <a:shade val="76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shade val="7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shade val="7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85FD-426B-B571-5B02978A01B4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  <a:alpha val="90000"/>
                </a:schemeClr>
              </a:solidFill>
              <a:ln w="19050">
                <a:solidFill>
                  <a:schemeClr val="accent1">
                    <a:tint val="77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tint val="77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tint val="77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5FD-426B-B571-5B02978A01B4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سال1401</c:v>
                </c:pt>
                <c:pt idx="1">
                  <c:v>سال 1402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0-4D75-864D-E99122E4BC4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8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82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81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9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1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9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1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1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4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2E0A-AD62-467F-8617-939D124CDF31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251783-CDAD-4FB0-ACE4-BF0A256AA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6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38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45474" y="412687"/>
            <a:ext cx="9987861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all" spc="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B Titr" panose="00000700000000000000" pitchFamily="2" charset="-78"/>
              </a:rPr>
              <a:t>تعداد جلسات شورای تحصیلات تکمیلی و طرحنامه دانشجویی مصوب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600" b="0" i="0" u="none" strike="noStrike" kern="1200" cap="all" spc="100" normalizeH="0" baseline="0" noProof="0" dirty="0" smtClean="0">
              <a:ln>
                <a:noFill/>
              </a:ln>
              <a:solidFill>
                <a:srgbClr val="2E2B21">
                  <a:lumMod val="90000"/>
                  <a:lumOff val="10000"/>
                </a:srgbClr>
              </a:solidFill>
              <a:effectLst/>
              <a:uLnTx/>
              <a:uFillTx/>
              <a:latin typeface="Tw Cen MT Condensed" panose="020B0606020104020203"/>
              <a:ea typeface="+mj-ea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all" spc="100" normalizeH="0" baseline="0" noProof="0" dirty="0" smtClean="0">
                <a:ln>
                  <a:noFill/>
                </a:ln>
                <a:solidFill>
                  <a:srgbClr val="2E2B21">
                    <a:lumMod val="90000"/>
                    <a:lumOff val="10000"/>
                  </a:srgbClr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B Titr" panose="00000700000000000000" pitchFamily="2" charset="-78"/>
              </a:rPr>
              <a:t>(از مهر1401تا شهریور1402)</a:t>
            </a:r>
            <a:endParaRPr kumimoji="0" lang="fa-IR" sz="1600" b="0" i="0" u="none" strike="noStrike" kern="1200" cap="all" spc="100" normalizeH="0" baseline="0" noProof="0" dirty="0">
              <a:ln>
                <a:noFill/>
              </a:ln>
              <a:solidFill>
                <a:srgbClr val="2E2B21">
                  <a:lumMod val="90000"/>
                  <a:lumOff val="10000"/>
                </a:srgbClr>
              </a:solidFill>
              <a:effectLst/>
              <a:uLnTx/>
              <a:uFillTx/>
              <a:latin typeface="Tw Cen MT Condensed" panose="020B0606020104020203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780018"/>
              </p:ext>
            </p:extLst>
          </p:nvPr>
        </p:nvGraphicFramePr>
        <p:xfrm>
          <a:off x="1345474" y="2286000"/>
          <a:ext cx="909828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061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24128" y="676656"/>
            <a:ext cx="9720072" cy="1126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100" b="0" i="0" u="none" strike="noStrike" kern="1200" cap="all" spc="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B Titr" panose="00000700000000000000" pitchFamily="2" charset="-78"/>
              </a:rPr>
              <a:t>تعداد دانشجویان به تفکیک مقطع تحصیلی</a:t>
            </a:r>
            <a:r>
              <a:rPr kumimoji="0" lang="fa-IR" sz="5400" b="0" i="0" u="none" strike="noStrike" kern="1200" cap="all" spc="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B Titr" panose="00000700000000000000" pitchFamily="2" charset="-78"/>
              </a:rPr>
              <a:t/>
            </a:r>
            <a:br>
              <a:rPr kumimoji="0" lang="fa-IR" sz="5400" b="0" i="0" u="none" strike="noStrike" kern="1200" cap="all" spc="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B Titr" panose="00000700000000000000" pitchFamily="2" charset="-78"/>
              </a:rPr>
            </a:br>
            <a:endParaRPr kumimoji="0" lang="fa-IR" sz="5000" b="0" i="0" u="none" strike="noStrike" kern="1200" cap="all" spc="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w Cen MT Condensed" panose="020B0606020104020203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467255"/>
              </p:ext>
            </p:extLst>
          </p:nvPr>
        </p:nvGraphicFramePr>
        <p:xfrm>
          <a:off x="1024128" y="164592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25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1790" y="554062"/>
            <a:ext cx="6458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</a:rPr>
              <a:t>تعداد کل دوره، کارگاه و درسگفتار 1402-1401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514372395"/>
              </p:ext>
            </p:extLst>
          </p:nvPr>
        </p:nvGraphicFramePr>
        <p:xfrm>
          <a:off x="1811547" y="1099229"/>
          <a:ext cx="7798279" cy="481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964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83656455"/>
              </p:ext>
            </p:extLst>
          </p:nvPr>
        </p:nvGraphicFramePr>
        <p:xfrm>
          <a:off x="0" y="5305381"/>
          <a:ext cx="2294626" cy="163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21435" y="133593"/>
            <a:ext cx="1071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C00000"/>
                </a:solidFill>
              </a:rPr>
              <a:t>کتب منتشر شده پژوهشگاه علوم انسانی و مطالعات فرهنگی سال 1401 تا آذر 1402 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688519"/>
              </p:ext>
            </p:extLst>
          </p:nvPr>
        </p:nvGraphicFramePr>
        <p:xfrm>
          <a:off x="1587260" y="533703"/>
          <a:ext cx="10481096" cy="6400291"/>
        </p:xfrm>
        <a:graphic>
          <a:graphicData uri="http://schemas.openxmlformats.org/drawingml/2006/table">
            <a:tbl>
              <a:tblPr rtl="1" firstRow="1" firstCol="1" bandRow="1">
                <a:tableStyleId>{0E3FDE45-AF77-4B5C-9715-49D594BDF05E}</a:tableStyleId>
              </a:tblPr>
              <a:tblGrid>
                <a:gridCol w="5602242">
                  <a:extLst>
                    <a:ext uri="{9D8B030D-6E8A-4147-A177-3AD203B41FA5}">
                      <a16:colId xmlns:a16="http://schemas.microsoft.com/office/drawing/2014/main" val="823849141"/>
                    </a:ext>
                  </a:extLst>
                </a:gridCol>
                <a:gridCol w="4878854">
                  <a:extLst>
                    <a:ext uri="{9D8B030D-6E8A-4147-A177-3AD203B41FA5}">
                      <a16:colId xmlns:a16="http://schemas.microsoft.com/office/drawing/2014/main" val="2812845850"/>
                    </a:ext>
                  </a:extLst>
                </a:gridCol>
              </a:tblGrid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ارتباط مطلوب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(مؤلفه‌ها، آسیب‌ها، راهبردها)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نشانه‌شناسی سکه‌های اشکانی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513350205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به ‌سوی شهر سالم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مردم، مکان‌ها و سیاست‌های برنامه‌ریزی شهری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داوری در تـــرازوی داوری   بازخوانی اندیشه‌های فلسفی و نظریات اجتماعی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2198081198"/>
                  </a:ext>
                </a:extLst>
              </a:tr>
              <a:tr h="3775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 </a:t>
                      </a:r>
                      <a:r>
                        <a:rPr lang="ar-SA" sz="1300" b="1" dirty="0">
                          <a:effectLst/>
                        </a:rPr>
                        <a:t>تاریخ تحصیلات تکمیلی پژوهشگاه علوم انسانی و مطالعات فرهنگی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پژوهشی در تاریخ نهاد دانشگاهی علوم قرآن و حدیث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1498458293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 مجموعه مقالات همایش ملّی «تأملی بر زندگی، آثار و اندیشه عبدالله قطب بن محیی»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ویراستار خاموش  ارمغان مینوی (1)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2638124615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تحولات سبک زندگی در دوران خانوادۀ دیجیتالی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عدالت ترمیمی در محاکم کیفری مطالعه موردی پرونده های خشونت جنسی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435208692"/>
                  </a:ext>
                </a:extLst>
              </a:tr>
              <a:tr h="210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تصویرپردازي هنري نکوهش دنيا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فرهنگ تاریخی زبان فارسی جلد اول (متون قرن چهارم)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1854927057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دانشگاه کندوکاومحور: چرا و چگونه بر آموزش حافظه‌محور در رشته‌های علوم انسانی غلبه کنیم؟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فرهنگ‌سازی صلح روایت‌هایی فرارشته‌ای از امید و کنش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b"/>
                </a:tc>
                <a:extLst>
                  <a:ext uri="{0D108BD9-81ED-4DB2-BD59-A6C34878D82A}">
                    <a16:rowId xmlns:a16="http://schemas.microsoft.com/office/drawing/2014/main" val="3934614720"/>
                  </a:ext>
                </a:extLst>
              </a:tr>
              <a:tr h="210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دانشنامه مطالعات بین‌المللی ورزشی جلد 1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قرآن، هرمنوتیک و باطن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3105670141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دانشنامه مطالعات بین‌المللی ورزشی جلد 2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مجموعه ﻣﻘﺎﻟﻪﻫﺎی ﻫﻤﺎﯾﺶ ﻣﯿﺮاث ﺑﺎﺳﺘﺎنﺷﻨﺎﺧﺘﯽ </a:t>
                      </a:r>
                      <a:br>
                        <a:rPr lang="ar-SA" sz="1300" b="1">
                          <a:effectLst/>
                        </a:rPr>
                      </a:br>
                      <a:r>
                        <a:rPr lang="ar-SA" sz="1300" b="1">
                          <a:effectLst/>
                        </a:rPr>
                        <a:t>ﺑﺎزﺧﻮاﻧﯽ ﻫﻮﯾﺖ ﻣﻠﯽ اﯾﺮاﻧﯽ: از ﻧﮕﺎه ﻏﺮﺑﯽ، از ﻧﮕﺎه اﯾﺮاﻧﯽ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3404912487"/>
                  </a:ext>
                </a:extLst>
              </a:tr>
              <a:tr h="6549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دایرةالمعارف آموزش عالي (جلد اول: نظام‌هاي آموزش عالي جهان) ویراست دوم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مجموعه‌مقالات همایش ملی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بازشناسی چالش‌های رشد اقتصادی در ایران،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تبیین موانع تولید و به‌سازی راه‌بردها و سیاست‌ها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2901600772"/>
                  </a:ext>
                </a:extLst>
              </a:tr>
              <a:tr h="6549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رشتۀ فلسفۀ اسلامی در نظام آموزش عالی ایران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بررسی تاریخی، برنامۀ آموزشی، مهارت و کارآفرینی (1313-1395)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ارتباط مطلوب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(مؤلفه‌ها، آسیب‌ها، راهبردها)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4226020609"/>
                  </a:ext>
                </a:extLst>
              </a:tr>
              <a:tr h="3078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روش‌های تحقیق کمی و کیفی (مبانی فلسفی)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به ‌سوی شهر سالم</a:t>
                      </a:r>
                      <a:br>
                        <a:rPr lang="ar-SA" sz="1300" b="1" dirty="0">
                          <a:effectLst/>
                        </a:rPr>
                      </a:br>
                      <a:r>
                        <a:rPr lang="ar-SA" sz="1300" b="1" dirty="0">
                          <a:effectLst/>
                        </a:rPr>
                        <a:t>مردم، مکان‌ها و سیاست‌های برنامه‌ریزی شهری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855353030"/>
                  </a:ext>
                </a:extLst>
              </a:tr>
              <a:tr h="26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سراج‏المنیر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 تاریخ تحصیلات تکمیلی پژوهشگاه علوم انسانی و مطالعات فرهنگی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3619951702"/>
                  </a:ext>
                </a:extLst>
              </a:tr>
              <a:tr h="4326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عاقلان عاشقی کنند باز تعریف عشق به مثابه بلوغ مراقبتی (بازتعریف "عشق" به مثابه بلوغ مراقبتی)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 مجموعه مقالات همایش ملّی «تأملی بر زندگی، آثار و اندیشه عبدالله قطب بن محیی»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1516218433"/>
                  </a:ext>
                </a:extLst>
              </a:tr>
              <a:tr h="210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>
                          <a:effectLst/>
                        </a:rPr>
                        <a:t>فروغ حکمت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تحولات سبک زندگی در دوران خانوادۀ دیجیتالی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887113317"/>
                  </a:ext>
                </a:extLst>
              </a:tr>
              <a:tr h="210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قطره‌ها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effectLst/>
                        </a:rPr>
                        <a:t>تصویرپردازي هنري نکوهش دنيا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4100" marR="44100" marT="0" marB="0" anchor="ctr"/>
                </a:tc>
                <a:extLst>
                  <a:ext uri="{0D108BD9-81ED-4DB2-BD59-A6C34878D82A}">
                    <a16:rowId xmlns:a16="http://schemas.microsoft.com/office/drawing/2014/main" val="91566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92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766" y="762000"/>
            <a:ext cx="9579634" cy="5653692"/>
          </a:xfrm>
        </p:spPr>
      </p:pic>
    </p:spTree>
    <p:extLst>
      <p:ext uri="{BB962C8B-B14F-4D97-AF65-F5344CB8AC3E}">
        <p14:creationId xmlns:p14="http://schemas.microsoft.com/office/powerpoint/2010/main" val="330609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91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28" y="2400512"/>
            <a:ext cx="11029949" cy="305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0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78318544"/>
              </p:ext>
            </p:extLst>
          </p:nvPr>
        </p:nvGraphicFramePr>
        <p:xfrm>
          <a:off x="585979" y="1303204"/>
          <a:ext cx="10907485" cy="5208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5979" y="261871"/>
            <a:ext cx="1049132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نشست ها و سخنرانی های </a:t>
            </a:r>
            <a:r>
              <a:rPr lang="fa-IR" sz="2400" b="1" dirty="0" smtClean="0">
                <a:solidFill>
                  <a:srgbClr val="FF0000"/>
                </a:solidFill>
                <a:latin typeface="Century Gothic" panose="020B0502020202020204"/>
                <a:cs typeface="B Nazanin" panose="00000400000000000000" pitchFamily="2" charset="-78"/>
              </a:rPr>
              <a:t>از آذر  1401 تا آذر1402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/>
              <a:ea typeface="+mn-ea"/>
              <a:cs typeface="B Nazanin" panose="000004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تعداد کل نشست ها و سخنرانی ها: </a:t>
            </a:r>
            <a:r>
              <a:rPr lang="fa-IR" sz="3200" b="1" dirty="0">
                <a:solidFill>
                  <a:srgbClr val="0070C0"/>
                </a:solidFill>
                <a:latin typeface="Century Gothic" panose="020B0502020202020204"/>
                <a:cs typeface="B Nazanin" panose="00000400000000000000" pitchFamily="2" charset="-78"/>
              </a:rPr>
              <a:t>99</a:t>
            </a:r>
            <a:endParaRPr lang="en-US" sz="3200" b="1" dirty="0">
              <a:solidFill>
                <a:srgbClr val="0070C0"/>
              </a:solidFill>
              <a:latin typeface="Century Gothic" panose="020B0502020202020204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116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836069"/>
              </p:ext>
            </p:extLst>
          </p:nvPr>
        </p:nvGraphicFramePr>
        <p:xfrm>
          <a:off x="956504" y="1570007"/>
          <a:ext cx="9861021" cy="5158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76642" y="138023"/>
            <a:ext cx="9247583" cy="1182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solidFill>
                  <a:srgbClr val="FF0000"/>
                </a:solidFill>
                <a:latin typeface="Century Gothic" panose="020B0502020202020204"/>
                <a:cs typeface="B Nazanin" panose="00000400000000000000" pitchFamily="2" charset="-78"/>
              </a:rPr>
              <a:t>طرح های پژوهشی خاتمه یافته سال </a:t>
            </a:r>
            <a:r>
              <a:rPr lang="ar-SA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آذر </a:t>
            </a:r>
            <a:r>
              <a:rPr lang="ar-SA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1401 تا </a:t>
            </a:r>
            <a:r>
              <a:rPr lang="ar-SA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آذر1402</a:t>
            </a:r>
            <a:endParaRPr lang="fa-IR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solidFill>
                  <a:srgbClr val="00B050"/>
                </a:solidFill>
                <a:latin typeface="Century Gothic" panose="020B0502020202020204"/>
                <a:cs typeface="B Nazanin" panose="00000400000000000000" pitchFamily="2" charset="-78"/>
              </a:rPr>
              <a:t>تعداد </a:t>
            </a:r>
            <a:r>
              <a:rPr lang="ar-SA" sz="2800" b="1" dirty="0">
                <a:solidFill>
                  <a:srgbClr val="00B050"/>
                </a:solidFill>
                <a:latin typeface="Century Gothic" panose="020B0502020202020204"/>
                <a:cs typeface="B Nazanin" panose="00000400000000000000" pitchFamily="2" charset="-78"/>
              </a:rPr>
              <a:t>کل طرح های خاتمه یافته :</a:t>
            </a:r>
            <a:r>
              <a:rPr lang="fa-IR" sz="3200" b="1" dirty="0">
                <a:solidFill>
                  <a:srgbClr val="0070C0"/>
                </a:solidFill>
                <a:latin typeface="Century Gothic" panose="020B0502020202020204"/>
                <a:cs typeface="B Nazanin" panose="00000400000000000000" pitchFamily="2" charset="-78"/>
              </a:rPr>
              <a:t>75</a:t>
            </a:r>
            <a:r>
              <a:rPr lang="fa-IR" sz="3200" b="1" dirty="0">
                <a:solidFill>
                  <a:srgbClr val="00B050"/>
                </a:solidFill>
                <a:latin typeface="Century Gothic" panose="020B0502020202020204"/>
                <a:cs typeface="B Nazanin" panose="00000400000000000000" pitchFamily="2" charset="-78"/>
              </a:rPr>
              <a:t> </a:t>
            </a:r>
            <a:endParaRPr lang="en-US" sz="3200" b="1" dirty="0">
              <a:solidFill>
                <a:srgbClr val="00B050"/>
              </a:solidFill>
              <a:latin typeface="Century Gothic" panose="020B0502020202020204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404" y="3108932"/>
            <a:ext cx="247519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6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90386"/>
              </p:ext>
            </p:extLst>
          </p:nvPr>
        </p:nvGraphicFramePr>
        <p:xfrm>
          <a:off x="931653" y="840165"/>
          <a:ext cx="10765766" cy="5727837"/>
        </p:xfrm>
        <a:graphic>
          <a:graphicData uri="http://schemas.openxmlformats.org/drawingml/2006/table">
            <a:tbl>
              <a:tblPr firstRow="1" firstCol="1" bandRow="1"/>
              <a:tblGrid>
                <a:gridCol w="4438871">
                  <a:extLst>
                    <a:ext uri="{9D8B030D-6E8A-4147-A177-3AD203B41FA5}">
                      <a16:colId xmlns:a16="http://schemas.microsoft.com/office/drawing/2014/main" val="1876701944"/>
                    </a:ext>
                  </a:extLst>
                </a:gridCol>
                <a:gridCol w="2535692">
                  <a:extLst>
                    <a:ext uri="{9D8B030D-6E8A-4147-A177-3AD203B41FA5}">
                      <a16:colId xmlns:a16="http://schemas.microsoft.com/office/drawing/2014/main" val="243657174"/>
                    </a:ext>
                  </a:extLst>
                </a:gridCol>
                <a:gridCol w="1582841">
                  <a:extLst>
                    <a:ext uri="{9D8B030D-6E8A-4147-A177-3AD203B41FA5}">
                      <a16:colId xmlns:a16="http://schemas.microsoft.com/office/drawing/2014/main" val="2177063815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val="1149169395"/>
                    </a:ext>
                  </a:extLst>
                </a:gridCol>
                <a:gridCol w="603849">
                  <a:extLst>
                    <a:ext uri="{9D8B030D-6E8A-4147-A177-3AD203B41FA5}">
                      <a16:colId xmlns:a16="http://schemas.microsoft.com/office/drawing/2014/main" val="3177518433"/>
                    </a:ext>
                  </a:extLst>
                </a:gridCol>
              </a:tblGrid>
              <a:tr h="7663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عنوان همایش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برگزارکننده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تاریخ برگزاری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سطح برگزاری (داخلی، ملی، بین‌المللی)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293938"/>
                  </a:ext>
                </a:extLst>
              </a:tr>
              <a:tr h="4630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نظم جدید بین‌الملل، بحران اوکراین و جایگاه جمهوری اسلامی ایران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مطالعات سیاسی و روابط بین الملل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بین المللی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431589"/>
                  </a:ext>
                </a:extLst>
              </a:tr>
              <a:tr h="4630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میراث باستان‌شناختی و بازخوانی هویت ملی ایرانی از نگاه غربی: از نگاه ایرانی 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زبان شناسی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576025"/>
                  </a:ext>
                </a:extLst>
              </a:tr>
              <a:tr h="61469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همایش پژوهش و دانشنامه‌نگاری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دانشنامه‌نگاری  و انجمن زبان‌شناسی ایران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177196"/>
                  </a:ext>
                </a:extLst>
              </a:tr>
              <a:tr h="31141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تاریخ فرهنگی در ایران،مسائل، مفاهیم، روشها و چالش ها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تاریخ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670015"/>
                  </a:ext>
                </a:extLst>
              </a:tr>
              <a:tr h="4630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آموزش تفکرمحور زمینه‌ساز تمدن نوین </a:t>
                      </a:r>
                      <a:r>
                        <a:rPr lang="ar-SA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اسلامی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اخلاق و تربیت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349189"/>
                  </a:ext>
                </a:extLst>
              </a:tr>
              <a:tr h="4630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روش های پژوهش در علوم انسانی و اجتماعی ؛ رویکردهای نوپدید و چالش های پیش رو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 پژوهشی مدیریت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۱۴۰۲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30440"/>
                  </a:ext>
                </a:extLst>
              </a:tr>
              <a:tr h="3273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مسئله تورم در ایران، ریشه ها، آثار و سیاست ها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اقتصاد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۱۴۰۲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86030"/>
                  </a:ext>
                </a:extLst>
              </a:tr>
              <a:tr h="3273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تکنولوژی و فرهنگ: تاملات انتقادی با رویکردهای فلسفی-تاریخی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تاریخ و فلسفه علم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۱۴۰۲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96784"/>
                  </a:ext>
                </a:extLst>
              </a:tr>
              <a:tr h="3273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فرهنگ، رسانه و تحولات نسلی در ایران: روندها، چالش ها و راهکارها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پژوهشکده مطالعات فرهنگی و ارتباطات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۱۴۰۲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36612"/>
                  </a:ext>
                </a:extLst>
              </a:tr>
              <a:tr h="61469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طلایه داران صلح و وحدت اسلامی اندیشه ها و دستاورد های آیت الله حاج شیخ محمدعلی تسخیری(قدس سره)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مطالعات سیاسی و روابط بین الملل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۱۴۰۲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ملی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42" marR="44242" marT="61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77824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950234" y="316945"/>
            <a:ext cx="6728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dirty="0">
                <a:solidFill>
                  <a:srgbClr val="FF0000"/>
                </a:solidFill>
                <a:ea typeface="+mj-ea"/>
                <a:cs typeface="B Nazanin" panose="00000400000000000000" pitchFamily="2" charset="-78"/>
              </a:rPr>
              <a:t>همایش های </a:t>
            </a:r>
            <a:r>
              <a:rPr lang="fa-IR" sz="2800" b="1" dirty="0" smtClean="0">
                <a:solidFill>
                  <a:srgbClr val="FF0000"/>
                </a:solidFill>
                <a:ea typeface="+mj-ea"/>
                <a:cs typeface="B Nazanin" panose="00000400000000000000" pitchFamily="2" charset="-78"/>
              </a:rPr>
              <a:t>ملی و بین المللی  </a:t>
            </a:r>
            <a:r>
              <a:rPr lang="fa-IR" sz="2800" b="1" dirty="0">
                <a:solidFill>
                  <a:srgbClr val="FF0000"/>
                </a:solidFill>
                <a:ea typeface="+mj-ea"/>
                <a:cs typeface="B Nazanin" panose="00000400000000000000" pitchFamily="2" charset="-78"/>
              </a:rPr>
              <a:t>سال 1402-1401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0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64111728"/>
              </p:ext>
            </p:extLst>
          </p:nvPr>
        </p:nvGraphicFramePr>
        <p:xfrm>
          <a:off x="1173939" y="1049474"/>
          <a:ext cx="9558067" cy="4983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32649" y="408951"/>
            <a:ext cx="7660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نمودار ترفیع، گرنت و پایه تشویقی سال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آذر  1401 تا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آذر 1402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30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1986" y="327804"/>
            <a:ext cx="9661583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rtl="1" fontAlgn="b">
              <a:lnSpc>
                <a:spcPct val="107000"/>
              </a:lnSpc>
            </a:pPr>
            <a:r>
              <a:rPr lang="fa-IR" sz="2200" b="1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عملکرد دبیرخانه هیأت ممیزه پژوهشگاه علوم انسانی و مطالعات فرهنگی در دوره دوساله از مهر 1400 تا مهر 1402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161921"/>
              </p:ext>
            </p:extLst>
          </p:nvPr>
        </p:nvGraphicFramePr>
        <p:xfrm>
          <a:off x="1017916" y="1495244"/>
          <a:ext cx="10679502" cy="4922807"/>
        </p:xfrm>
        <a:graphic>
          <a:graphicData uri="http://schemas.openxmlformats.org/drawingml/2006/table">
            <a:tbl>
              <a:tblPr rtl="1"/>
              <a:tblGrid>
                <a:gridCol w="3986692">
                  <a:extLst>
                    <a:ext uri="{9D8B030D-6E8A-4147-A177-3AD203B41FA5}">
                      <a16:colId xmlns:a16="http://schemas.microsoft.com/office/drawing/2014/main" val="1847663490"/>
                    </a:ext>
                  </a:extLst>
                </a:gridCol>
                <a:gridCol w="3902126">
                  <a:extLst>
                    <a:ext uri="{9D8B030D-6E8A-4147-A177-3AD203B41FA5}">
                      <a16:colId xmlns:a16="http://schemas.microsoft.com/office/drawing/2014/main" val="488777046"/>
                    </a:ext>
                  </a:extLst>
                </a:gridCol>
                <a:gridCol w="1353059">
                  <a:extLst>
                    <a:ext uri="{9D8B030D-6E8A-4147-A177-3AD203B41FA5}">
                      <a16:colId xmlns:a16="http://schemas.microsoft.com/office/drawing/2014/main" val="755682851"/>
                    </a:ext>
                  </a:extLst>
                </a:gridCol>
                <a:gridCol w="1437625">
                  <a:extLst>
                    <a:ext uri="{9D8B030D-6E8A-4147-A177-3AD203B41FA5}">
                      <a16:colId xmlns:a16="http://schemas.microsoft.com/office/drawing/2014/main" val="3409122304"/>
                    </a:ext>
                  </a:extLst>
                </a:gridCol>
              </a:tblGrid>
              <a:tr h="349100"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نوع پرونده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نوع ارتقای مرتبه، نوع کمیسیون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مجموع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608164"/>
                  </a:ext>
                </a:extLst>
              </a:tr>
              <a:tr h="361917">
                <a:tc rowSpan="3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ارتقای مرتبه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ctr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 استادی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ctr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304276"/>
                  </a:ext>
                </a:extLst>
              </a:tr>
              <a:tr h="3619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 دانشیاری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729299"/>
                  </a:ext>
                </a:extLst>
              </a:tr>
              <a:tr h="375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به استادیاری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68339"/>
                  </a:ext>
                </a:extLst>
              </a:tr>
              <a:tr h="617640">
                <a:tc rowSpan="5">
                  <a:txBody>
                    <a:bodyPr/>
                    <a:lstStyle/>
                    <a:p>
                      <a:pPr marL="722630" marR="0" indent="-722630" algn="ctr" rtl="1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کمیسیون تخصصی برگزار شده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ctr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تاریخ، تمدن، علوم سیاسی و انقلاب اسلامی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ctr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936960"/>
                  </a:ext>
                </a:extLst>
              </a:tr>
              <a:tr h="3619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زبان و ادبیات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944689"/>
                  </a:ext>
                </a:extLst>
              </a:tr>
              <a:tr h="3619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علوم اجتماعی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107844"/>
                  </a:ext>
                </a:extLst>
              </a:tr>
              <a:tr h="3619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دین و فلسفه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410505"/>
                  </a:ext>
                </a:extLst>
              </a:tr>
              <a:tr h="67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دانشنامه‌نگاری، کتابداری و اطلاع‌رسانی و موارد خاص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710461"/>
                  </a:ext>
                </a:extLst>
              </a:tr>
              <a:tr h="375344">
                <a:tc gridSpan="3"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کمیته منتخب برگزار شده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056883"/>
                  </a:ext>
                </a:extLst>
              </a:tr>
              <a:tr h="375344">
                <a:tc gridSpan="3"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صحن هیأت ممیزه برگزار شده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627053"/>
                  </a:ext>
                </a:extLst>
              </a:tr>
              <a:tr h="342388">
                <a:tc gridSpan="3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پرونده پایه تشویقی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ctr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 fontAlgn="b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18" marR="4818" marT="4818" marB="0" anchor="b">
                    <a:lnL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2D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644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05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928445"/>
              </p:ext>
            </p:extLst>
          </p:nvPr>
        </p:nvGraphicFramePr>
        <p:xfrm>
          <a:off x="1190445" y="937061"/>
          <a:ext cx="10176145" cy="4980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0777" y="460007"/>
            <a:ext cx="102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تعداد مقاله های علمی- پژوهشی منتشر شده اعضای هیات علمی سال  1401 و 1402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20064" y="5963424"/>
            <a:ext cx="7158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تعداد مقالات سال 1401 : </a:t>
            </a:r>
            <a:r>
              <a:rPr lang="fa-IR" sz="2400" b="1" dirty="0">
                <a:solidFill>
                  <a:srgbClr val="00B0F0"/>
                </a:solidFill>
                <a:cs typeface="B Nazanin" panose="00000400000000000000" pitchFamily="2" charset="-78"/>
              </a:rPr>
              <a:t>228 </a:t>
            </a:r>
            <a:r>
              <a:rPr lang="fa-IR" sz="2000" b="1" dirty="0">
                <a:solidFill>
                  <a:srgbClr val="00B0F0"/>
                </a:solidFill>
                <a:cs typeface="B Nazanin" panose="00000400000000000000" pitchFamily="2" charset="-78"/>
              </a:rPr>
              <a:t> </a:t>
            </a:r>
            <a:endParaRPr lang="fa-IR" sz="2000" b="1" dirty="0" smtClean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lvl="0" algn="ctr" rtl="1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تعداد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مقالات سال 1402 در حال حاضر </a:t>
            </a:r>
            <a:r>
              <a:rPr lang="fa-IR" sz="2400" b="1" dirty="0">
                <a:solidFill>
                  <a:srgbClr val="00B0F0"/>
                </a:solidFill>
                <a:cs typeface="B Nazanin" panose="00000400000000000000" pitchFamily="2" charset="-78"/>
              </a:rPr>
              <a:t>120</a:t>
            </a:r>
            <a:endParaRPr lang="en-US" sz="2400" b="1" dirty="0">
              <a:solidFill>
                <a:srgbClr val="00B0F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731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1033</TotalTime>
  <Words>689</Words>
  <Application>Microsoft Office PowerPoint</Application>
  <PresentationFormat>Widescreen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 Nazanin</vt:lpstr>
      <vt:lpstr>B Titr</vt:lpstr>
      <vt:lpstr>Calibri</vt:lpstr>
      <vt:lpstr>Century Gothic</vt:lpstr>
      <vt:lpstr>Tahoma</vt:lpstr>
      <vt:lpstr>Times New Roman</vt:lpstr>
      <vt:lpstr>Tw Cen MT Condensed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koosha</dc:creator>
  <cp:lastModifiedBy>maryam koosha</cp:lastModifiedBy>
  <cp:revision>84</cp:revision>
  <cp:lastPrinted>2023-12-05T08:49:02Z</cp:lastPrinted>
  <dcterms:created xsi:type="dcterms:W3CDTF">2023-12-02T09:45:02Z</dcterms:created>
  <dcterms:modified xsi:type="dcterms:W3CDTF">2023-12-11T05:10:08Z</dcterms:modified>
</cp:coreProperties>
</file>