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5" r:id="rId2"/>
    <p:sldId id="276" r:id="rId3"/>
    <p:sldId id="256" r:id="rId4"/>
    <p:sldId id="257" r:id="rId5"/>
    <p:sldId id="258" r:id="rId6"/>
    <p:sldId id="259" r:id="rId7"/>
    <p:sldId id="286" r:id="rId8"/>
    <p:sldId id="285" r:id="rId9"/>
    <p:sldId id="261" r:id="rId10"/>
    <p:sldId id="262" r:id="rId11"/>
    <p:sldId id="263" r:id="rId12"/>
    <p:sldId id="264" r:id="rId13"/>
    <p:sldId id="265" r:id="rId14"/>
    <p:sldId id="266" r:id="rId15"/>
    <p:sldId id="269" r:id="rId16"/>
    <p:sldId id="267" r:id="rId17"/>
    <p:sldId id="268" r:id="rId18"/>
    <p:sldId id="270" r:id="rId19"/>
    <p:sldId id="271" r:id="rId20"/>
    <p:sldId id="272" r:id="rId21"/>
    <p:sldId id="273" r:id="rId22"/>
    <p:sldId id="274"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3F52E8-895A-4274-A7AD-106BD1D7E1ED}" type="datetimeFigureOut">
              <a:rPr lang="en-US" smtClean="0"/>
              <a:t>2019-01-21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860645482"/>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241419871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429306336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0316414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100221311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03F52E8-895A-4274-A7AD-106BD1D7E1ED}" type="datetimeFigureOut">
              <a:rPr lang="en-US" smtClean="0"/>
              <a:t>2019-01-21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455147480"/>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03F52E8-895A-4274-A7AD-106BD1D7E1ED}" type="datetimeFigureOut">
              <a:rPr lang="en-US" smtClean="0"/>
              <a:t>2019-01-21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3829209339"/>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3F52E8-895A-4274-A7AD-106BD1D7E1ED}" type="datetimeFigureOut">
              <a:rPr lang="en-US" smtClean="0"/>
              <a:t>2019-01-21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72757357"/>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3F52E8-895A-4274-A7AD-106BD1D7E1ED}" type="datetimeFigureOut">
              <a:rPr lang="en-US" smtClean="0"/>
              <a:t>2019-01-21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636296429"/>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3F52E8-895A-4274-A7AD-106BD1D7E1ED}" type="datetimeFigureOut">
              <a:rPr lang="en-US" smtClean="0"/>
              <a:t>2019-01-21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436892493"/>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3F52E8-895A-4274-A7AD-106BD1D7E1ED}" type="datetimeFigureOut">
              <a:rPr lang="en-US" smtClean="0"/>
              <a:t>2019-01-21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1976544367"/>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3708012645"/>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3F52E8-895A-4274-A7AD-106BD1D7E1ED}" type="datetimeFigureOut">
              <a:rPr lang="en-US" smtClean="0"/>
              <a:t>2019-01-21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1113299169"/>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3F52E8-895A-4274-A7AD-106BD1D7E1ED}" type="datetimeFigureOut">
              <a:rPr lang="en-US" smtClean="0"/>
              <a:t>2019-01-21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3354601158"/>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903F52E8-895A-4274-A7AD-106BD1D7E1ED}" type="datetimeFigureOut">
              <a:rPr lang="en-US" smtClean="0"/>
              <a:t>2019-01-21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4258603726"/>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1245201013"/>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3F52E8-895A-4274-A7AD-106BD1D7E1ED}" type="datetimeFigureOut">
              <a:rPr lang="en-US" smtClean="0"/>
              <a:t>2019-01-21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45741-FC7B-403E-80FB-154DCDFA1A67}" type="slidenum">
              <a:rPr lang="en-US" smtClean="0"/>
              <a:t>‹#›</a:t>
            </a:fld>
            <a:endParaRPr lang="en-US"/>
          </a:p>
        </p:txBody>
      </p:sp>
    </p:spTree>
    <p:extLst>
      <p:ext uri="{BB962C8B-B14F-4D97-AF65-F5344CB8AC3E}">
        <p14:creationId xmlns:p14="http://schemas.microsoft.com/office/powerpoint/2010/main" val="3238473370"/>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903F52E8-895A-4274-A7AD-106BD1D7E1ED}" type="datetimeFigureOut">
              <a:rPr lang="en-US" smtClean="0"/>
              <a:t>2019-01-21</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8C045741-FC7B-403E-80FB-154DCDFA1A67}" type="slidenum">
              <a:rPr lang="en-US" smtClean="0"/>
              <a:t>‹#›</a:t>
            </a:fld>
            <a:endParaRPr lang="en-US"/>
          </a:p>
        </p:txBody>
      </p:sp>
    </p:spTree>
    <p:extLst>
      <p:ext uri="{BB962C8B-B14F-4D97-AF65-F5344CB8AC3E}">
        <p14:creationId xmlns:p14="http://schemas.microsoft.com/office/powerpoint/2010/main" val="26158139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flipV="1">
            <a:off x="1143001" y="533399"/>
            <a:ext cx="7467600" cy="6019799"/>
          </a:xfrm>
        </p:spPr>
      </p:pic>
    </p:spTree>
    <p:extLst>
      <p:ext uri="{BB962C8B-B14F-4D97-AF65-F5344CB8AC3E}">
        <p14:creationId xmlns:p14="http://schemas.microsoft.com/office/powerpoint/2010/main" val="410283662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28600" y="228600"/>
            <a:ext cx="8610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ایجاد واحد دندانپزشکی در پژوهشگاه که در شرف انجام است.</a:t>
            </a:r>
            <a:endParaRPr kumimoji="0" lang="en-US" sz="40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پرداخت عیدی به معلمان ورزشی</a:t>
            </a:r>
            <a:endParaRPr kumimoji="0" lang="en-US" sz="40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 گیری بازگشایی تعاونی مصرف چه بصورت واگذاری و چه بصورت سرمایه گزاری توسط پژوهشگاه که خوشبختانه در حال بازگشایی می باشد</a:t>
            </a:r>
            <a:r>
              <a:rPr kumimoji="0" lang="ar-SA" sz="14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52400" y="1"/>
            <a:ext cx="8763000" cy="685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احداث پله برقی، پل عابر پیاده برای تردد همکاران که توسط همکار گرامی جناب آقای گودرزی در حال پی گیری است.</a:t>
            </a:r>
            <a:endParaRPr kumimoji="0" lang="en-US" sz="40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نصب مودم و وای فای ساختمان فرهنگ که انجام گردید.</a:t>
            </a:r>
            <a:endParaRPr kumimoji="0" lang="en-US" sz="40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اعطاء هدیه به افراد بنا به مناسبت های خاص روز معلول روز کتابدار و روز پرستار که در حال اجرا است.</a:t>
            </a:r>
            <a:endParaRPr kumimoji="0" lang="ar-SA" sz="60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28600" y="304800"/>
            <a:ext cx="8686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برگزاری جلسه با هیئت رئیسه بصورت فصلی.</a:t>
            </a:r>
            <a:endParaRPr kumimoji="0" lang="en-US" sz="48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اصلاح فرم ارزشیابی پایان سال کارکنان که در حال انجام است.</a:t>
            </a:r>
            <a:endParaRPr kumimoji="0" lang="en-US" sz="48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پیشنهاد پرداخت وام به همکاران از طریق بانک ملت ملی و یا کشاورزی که در حال انجام است</a:t>
            </a:r>
            <a:r>
              <a:rPr kumimoji="0" lang="ar-SA" sz="41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a:t>
            </a:r>
            <a:endParaRPr kumimoji="0" lang="en-US" sz="4100" b="0" i="0" u="none" strike="noStrike" cap="none" normalizeH="0" baseline="0" dirty="0" smtClean="0">
              <a:ln>
                <a:noFill/>
              </a:ln>
              <a:solidFill>
                <a:schemeClr val="tx1"/>
              </a:solidFill>
              <a:effectLst/>
              <a:latin typeface="Calibri" pitchFamily="34" charset="0"/>
              <a:ea typeface="Calibri"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28600" y="0"/>
            <a:ext cx="86868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پی‌گیری، تاسیس صندوق اعتباری که مقرر گردیده بود ماهانه مبلغی از حقوق همکاران جهت پس‌انداز و ارائه تسهیلات کسر گردد، که خوشبختانه بزودی در شرف انجام است.</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تشکیل کانون بازنشستگان که بدلیل کمبود جا مسکوت ماند.</a:t>
            </a:r>
            <a:endParaRPr kumimoji="0" lang="en-US"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سفرهای علمی سیاحتی و اختصاص دادن مکان هایی در استان های مختلف برای همکاران و خانواده های آنان</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28600" y="228600"/>
            <a:ext cx="8763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کمک به عزیزان زلزله زده سر پل ذهاب(کرمانشاه).</a:t>
            </a:r>
            <a:endParaRPr kumimoji="0" lang="en-US" sz="32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تاسیس مهدکودک و یا عقد قرارداد با مهدهای کودک و یا پرداخت کمک هزینه به مادران شاغل در پژوهشگاه(مدتی پرداخت گردید)</a:t>
            </a:r>
            <a:endParaRPr kumimoji="0" lang="en-US" sz="32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هماهنگی برای ساعت کلاس یوگا بانوان( که خوشبختانه انجام شد).</a:t>
            </a:r>
            <a:endParaRPr kumimoji="0" lang="fa-IR" sz="4000" b="0" i="0" u="none" strike="noStrike" cap="none" normalizeH="0" baseline="0" dirty="0" smtClean="0">
              <a:ln>
                <a:noFill/>
              </a:ln>
              <a:solidFill>
                <a:schemeClr val="tx1"/>
              </a:solidFill>
              <a:effectLst/>
              <a:latin typeface="Calibri" pitchFamily="34" charset="0"/>
              <a:ea typeface="Calibri" pitchFamily="34" charset="0"/>
              <a:cs typeface="B Homa" pitchFamily="2" charset="-78"/>
            </a:endParaRPr>
          </a:p>
          <a:p>
            <a:pPr algn="r" rtl="1" eaLnBrk="0" fontAlgn="base" hangingPunct="0">
              <a:spcBef>
                <a:spcPct val="0"/>
              </a:spcBef>
              <a:spcAft>
                <a:spcPct val="0"/>
              </a:spcAft>
              <a:buFontTx/>
              <a:buChar char="•"/>
            </a:pPr>
            <a:r>
              <a:rPr lang="ar-SA" sz="4000" dirty="0">
                <a:latin typeface="Calibri" pitchFamily="34" charset="0"/>
                <a:ea typeface="Calibri" pitchFamily="34" charset="0"/>
                <a:cs typeface="B Homa" pitchFamily="2" charset="-78"/>
              </a:rPr>
              <a:t>پی گیری جدی مسکن کارکنان</a:t>
            </a:r>
            <a:r>
              <a:rPr lang="fa-IR" sz="4000" dirty="0">
                <a:latin typeface="Calibri" pitchFamily="34" charset="0"/>
                <a:ea typeface="Calibri" pitchFamily="34" charset="0"/>
                <a:cs typeface="B Homa" pitchFamily="2" charset="-78"/>
              </a:rPr>
              <a:t>،</a:t>
            </a:r>
            <a:r>
              <a:rPr lang="ar-SA" sz="4000" dirty="0">
                <a:latin typeface="Calibri" pitchFamily="34" charset="0"/>
                <a:ea typeface="Calibri" pitchFamily="34" charset="0"/>
                <a:cs typeface="B Homa" pitchFamily="2" charset="-78"/>
              </a:rPr>
              <a:t>با توجه به افزایش قیمت زمین و خانه</a:t>
            </a:r>
            <a:r>
              <a:rPr lang="fa-IR" sz="4000" dirty="0">
                <a:latin typeface="Calibri" pitchFamily="34" charset="0"/>
                <a:ea typeface="Calibri" pitchFamily="34" charset="0"/>
                <a:cs typeface="B Homa" pitchFamily="2" charset="-78"/>
              </a:rPr>
              <a:t> </a:t>
            </a:r>
            <a:r>
              <a:rPr lang="ar-SA" sz="4000" dirty="0">
                <a:latin typeface="Calibri" pitchFamily="34" charset="0"/>
                <a:ea typeface="Calibri" pitchFamily="34" charset="0"/>
                <a:cs typeface="B Homa" pitchFamily="2" charset="-78"/>
              </a:rPr>
              <a:t>( در حال انجام است).</a:t>
            </a:r>
            <a:endParaRPr lang="en-US" sz="4000" dirty="0">
              <a:latin typeface="Calibri" pitchFamily="34" charset="0"/>
              <a:ea typeface="Calibri"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32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228600"/>
            <a:ext cx="8763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ارتقاء سطح بهداشتی رفاهی و تفریحی ویلاهای دریا کنار(که انجام گردید.)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تشکیل پرونده پزشکی همکاران توسط واحد بهداشت.</a:t>
            </a:r>
            <a:endParaRPr kumimoji="0" lang="en-US"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از دکتر رادپی پزشک معتمد اداره درخواست گردید، کسانی که هنگام بیماری به ایشان رجوع می‌کنند در صورت نیاز به استراحت به آنها استعلاجی داده شود تا مجبور نشوند برای گرفتن گواهی به مراکز درمانی دیگری رجوع نمایند</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kumimoji="0" lang="en-US" sz="11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04800" y="151657"/>
            <a:ext cx="86106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5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بحث اضافه کاری کارکنان که مقرر گردیده بود 20 ساعت ثابت و 30 ساعت را دراختیار مدیران قسمت قرار دهند، که این امر موجب نگرانی کارمندان گشته بود طی مذاکره با معاونت محترم اداری مالی جناب دکتر ربانی زاده درخواست شد کما فی السابق 50 ساعت ثابت و تعداد ساعتی بصورت شناور در اختیار هر مدیر قرارگیرد. که نهایتا اینگونه تصویب شد: 40 ساعت ثابت و 30 ساعت زیر نظر مدیران پرداخت شود.</a:t>
            </a:r>
            <a:endParaRPr kumimoji="0" lang="en-US" sz="24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r" defTabSz="914400" rtl="1" eaLnBrk="0" fontAlgn="base" latinLnBrk="0" hangingPunct="0">
              <a:lnSpc>
                <a:spcPct val="100000"/>
              </a:lnSpc>
              <a:spcBef>
                <a:spcPct val="0"/>
              </a:spcBef>
              <a:spcAft>
                <a:spcPct val="0"/>
              </a:spcAft>
              <a:buClrTx/>
              <a:buSzTx/>
              <a:tabLst/>
            </a:pPr>
            <a:endParaRPr kumimoji="0" lang="ar-SA" sz="5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52400" y="152400"/>
            <a:ext cx="8763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هماهنگی برای ساعت کلاس یوگا بانوان</a:t>
            </a:r>
            <a:r>
              <a:rPr kumimoji="0" lang="fa-IR"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a:t>
            </a: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 که خوشبختانه انجام شد).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استفاده از یک‌ساعت مرخصی روزانه برای بانوان شرکتی که فرزندان زیر شش سال دارند(انجام گردید).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پیشنهاد تخصیص اعتبار ویژه(گرنت به کارشناسان پژوهشی و غیر هیئت علمی)به هیئت رئیسه محترم پژوهشگاه.(تا کنون انجام نگردیده)</a:t>
            </a:r>
            <a:endParaRPr kumimoji="0" lang="ar-SA" sz="5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81000" y="457200"/>
            <a:ext cx="8534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اخذ کارت بهداشت توسط مهمانداران و کارکنان محترم آشپزخانه ها( انجام گردید).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انجام چکاپ کامل کلیه نیروهای شرکتی.</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مقرر گردید: جناب آقای دکتر رادپی ارزیابی هایی جهت آوردن پزشک های متخصص قلب و عروق و ارتوپد و زنان...را انجام دهند.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تقاضا پست کارشناس مسئولی در پژوهشکده‌ها و گروه‌هایی که فاقد این پست هستند.</a:t>
            </a:r>
            <a:endParaRPr kumimoji="0" lang="ar-SA" sz="5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52400" y="152400"/>
            <a:ext cx="8839200" cy="68165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پیشنهاد گردید، در صورت امکان مکانیزمی بکار گرفته شود، افرادی که در شرف بازنشستگی هستند، از محل پست‌های مدیریتی پست‌های به آنان اختصاص دهند.(کارشناس مسئولی، معاون، سرپرست).</a:t>
            </a:r>
            <a:endParaRPr kumimoji="0" lang="en-US" sz="40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spcBef>
                <a:spcPct val="0"/>
              </a:spcBef>
              <a:spcAft>
                <a:spcPct val="0"/>
              </a:spcAft>
              <a:buClrTx/>
              <a:buSzTx/>
              <a:buFontTx/>
              <a:buChar char="•"/>
              <a:tabLst/>
            </a:pPr>
            <a:r>
              <a:rPr kumimoji="0" lang="ar-SA"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پیشنهاد گردید: زمان انتخاب روساء پژوهشکده‌ها، از نظر کارشناسان پژوهشی استفاده شود.</a:t>
            </a:r>
            <a:endParaRPr kumimoji="0" lang="en-US" sz="40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481262" y="1143001"/>
            <a:ext cx="4181475" cy="4839494"/>
          </a:xfrm>
        </p:spPr>
      </p:pic>
    </p:spTree>
    <p:extLst>
      <p:ext uri="{BB962C8B-B14F-4D97-AF65-F5344CB8AC3E}">
        <p14:creationId xmlns:p14="http://schemas.microsoft.com/office/powerpoint/2010/main" val="3723177288"/>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28600" y="152400"/>
            <a:ext cx="86868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فعال کردن رستوران بعد از ساعت اداری و یا عقد قرار داد با رستوران‌های وابسته به وزارتخانه جهت استفاده همکاران و خانواده محترم آنها.</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مقرر گردید: علاوه بر کمک های نقدی، اقلام غیر نقدی در ماه مبارک رمضان و شب یلدا و نوروز به همکاران داده شود( که در حال انجام است).</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پیشنهاد پرداخت کمک هزینه به خانم‌های سرپرست خانواده که خوشبختانه انجام گردید.</a:t>
            </a:r>
            <a:endParaRPr kumimoji="0" lang="ar-SA" sz="5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52400" y="152400"/>
            <a:ext cx="8991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پیشنهادتاسیس صندوق قرض الحسنه از محل هزینه بالا سری حدود (5 درصد).(انجام نگردید).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تشویق نیروهای شرکتی که بیش از وظیفه محوله قبول مسئولیت می کنند. (انجام می‌گردد).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افزایش بودجه رفاهی سال 96 و 97 و پیشنهاد ارائه پاداش پایان سال به همکاران در نیمه اول اسفند ماه، که در سال 96 انجام گردید.</a:t>
            </a:r>
            <a:endParaRPr kumimoji="0" lang="ar-SA" sz="5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28600" y="152400"/>
            <a:ext cx="86868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 نظر گرفتن فضایی برای نهار خوردن همکاران در ساختمان فرهنگ.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 نظر گرفتن فضایی برای نماز خواندن همکاران در ساختمان  فرهنگ.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 نظر گرفتن  یک نفر نامه رسان برای ارسال و مراسلات ساختمان فرهنگ.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در نظر گرفتن دوره‌های آموزش آزاد مانند دوره‌های آموزش ضمن خدمت درارتقاء سازمانی کارکنان.</a:t>
            </a:r>
            <a:endParaRPr kumimoji="0" lang="ar-SA" sz="5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796761887"/>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371601"/>
            <a:ext cx="8534400" cy="3170099"/>
          </a:xfrm>
          <a:prstGeom prst="rect">
            <a:avLst/>
          </a:prstGeom>
        </p:spPr>
        <p:txBody>
          <a:bodyPr wrap="square">
            <a:spAutoFit/>
          </a:bodyPr>
          <a:lstStyle/>
          <a:p>
            <a:pPr algn="r" rtl="1"/>
            <a:r>
              <a:rPr lang="fa-IR" sz="4000" dirty="0">
                <a:cs typeface="B Homa" panose="00000400000000000000" pitchFamily="2" charset="-78"/>
              </a:rPr>
              <a:t>هیچ ثروتی چون </a:t>
            </a:r>
            <a:r>
              <a:rPr lang="fa-IR" sz="4000" dirty="0" smtClean="0">
                <a:cs typeface="B Homa" panose="00000400000000000000" pitchFamily="2" charset="-78"/>
              </a:rPr>
              <a:t>عقل</a:t>
            </a:r>
            <a:r>
              <a:rPr lang="en-US" sz="4000" dirty="0" smtClean="0">
                <a:cs typeface="B Homa" panose="00000400000000000000" pitchFamily="2" charset="-78"/>
              </a:rPr>
              <a:t> </a:t>
            </a:r>
          </a:p>
          <a:p>
            <a:pPr algn="r" rtl="1"/>
            <a:r>
              <a:rPr lang="fa-IR" sz="4000" dirty="0" smtClean="0">
                <a:cs typeface="B Homa" panose="00000400000000000000" pitchFamily="2" charset="-78"/>
              </a:rPr>
              <a:t>هیچ </a:t>
            </a:r>
            <a:r>
              <a:rPr lang="fa-IR" sz="4000" dirty="0">
                <a:cs typeface="B Homa" panose="00000400000000000000" pitchFamily="2" charset="-78"/>
              </a:rPr>
              <a:t>فقری  چون </a:t>
            </a:r>
            <a:r>
              <a:rPr lang="fa-IR" sz="4000" dirty="0" smtClean="0">
                <a:cs typeface="B Homa" panose="00000400000000000000" pitchFamily="2" charset="-78"/>
              </a:rPr>
              <a:t>نادانی</a:t>
            </a:r>
            <a:r>
              <a:rPr lang="en-US" sz="4000" dirty="0" smtClean="0">
                <a:cs typeface="B Homa" panose="00000400000000000000" pitchFamily="2" charset="-78"/>
              </a:rPr>
              <a:t> </a:t>
            </a:r>
          </a:p>
          <a:p>
            <a:pPr algn="r" rtl="1"/>
            <a:r>
              <a:rPr lang="fa-IR" sz="4000" dirty="0" smtClean="0">
                <a:cs typeface="B Homa" panose="00000400000000000000" pitchFamily="2" charset="-78"/>
              </a:rPr>
              <a:t>هیچ </a:t>
            </a:r>
            <a:r>
              <a:rPr lang="fa-IR" sz="4000" dirty="0">
                <a:cs typeface="B Homa" panose="00000400000000000000" pitchFamily="2" charset="-78"/>
              </a:rPr>
              <a:t>ارثی چون ادب </a:t>
            </a:r>
            <a:endParaRPr lang="en-US" sz="4000" dirty="0" smtClean="0">
              <a:cs typeface="B Homa" panose="00000400000000000000" pitchFamily="2" charset="-78"/>
            </a:endParaRPr>
          </a:p>
          <a:p>
            <a:pPr algn="r" rtl="1"/>
            <a:r>
              <a:rPr lang="fa-IR" sz="4000" dirty="0" smtClean="0">
                <a:cs typeface="B Homa" panose="00000400000000000000" pitchFamily="2" charset="-78"/>
              </a:rPr>
              <a:t>وهیچ </a:t>
            </a:r>
            <a:r>
              <a:rPr lang="fa-IR" sz="4000" dirty="0">
                <a:cs typeface="B Homa" panose="00000400000000000000" pitchFamily="2" charset="-78"/>
              </a:rPr>
              <a:t>پشتیبانی چون مشورت نیست</a:t>
            </a:r>
            <a:r>
              <a:rPr lang="fa-IR" sz="4000" dirty="0" smtClean="0">
                <a:cs typeface="B Homa" panose="00000400000000000000" pitchFamily="2" charset="-78"/>
              </a:rPr>
              <a:t>.</a:t>
            </a:r>
            <a:endParaRPr lang="en-US" sz="4000" dirty="0" smtClean="0">
              <a:cs typeface="B Homa" panose="00000400000000000000" pitchFamily="2" charset="-78"/>
            </a:endParaRPr>
          </a:p>
          <a:p>
            <a:pPr algn="r" rtl="1"/>
            <a:r>
              <a:rPr lang="fa-IR" sz="4000" dirty="0" smtClean="0">
                <a:cs typeface="B Homa" panose="00000400000000000000" pitchFamily="2" charset="-78"/>
              </a:rPr>
              <a:t>حضرت </a:t>
            </a:r>
            <a:r>
              <a:rPr lang="fa-IR" sz="4000" dirty="0">
                <a:cs typeface="B Homa" panose="00000400000000000000" pitchFamily="2" charset="-78"/>
              </a:rPr>
              <a:t>علی (ع)</a:t>
            </a:r>
            <a:endParaRPr lang="en-US" sz="4000" dirty="0">
              <a:cs typeface="B Homa" panose="00000400000000000000" pitchFamily="2" charset="-78"/>
            </a:endParaRPr>
          </a:p>
        </p:txBody>
      </p:sp>
    </p:spTree>
    <p:extLst>
      <p:ext uri="{BB962C8B-B14F-4D97-AF65-F5344CB8AC3E}">
        <p14:creationId xmlns:p14="http://schemas.microsoft.com/office/powerpoint/2010/main" val="1542984735"/>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3127930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90600"/>
            <a:ext cx="7467600" cy="3631763"/>
          </a:xfrm>
          <a:prstGeom prst="rect">
            <a:avLst/>
          </a:prstGeom>
        </p:spPr>
        <p:txBody>
          <a:bodyPr wrap="square">
            <a:spAutoFit/>
          </a:bodyPr>
          <a:lstStyle/>
          <a:p>
            <a:pPr algn="r" rtl="1">
              <a:lnSpc>
                <a:spcPct val="200000"/>
              </a:lnSpc>
            </a:pPr>
            <a:r>
              <a:rPr lang="fa-IR" sz="4000" dirty="0" smtClean="0">
                <a:cs typeface="B Homa" panose="00000400000000000000" pitchFamily="2" charset="-78"/>
              </a:rPr>
              <a:t>مشورت</a:t>
            </a:r>
            <a:r>
              <a:rPr lang="en-US" sz="4000" dirty="0">
                <a:cs typeface="B Homa" panose="00000400000000000000" pitchFamily="2" charset="-78"/>
              </a:rPr>
              <a:t>:</a:t>
            </a:r>
            <a:endParaRPr lang="en-US" sz="4000" dirty="0" smtClean="0">
              <a:cs typeface="B Homa" panose="00000400000000000000" pitchFamily="2" charset="-78"/>
            </a:endParaRPr>
          </a:p>
          <a:p>
            <a:pPr algn="r" rtl="1">
              <a:lnSpc>
                <a:spcPct val="200000"/>
              </a:lnSpc>
            </a:pPr>
            <a:r>
              <a:rPr lang="fa-IR" sz="4000" dirty="0" smtClean="0">
                <a:cs typeface="B Homa" panose="00000400000000000000" pitchFamily="2" charset="-78"/>
              </a:rPr>
              <a:t>یعنی </a:t>
            </a:r>
            <a:r>
              <a:rPr lang="fa-IR" sz="4000" dirty="0">
                <a:cs typeface="B Homa" panose="00000400000000000000" pitchFamily="2" charset="-78"/>
              </a:rPr>
              <a:t>گلچین کردن اندیشه دیگران برای پیشبرد بهتر کارها</a:t>
            </a:r>
            <a:endParaRPr lang="en-US" sz="4000" dirty="0">
              <a:cs typeface="B Homa" panose="00000400000000000000" pitchFamily="2" charset="-78"/>
            </a:endParaRPr>
          </a:p>
        </p:txBody>
      </p:sp>
    </p:spTree>
    <p:extLst>
      <p:ext uri="{BB962C8B-B14F-4D97-AF65-F5344CB8AC3E}">
        <p14:creationId xmlns:p14="http://schemas.microsoft.com/office/powerpoint/2010/main" val="203529440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98327189"/>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352848"/>
            <a:ext cx="7924800" cy="4478149"/>
          </a:xfrm>
          <a:prstGeom prst="rect">
            <a:avLst/>
          </a:prstGeom>
        </p:spPr>
        <p:txBody>
          <a:bodyPr wrap="square">
            <a:spAutoFit/>
          </a:bodyPr>
          <a:lstStyle/>
          <a:p>
            <a:pPr algn="r" rtl="1">
              <a:lnSpc>
                <a:spcPct val="250000"/>
              </a:lnSpc>
            </a:pPr>
            <a:r>
              <a:rPr lang="fa-IR" sz="4000" dirty="0">
                <a:cs typeface="B Homa" panose="00000400000000000000" pitchFamily="2" charset="-78"/>
              </a:rPr>
              <a:t>مشورت کردن، یعنی تبادل نظر کردن دو یا چند نفر با یکدیگر، به منظور یافتن راه حل یا تصمیم‌گیری درباره موضوعی.</a:t>
            </a:r>
            <a:endParaRPr lang="en-US" sz="4000" dirty="0">
              <a:cs typeface="B Homa" panose="00000400000000000000" pitchFamily="2" charset="-78"/>
            </a:endParaRPr>
          </a:p>
        </p:txBody>
      </p:sp>
    </p:spTree>
    <p:extLst>
      <p:ext uri="{BB962C8B-B14F-4D97-AF65-F5344CB8AC3E}">
        <p14:creationId xmlns:p14="http://schemas.microsoft.com/office/powerpoint/2010/main" val="2451318454"/>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4800" y="-228600"/>
            <a:ext cx="9753600" cy="7315200"/>
          </a:xfrm>
          <a:prstGeom prst="rect">
            <a:avLst/>
          </a:prstGeom>
        </p:spPr>
      </p:pic>
    </p:spTree>
    <p:extLst>
      <p:ext uri="{BB962C8B-B14F-4D97-AF65-F5344CB8AC3E}">
        <p14:creationId xmlns:p14="http://schemas.microsoft.com/office/powerpoint/2010/main" val="1105828577"/>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normAutofit/>
          </a:bodyPr>
          <a:lstStyle/>
          <a:p>
            <a:r>
              <a:rPr lang="fa-IR" sz="5400" dirty="0" smtClean="0">
                <a:cs typeface="B Homa" pitchFamily="2" charset="-78"/>
              </a:rPr>
              <a:t>گزارش پایان</a:t>
            </a:r>
            <a:r>
              <a:rPr lang="fa-IR" sz="5400" dirty="0">
                <a:cs typeface="B Homa" pitchFamily="2" charset="-78"/>
              </a:rPr>
              <a:t/>
            </a:r>
            <a:br>
              <a:rPr lang="fa-IR" sz="5400" dirty="0">
                <a:cs typeface="B Homa" pitchFamily="2" charset="-78"/>
              </a:rPr>
            </a:br>
            <a:endParaRPr lang="en-US" sz="5400" dirty="0">
              <a:cs typeface="B Homa" pitchFamily="2" charset="-78"/>
            </a:endParaRPr>
          </a:p>
        </p:txBody>
      </p:sp>
      <p:sp>
        <p:nvSpPr>
          <p:cNvPr id="3" name="Subtitle 2"/>
          <p:cNvSpPr>
            <a:spLocks noGrp="1"/>
          </p:cNvSpPr>
          <p:nvPr>
            <p:ph type="subTitle" idx="1"/>
          </p:nvPr>
        </p:nvSpPr>
        <p:spPr/>
        <p:txBody>
          <a:bodyPr>
            <a:normAutofit/>
          </a:bodyPr>
          <a:lstStyle/>
          <a:p>
            <a:r>
              <a:rPr lang="fa-IR" sz="4800" dirty="0">
                <a:solidFill>
                  <a:schemeClr val="tx1"/>
                </a:solidFill>
                <a:cs typeface="B Homa" pitchFamily="2" charset="-78"/>
              </a:rPr>
              <a:t>دوره چهارم شورای </a:t>
            </a:r>
            <a:r>
              <a:rPr lang="fa-IR" sz="4800" dirty="0" smtClean="0">
                <a:solidFill>
                  <a:schemeClr val="tx1"/>
                </a:solidFill>
                <a:cs typeface="B Homa" pitchFamily="2" charset="-78"/>
              </a:rPr>
              <a:t>صنفی </a:t>
            </a:r>
            <a:endParaRPr lang="en-US" sz="4800" dirty="0">
              <a:solidFill>
                <a:schemeClr val="tx1"/>
              </a:solidFill>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52400"/>
            <a:ext cx="8458200" cy="58554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fa-IR" sz="2800" b="1" i="0" u="none" strike="noStrike" cap="none" normalizeH="0" baseline="0" dirty="0" smtClean="0">
                <a:ln>
                  <a:noFill/>
                </a:ln>
                <a:solidFill>
                  <a:srgbClr val="7030A0"/>
                </a:solidFill>
                <a:effectLst/>
                <a:latin typeface="Calibri" pitchFamily="34" charset="0"/>
                <a:ea typeface="Calibri" pitchFamily="34" charset="0"/>
                <a:cs typeface="B Homa" pitchFamily="2" charset="-78"/>
              </a:rPr>
              <a:t>باسمه تعالی</a:t>
            </a:r>
            <a:endParaRPr kumimoji="0" lang="en-US" sz="2800" b="0" i="0" u="none" strike="noStrike" cap="none" normalizeH="0" baseline="0" dirty="0" smtClean="0">
              <a:ln>
                <a:noFill/>
              </a:ln>
              <a:solidFill>
                <a:srgbClr val="7030A0"/>
              </a:solidFill>
              <a:effectLst/>
              <a:latin typeface="Arial" pitchFamily="34" charset="0"/>
              <a:cs typeface="B Homa" pitchFamily="2" charset="-78"/>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Homa" pitchFamily="2" charset="-78"/>
              </a:rPr>
              <a:t>با عرض سلام و ادب</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Homa" pitchFamily="2" charset="-78"/>
              </a:rPr>
              <a:t>احتراماً بدین‌وسیله از ریاست محترم پژوهشگاه جناب آقای دکتر قبادی، معاون محترم اداری مالی و پشتیبانی جناب آقای دکتر ربانی زاده، مدیران محترم امور اداری جناب آقای مهدی جعفری و جناب آقای شاپور نیکبخت شیبانی و مدیران محترم امورمالی جناب آقای حسین صالحی و جناب آقای دکتر خراشادی و کلیه مدیران و همکاران محترم پژوهشگاه که طی دو سال گذشته تمام سعی خود را برای حل مشکلات کارکنان بکار بستند، صمیمانه سپاسگزاری می شود</a:t>
            </a:r>
            <a:r>
              <a:rPr kumimoji="0" lang="fa-IR" sz="12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endParaRPr kumimoji="0" lang="fa-I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152400"/>
            <a:ext cx="8610600" cy="66710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شورای صنفی به منظور ارتقاء سطح مشارکت و همکاری میان کلیه اعضای پژوهشگاه، حمایت از حقوق کارکنان پژوهشگاه، ایجاد محیط مناسب جهت انجام فعالیت‌های موثرتر، حفظ حرمت و کرامت انسانی اعضاء، انعکاس مسائل و مشکلات کارکنان به مدیریت پژوهشگاه، تقویت تعامل و همدلی بین کارکنان و مسئولین پژوهشگاه و تلاش برای ارتقاء منزلت و جایگاه اجتماعی و اقتصادی کارکنان، </a:t>
            </a:r>
            <a:endParaRPr kumimoji="0" lang="fa-IR" sz="44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534400" cy="6001643"/>
          </a:xfrm>
          <a:prstGeom prst="rect">
            <a:avLst/>
          </a:prstGeom>
        </p:spPr>
        <p:txBody>
          <a:bodyPr wrap="square">
            <a:spAutoFit/>
          </a:bodyPr>
          <a:lstStyle/>
          <a:p>
            <a:pPr algn="just" rtl="1"/>
            <a:r>
              <a:rPr kumimoji="0" lang="fa-IR"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سعی بر آن دارد که بتواند با انتخاباتی اصولی و صحیح افرادی را که دارای تخصص، تعهد، </a:t>
            </a:r>
            <a:r>
              <a:rPr kumimoji="0" lang="fa-IR"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علاقمندی،</a:t>
            </a:r>
            <a:r>
              <a:rPr kumimoji="0" lang="fa-IR" sz="4800" b="0" i="0" u="none" strike="noStrike" cap="none" normalizeH="0" dirty="0" smtClean="0">
                <a:ln>
                  <a:noFill/>
                </a:ln>
                <a:solidFill>
                  <a:schemeClr val="tx1"/>
                </a:solidFill>
                <a:effectLst/>
                <a:latin typeface="Calibri" pitchFamily="34" charset="0"/>
                <a:ea typeface="Calibri" pitchFamily="34" charset="0"/>
                <a:cs typeface="B Homa" pitchFamily="2" charset="-78"/>
              </a:rPr>
              <a:t> </a:t>
            </a:r>
            <a:r>
              <a:rPr kumimoji="0" lang="fa-IR"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آشنا </a:t>
            </a:r>
            <a:r>
              <a:rPr kumimoji="0" lang="fa-IR" sz="48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به قوانین و  شرایط پژوهشگاه هستند انتخاب گردند و امیدواریم برگزیدگان جدید بتوانند با تعاملی هوشمندانه هر چه بیشتر به درخواست های همکاران جامع عمل بپوشانند. </a:t>
            </a:r>
            <a:endParaRPr lang="en-US" sz="4800" dirty="0"/>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0"/>
            <a:ext cx="8458200" cy="6478697"/>
          </a:xfrm>
          <a:prstGeom prst="rect">
            <a:avLst/>
          </a:prstGeom>
        </p:spPr>
        <p:txBody>
          <a:bodyPr wrap="square">
            <a:spAutoFit/>
          </a:bodyPr>
          <a:lstStyle/>
          <a:p>
            <a:pPr lvl="1" algn="r" rtl="1">
              <a:lnSpc>
                <a:spcPct val="150000"/>
              </a:lnSpc>
            </a:pPr>
            <a:endParaRPr lang="fa-IR" sz="4000" dirty="0" smtClean="0">
              <a:cs typeface="B Homa" panose="00000400000000000000" pitchFamily="2" charset="-78"/>
            </a:endParaRPr>
          </a:p>
          <a:p>
            <a:pPr lvl="1" algn="r" rtl="1">
              <a:lnSpc>
                <a:spcPct val="150000"/>
              </a:lnSpc>
            </a:pPr>
            <a:r>
              <a:rPr lang="fa-IR" sz="4000" dirty="0" smtClean="0">
                <a:cs typeface="B Homa" panose="00000400000000000000" pitchFamily="2" charset="-78"/>
              </a:rPr>
              <a:t>از </a:t>
            </a:r>
            <a:r>
              <a:rPr lang="fa-IR" sz="4000" dirty="0">
                <a:cs typeface="B Homa" panose="00000400000000000000" pitchFamily="2" charset="-78"/>
              </a:rPr>
              <a:t>آنجائیکه هدف اصلی تشکیل شورای صنفی انتقال و پی‌گیری نظرات و درخواست‌های شما همکاران گرامی به مدیران ارشد پژوهشگاه است. این وظیفه طی برگزاری جلساتی با ریاست، معاونت‌ها و مدیران محترم پژوهشگاه انجام شد.</a:t>
            </a:r>
            <a:endParaRPr lang="en-US" sz="4000" dirty="0">
              <a:cs typeface="B Homa" panose="00000400000000000000" pitchFamily="2" charset="-78"/>
            </a:endParaRPr>
          </a:p>
        </p:txBody>
      </p:sp>
    </p:spTree>
    <p:extLst>
      <p:ext uri="{BB962C8B-B14F-4D97-AF65-F5344CB8AC3E}">
        <p14:creationId xmlns:p14="http://schemas.microsoft.com/office/powerpoint/2010/main" val="2849327333"/>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1"/>
            <a:ext cx="8305800" cy="6863417"/>
          </a:xfrm>
          <a:prstGeom prst="rect">
            <a:avLst/>
          </a:prstGeom>
        </p:spPr>
        <p:txBody>
          <a:bodyPr wrap="square">
            <a:spAutoFit/>
          </a:bodyPr>
          <a:lstStyle/>
          <a:p>
            <a:pPr algn="r" rtl="1"/>
            <a:endParaRPr lang="fa-IR" sz="4400" dirty="0" smtClean="0">
              <a:cs typeface="B Homa" panose="00000400000000000000" pitchFamily="2" charset="-78"/>
            </a:endParaRPr>
          </a:p>
          <a:p>
            <a:pPr algn="r" rtl="1"/>
            <a:endParaRPr lang="fa-IR" sz="4400" dirty="0">
              <a:cs typeface="B Homa" panose="00000400000000000000" pitchFamily="2" charset="-78"/>
            </a:endParaRPr>
          </a:p>
          <a:p>
            <a:pPr algn="r" rtl="1"/>
            <a:endParaRPr lang="fa-IR" sz="4400" dirty="0" smtClean="0">
              <a:cs typeface="B Homa" panose="00000400000000000000" pitchFamily="2" charset="-78"/>
            </a:endParaRPr>
          </a:p>
          <a:p>
            <a:pPr algn="r" rtl="1"/>
            <a:r>
              <a:rPr lang="ar-SA" sz="4400" dirty="0">
                <a:solidFill>
                  <a:srgbClr val="7030A0"/>
                </a:solidFill>
                <a:cs typeface="B Homa" pitchFamily="2" charset="-78"/>
              </a:rPr>
              <a:t>اهم فعالیت های شورای صنفی طی دو سال گذشته عبارت است از:</a:t>
            </a:r>
            <a:endParaRPr lang="en-US" sz="4400" dirty="0">
              <a:solidFill>
                <a:srgbClr val="7030A0"/>
              </a:solidFill>
              <a:cs typeface="B Homa" pitchFamily="2" charset="-78"/>
            </a:endParaRPr>
          </a:p>
          <a:p>
            <a:pPr algn="r" rtl="1"/>
            <a:endParaRPr lang="fa-IR" sz="4400" dirty="0">
              <a:cs typeface="B Homa" panose="00000400000000000000" pitchFamily="2" charset="-78"/>
            </a:endParaRPr>
          </a:p>
          <a:p>
            <a:pPr algn="r" rtl="1"/>
            <a:endParaRPr lang="fa-IR" sz="4400" dirty="0" smtClean="0">
              <a:cs typeface="B Homa" panose="00000400000000000000" pitchFamily="2" charset="-78"/>
            </a:endParaRPr>
          </a:p>
          <a:p>
            <a:pPr algn="r" rtl="1"/>
            <a:endParaRPr lang="fa-IR" sz="4400" dirty="0">
              <a:cs typeface="B Homa" panose="00000400000000000000" pitchFamily="2" charset="-78"/>
            </a:endParaRPr>
          </a:p>
          <a:p>
            <a:pPr algn="r" rtl="1"/>
            <a:endParaRPr lang="fa-IR" sz="4400" dirty="0" smtClean="0">
              <a:cs typeface="B Homa" panose="00000400000000000000" pitchFamily="2" charset="-78"/>
            </a:endParaRPr>
          </a:p>
          <a:p>
            <a:pPr algn="r" rtl="1"/>
            <a:endParaRPr lang="fa-IR" sz="4400" dirty="0">
              <a:cs typeface="B Homa" panose="00000400000000000000" pitchFamily="2" charset="-78"/>
            </a:endParaRPr>
          </a:p>
        </p:txBody>
      </p:sp>
    </p:spTree>
    <p:extLst>
      <p:ext uri="{BB962C8B-B14F-4D97-AF65-F5344CB8AC3E}">
        <p14:creationId xmlns:p14="http://schemas.microsoft.com/office/powerpoint/2010/main" val="2982555467"/>
      </p:ext>
    </p:extLst>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28600" y="152401"/>
            <a:ext cx="8610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تسویه حساب سنوات آخر سال کارکنان قراردادی(بر مبنای آخرین حقوق).</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پی گیری تبدیل وضعیت نیروهای شرکتی به کار معین و کار معین به پیمانی با اولویت به سابقه کاری</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انتقال سنوات شرکتی به قراردادی.(که تا کنون انجام نگردیده است)</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4400" b="0" i="0" u="none" strike="noStrike" cap="none" normalizeH="0" baseline="0" dirty="0" smtClean="0">
                <a:ln>
                  <a:noFill/>
                </a:ln>
                <a:solidFill>
                  <a:schemeClr val="tx1"/>
                </a:solidFill>
                <a:effectLst/>
                <a:latin typeface="Calibri" pitchFamily="34" charset="0"/>
                <a:ea typeface="Calibri" pitchFamily="34" charset="0"/>
                <a:cs typeface="B Homa" pitchFamily="2" charset="-78"/>
              </a:rPr>
              <a:t>درخواست بالا بردن سقف اضافه کار از 50-70 ساعت (که انجام گردید)</a:t>
            </a:r>
            <a:endParaRPr kumimoji="0" lang="en-US" sz="3600" b="0" i="0" u="none" strike="noStrike" cap="none" normalizeH="0" baseline="0" dirty="0" smtClean="0">
              <a:ln>
                <a:noFill/>
              </a:ln>
              <a:solidFill>
                <a:schemeClr val="tx1"/>
              </a:solidFill>
              <a:effectLst/>
              <a:latin typeface="Arial" pitchFamily="34" charset="0"/>
              <a:cs typeface="B Hom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20250" advTm="900000">
        <p:cut/>
      </p:transition>
    </mc:Choice>
    <mc:Fallback>
      <p:transition spd="slow" advTm="900000">
        <p:cut/>
      </p:transition>
    </mc:Fallback>
  </mc:AlternateContent>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153</TotalTime>
  <Words>1123</Words>
  <Application>Microsoft Office PowerPoint</Application>
  <PresentationFormat>On-screen Show (4:3)</PresentationFormat>
  <Paragraphs>67</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B Homa</vt:lpstr>
      <vt:lpstr>B Lotus</vt:lpstr>
      <vt:lpstr>Calibri</vt:lpstr>
      <vt:lpstr>Tw Cen MT</vt:lpstr>
      <vt:lpstr>Droplet</vt:lpstr>
      <vt:lpstr>PowerPoint Presentation</vt:lpstr>
      <vt:lpstr>PowerPoint Presentation</vt:lpstr>
      <vt:lpstr>گزارش پایان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دوره چهارم شورای صنفی</dc:title>
  <dc:creator>h.mousavinejad</dc:creator>
  <cp:lastModifiedBy>siavash ensafi</cp:lastModifiedBy>
  <cp:revision>27</cp:revision>
  <dcterms:created xsi:type="dcterms:W3CDTF">2019-01-21T14:12:19Z</dcterms:created>
  <dcterms:modified xsi:type="dcterms:W3CDTF">2019-01-21T17:42:18Z</dcterms:modified>
</cp:coreProperties>
</file>