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66" r:id="rId3"/>
    <p:sldId id="257" r:id="rId4"/>
    <p:sldId id="258" r:id="rId5"/>
    <p:sldId id="259" r:id="rId6"/>
    <p:sldId id="267" r:id="rId7"/>
    <p:sldId id="268" r:id="rId8"/>
    <p:sldId id="285" r:id="rId9"/>
    <p:sldId id="269" r:id="rId10"/>
    <p:sldId id="273" r:id="rId11"/>
    <p:sldId id="270" r:id="rId12"/>
    <p:sldId id="295" r:id="rId13"/>
    <p:sldId id="272" r:id="rId14"/>
    <p:sldId id="271" r:id="rId15"/>
    <p:sldId id="274" r:id="rId16"/>
    <p:sldId id="275" r:id="rId17"/>
    <p:sldId id="276" r:id="rId18"/>
    <p:sldId id="278" r:id="rId19"/>
    <p:sldId id="279" r:id="rId20"/>
    <p:sldId id="281" r:id="rId21"/>
    <p:sldId id="282" r:id="rId22"/>
    <p:sldId id="283" r:id="rId23"/>
    <p:sldId id="286" r:id="rId24"/>
    <p:sldId id="284" r:id="rId25"/>
    <p:sldId id="287" r:id="rId26"/>
    <p:sldId id="280" r:id="rId27"/>
    <p:sldId id="277" r:id="rId28"/>
    <p:sldId id="261" r:id="rId29"/>
    <p:sldId id="262" r:id="rId30"/>
    <p:sldId id="263" r:id="rId31"/>
    <p:sldId id="26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F3DB4-448E-47D7-9069-4F25F3B5D8D0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3C15D-AC91-49A0-8F9A-90977C86C9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5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8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54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1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04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7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8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71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88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3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60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2396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69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82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17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56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1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E766C58-D61F-45EF-BD99-F82EB9A2D8C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88BC3-0408-4747-A7E5-B1E32635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008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jpg"/><Relationship Id="rId5" Type="http://schemas.openxmlformats.org/officeDocument/2006/relationships/image" Target="../media/image8.jp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6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4953000"/>
          </a:xfrm>
        </p:spPr>
        <p:txBody>
          <a:bodyPr/>
          <a:lstStyle/>
          <a:p>
            <a:r>
              <a:rPr lang="fa-IR" sz="2400" dirty="0">
                <a:cs typeface="B Titr" panose="00000700000000000000" pitchFamily="2" charset="-78"/>
              </a:rPr>
              <a:t>مرداد و شهریور 1405</a:t>
            </a:r>
            <a:r>
              <a:rPr lang="fa-IR" sz="3200" dirty="0">
                <a:cs typeface="B Titr" panose="00000700000000000000" pitchFamily="2" charset="-78"/>
              </a:rPr>
              <a:t> 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3255" y="2401753"/>
            <a:ext cx="9027024" cy="2054494"/>
          </a:xfrm>
        </p:spPr>
        <p:txBody>
          <a:bodyPr>
            <a:normAutofit/>
          </a:bodyPr>
          <a:lstStyle/>
          <a:p>
            <a:pPr algn="ctr"/>
            <a:r>
              <a:rPr lang="fa-I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گزارشی از تعمیرات انجام شده در ساختمان پژوهشگاه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80" y="175693"/>
            <a:ext cx="2727539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7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363" y="620369"/>
            <a:ext cx="3240205" cy="575785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" y="3504661"/>
            <a:ext cx="4000785" cy="2251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Placeholder 15"/>
          <p:cNvPicPr>
            <a:picLocks noGrp="1" noChangeAspect="1"/>
          </p:cNvPicPr>
          <p:nvPr>
            <p:ph type="pic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9" b="3819"/>
          <a:stretch>
            <a:fillRect/>
          </a:stretch>
        </p:blipFill>
        <p:spPr>
          <a:xfrm>
            <a:off x="4041226" y="142992"/>
            <a:ext cx="4042125" cy="2100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25" y="154001"/>
            <a:ext cx="1620532" cy="28796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580" y="2217050"/>
            <a:ext cx="6607837" cy="3718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Placeholder 13"/>
          <p:cNvPicPr>
            <a:picLocks noGrp="1" noChangeAspect="1"/>
          </p:cNvPicPr>
          <p:nvPr>
            <p:ph type="pic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4" b="3944"/>
          <a:stretch>
            <a:fillRect/>
          </a:stretch>
        </p:blipFill>
        <p:spPr>
          <a:xfrm>
            <a:off x="2831585" y="5355831"/>
            <a:ext cx="2468414" cy="1279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318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0"/>
            <a:ext cx="5812971" cy="1447800"/>
          </a:xfrm>
        </p:spPr>
        <p:txBody>
          <a:bodyPr/>
          <a:lstStyle/>
          <a:p>
            <a:pPr algn="r" rtl="1"/>
            <a:r>
              <a:rPr lang="fa-IR" sz="3600" dirty="0">
                <a:cs typeface="B Titr" panose="00000700000000000000" pitchFamily="2" charset="-78"/>
              </a:rPr>
              <a:t>مرحله اول: بررسی وضعیت موجود</a:t>
            </a:r>
            <a:endParaRPr lang="en-US" sz="3600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529" y="1452879"/>
            <a:ext cx="7241806" cy="4572000"/>
          </a:xfrm>
        </p:spPr>
        <p:txBody>
          <a:bodyPr>
            <a:noAutofit/>
          </a:bodyPr>
          <a:lstStyle/>
          <a:p>
            <a:pPr algn="r" rtl="1"/>
            <a:r>
              <a:rPr lang="fa-IR" sz="2800" dirty="0">
                <a:cs typeface="B Titr" panose="00000700000000000000" pitchFamily="2" charset="-78"/>
              </a:rPr>
              <a:t>بررسی مشکلات موجود</a:t>
            </a:r>
          </a:p>
          <a:p>
            <a:pPr algn="r" rtl="1"/>
            <a:r>
              <a:rPr lang="fa-IR" sz="2800" dirty="0">
                <a:cs typeface="B Titr" panose="00000700000000000000" pitchFamily="2" charset="-78"/>
              </a:rPr>
              <a:t>تهیه لیست جامعی از نیازمندی‌، نقص‌ها، خرابی‌ها و...)</a:t>
            </a:r>
            <a:endParaRPr lang="en-US" sz="2800" dirty="0">
              <a:cs typeface="B Titr" panose="00000700000000000000" pitchFamily="2" charset="-78"/>
            </a:endParaRPr>
          </a:p>
          <a:p>
            <a:pPr algn="r" rtl="1"/>
            <a:r>
              <a:rPr lang="fa-IR" sz="2800" dirty="0">
                <a:cs typeface="B Titr" panose="00000700000000000000" pitchFamily="2" charset="-78"/>
              </a:rPr>
              <a:t>  ارزیابی ایمنی ساختمان</a:t>
            </a:r>
            <a:r>
              <a:rPr lang="fa-IR" sz="3600" dirty="0">
                <a:cs typeface="B Titr" panose="00000700000000000000" pitchFamily="2" charset="-78"/>
              </a:rPr>
              <a:t/>
            </a:r>
            <a:br>
              <a:rPr lang="fa-IR" sz="3600" dirty="0">
                <a:cs typeface="B Titr" panose="00000700000000000000" pitchFamily="2" charset="-78"/>
              </a:rPr>
            </a:br>
            <a:endParaRPr lang="en-US" sz="3600" dirty="0">
              <a:cs typeface="B Titr" panose="00000700000000000000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a-IR" dirty="0">
                <a:solidFill>
                  <a:schemeClr val="bg1"/>
                </a:solidFill>
              </a:rPr>
              <a:t>فیلم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۲۰۲۶۰۸۲۴_۰۸۴۰۵۳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9040" y="1797594"/>
            <a:ext cx="2097405" cy="37287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267226" y="5528518"/>
            <a:ext cx="122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فیلم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439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برنامه‌ریزی تعمیرات </a:t>
            </a:r>
            <a:br>
              <a:rPr lang="fa-IR" dirty="0">
                <a:cs typeface="B Titr" panose="00000700000000000000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3200" dirty="0">
                <a:cs typeface="B Titr" panose="00000700000000000000" pitchFamily="2" charset="-78"/>
              </a:rPr>
              <a:t> تدوین مراحل و اولویت انجام تعمیرات</a:t>
            </a:r>
          </a:p>
          <a:p>
            <a:pPr algn="r" rtl="1"/>
            <a:r>
              <a:rPr lang="fa-IR" sz="3200" dirty="0">
                <a:cs typeface="B Titr" panose="00000700000000000000" pitchFamily="2" charset="-78"/>
              </a:rPr>
              <a:t>زمان‌بندی </a:t>
            </a:r>
          </a:p>
          <a:p>
            <a:pPr algn="r" rtl="1"/>
            <a:r>
              <a:rPr lang="fa-IR" sz="3200" dirty="0">
                <a:cs typeface="B Titr" panose="00000700000000000000" pitchFamily="2" charset="-78"/>
              </a:rPr>
              <a:t> تخصیص منابع</a:t>
            </a:r>
          </a:p>
          <a:p>
            <a:pPr lvl="1" algn="r" rtl="1"/>
            <a:r>
              <a:rPr lang="fa-IR" sz="3000" dirty="0">
                <a:cs typeface="B Titr" panose="00000700000000000000" pitchFamily="2" charset="-78"/>
              </a:rPr>
              <a:t>هزینه‌ها و منابع مالی</a:t>
            </a:r>
          </a:p>
          <a:p>
            <a:pPr lvl="1" algn="r" rtl="1"/>
            <a:r>
              <a:rPr lang="fa-IR" sz="3000" dirty="0">
                <a:cs typeface="B Titr" panose="00000700000000000000" pitchFamily="2" charset="-78"/>
              </a:rPr>
              <a:t>  برآورد هزینه‌های تعمیرات</a:t>
            </a:r>
            <a:endParaRPr lang="fa-IR" sz="3200" dirty="0">
              <a:cs typeface="B Titr" panose="00000700000000000000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5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انواع تعمیرات انجام شده 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700579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>
                <a:cs typeface="B Titr" panose="00000700000000000000" pitchFamily="2" charset="-78"/>
              </a:rPr>
              <a:t>تعمیرات ساختاری (فونداسیون، دیوارها، سقف و... )</a:t>
            </a:r>
          </a:p>
          <a:p>
            <a:pPr algn="r" rtl="1"/>
            <a:r>
              <a:rPr lang="fa-IR" sz="2800" dirty="0">
                <a:cs typeface="B Titr" panose="00000700000000000000" pitchFamily="2" charset="-78"/>
              </a:rPr>
              <a:t>  تعمیرات تاسیساتی (برق، لوله‌کشی، تهویه)</a:t>
            </a:r>
          </a:p>
          <a:p>
            <a:pPr algn="r" rtl="1"/>
            <a:r>
              <a:rPr lang="fa-IR" sz="2800" dirty="0">
                <a:cs typeface="B Titr" panose="00000700000000000000" pitchFamily="2" charset="-78"/>
              </a:rPr>
              <a:t> بهسازی‌های داخلی و خارجی (رنگ‌آمیزی، کف‌پوش)</a:t>
            </a:r>
          </a:p>
          <a:p>
            <a:pPr algn="r" rtl="1"/>
            <a:r>
              <a:rPr lang="fa-IR" sz="2800" dirty="0">
                <a:cs typeface="B Titr" panose="00000700000000000000" pitchFamily="2" charset="-78"/>
              </a:rPr>
              <a:t>و...</a:t>
            </a:r>
            <a:r>
              <a:rPr lang="fa-IR" sz="2800" dirty="0"/>
              <a:t/>
            </a:r>
            <a:br>
              <a:rPr lang="fa-IR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616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نمونه ای از مهمترین اقدامات انجام شده اعم از ساخت، بهسازی و تعمیرات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ورودی ساختمان اصلی(لابی)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پله ها و پاگردها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پارکینگ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باغچه و ورودی پارکینگ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رنگ آمیزی دربها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رنگ آمیزی،تعویض یا تعمیر لوله های تاسیسات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بهسازی و تعمیرات در سرویس های بهداشتی(تعویض روشویی،  شیرآلات و...)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شستشوی نما</a:t>
            </a:r>
          </a:p>
          <a:p>
            <a:pPr algn="r" rtl="1"/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501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161" y="643158"/>
            <a:ext cx="3409655" cy="605896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595" y="3185205"/>
            <a:ext cx="4950516" cy="4195481"/>
          </a:xfrm>
        </p:spPr>
        <p:txBody>
          <a:bodyPr>
            <a:normAutofit/>
          </a:bodyPr>
          <a:lstStyle/>
          <a:p>
            <a:pPr algn="r" rtl="1"/>
            <a:r>
              <a:rPr lang="ar-SA" dirty="0">
                <a:solidFill>
                  <a:schemeClr val="bg1"/>
                </a:solidFill>
                <a:cs typeface="B Titr" panose="00000700000000000000" pitchFamily="2" charset="-78"/>
              </a:rPr>
              <a:t>جمع </a:t>
            </a: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آ</a:t>
            </a:r>
            <a:r>
              <a:rPr lang="ar-SA" dirty="0">
                <a:solidFill>
                  <a:schemeClr val="bg1"/>
                </a:solidFill>
                <a:cs typeface="B Titr" panose="00000700000000000000" pitchFamily="2" charset="-78"/>
              </a:rPr>
              <a:t>وری سرامیک‌های فرسوده کف لابی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algn="r" rtl="1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ت</a:t>
            </a:r>
            <a:r>
              <a:rPr lang="ar-SA" dirty="0">
                <a:solidFill>
                  <a:schemeClr val="bg1"/>
                </a:solidFill>
                <a:cs typeface="B Titr" panose="00000700000000000000" pitchFamily="2" charset="-78"/>
              </a:rPr>
              <a:t>رمیم و تکمیل سنگ کاری لابی پس از جمع آوری سرامیک کف</a:t>
            </a:r>
            <a:endParaRPr lang="fa-IR" dirty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algn="r" rtl="1"/>
            <a:r>
              <a:rPr lang="ar-SA" dirty="0">
                <a:solidFill>
                  <a:schemeClr val="bg1"/>
                </a:solidFill>
                <a:cs typeface="B Titr" panose="00000700000000000000" pitchFamily="2" charset="-78"/>
              </a:rPr>
              <a:t>اجرای لایه برداری و پرداخت کاری سنگ کف لابی با دستگاه کف ساب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algn="r"/>
            <a:endParaRPr lang="en-US" sz="24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4" y="91440"/>
            <a:ext cx="4511731" cy="2538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572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۲۰۲۶۰۸۲۰_۱۲۲۲۱۵">
            <a:hlinkClick r:id="" action="ppaction://media"/>
            <a:extLst>
              <a:ext uri="{FF2B5EF4-FFF2-40B4-BE49-F238E27FC236}">
                <a16:creationId xmlns:a16="http://schemas.microsoft.com/office/drawing/2014/main" id="{685EEE90-80D2-4EB2-9D36-454362CBAD0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531" y="308504"/>
            <a:ext cx="4614660" cy="259556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475814-6029-4009-88FA-8BDED81DC2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6285"/>
            <a:ext cx="4594169" cy="2585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82BB4D-06A5-4573-A9A0-46E985A17EFA}"/>
              </a:ext>
            </a:extLst>
          </p:cNvPr>
          <p:cNvSpPr txBox="1"/>
          <p:nvPr/>
        </p:nvSpPr>
        <p:spPr>
          <a:xfrm>
            <a:off x="1320799" y="3437467"/>
            <a:ext cx="66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فیلم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DDA727-C532-42CB-A02B-8016DA8C6D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2" y="4351865"/>
            <a:ext cx="4070694" cy="229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-68737"/>
            <a:ext cx="8262356" cy="4649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71" y="1152983"/>
            <a:ext cx="8665029" cy="2610522"/>
          </a:xfrm>
        </p:spPr>
        <p:txBody>
          <a:bodyPr>
            <a:normAutofit/>
          </a:bodyPr>
          <a:lstStyle/>
          <a:p>
            <a:pPr algn="r" rtl="1"/>
            <a:r>
              <a:rPr lang="ar-SA" sz="2400" dirty="0">
                <a:cs typeface="B Titr" panose="00000700000000000000" pitchFamily="2" charset="-78"/>
              </a:rPr>
              <a:t>لایه برداری و پرداخت کاری سنگ پله های ساختمان مرکزی </a:t>
            </a:r>
            <a:endParaRPr lang="en-US" sz="2400" dirty="0">
              <a:cs typeface="B Titr" panose="00000700000000000000" pitchFamily="2" charset="-78"/>
            </a:endParaRPr>
          </a:p>
          <a:p>
            <a:pPr algn="r" rtl="1"/>
            <a:r>
              <a:rPr lang="fa-IR" sz="2400" dirty="0">
                <a:cs typeface="B Titr" panose="00000700000000000000" pitchFamily="2" charset="-78"/>
              </a:rPr>
              <a:t>ل</a:t>
            </a:r>
            <a:r>
              <a:rPr lang="ar-SA" sz="2400" dirty="0">
                <a:cs typeface="B Titr" panose="00000700000000000000" pitchFamily="2" charset="-78"/>
              </a:rPr>
              <a:t>ایه برداری و پرداخت کاری سنگ پاگرد های ساختمان</a:t>
            </a:r>
            <a:endParaRPr lang="fa-IR" sz="2400" dirty="0">
              <a:cs typeface="B Titr" panose="00000700000000000000" pitchFamily="2" charset="-78"/>
            </a:endParaRPr>
          </a:p>
          <a:p>
            <a:pPr algn="r" rtl="1"/>
            <a:r>
              <a:rPr lang="ar-SA" sz="2400" dirty="0">
                <a:cs typeface="B Titr" panose="00000700000000000000" pitchFamily="2" charset="-78"/>
              </a:rPr>
              <a:t>ترمیم و تعویض  سنگ پله های  شکسته شده در ساختمان مرکزی</a:t>
            </a:r>
            <a:endParaRPr lang="en-US" sz="2400" dirty="0">
              <a:cs typeface="B Titr" panose="00000700000000000000" pitchFamily="2" charset="-78"/>
            </a:endParaRPr>
          </a:p>
          <a:p>
            <a:pPr algn="r" rtl="1"/>
            <a:r>
              <a:rPr lang="ar-SA" sz="2400" dirty="0">
                <a:cs typeface="B Titr" panose="00000700000000000000" pitchFamily="2" charset="-78"/>
              </a:rPr>
              <a:t>جمع آوری سرامیک به شدت آسیب پذیر در طبقه منفی</a:t>
            </a:r>
            <a:r>
              <a:rPr lang="fa-IR" sz="2400" dirty="0">
                <a:cs typeface="B Titr" panose="00000700000000000000" pitchFamily="2" charset="-78"/>
              </a:rPr>
              <a:t>۱</a:t>
            </a:r>
            <a:endParaRPr lang="en-US" sz="2400" dirty="0">
              <a:cs typeface="B Titr" panose="00000700000000000000" pitchFamily="2" charset="-78"/>
            </a:endParaRPr>
          </a:p>
          <a:p>
            <a:pPr algn="r"/>
            <a:endParaRPr lang="en-US" sz="2400" dirty="0">
              <a:cs typeface="B Titr" panose="000007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011" y="4466513"/>
            <a:ext cx="3905795" cy="21979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0263" y="5202418"/>
            <a:ext cx="4023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dirty="0">
                <a:cs typeface="B Titr" panose="00000700000000000000" pitchFamily="2" charset="-78"/>
              </a:rPr>
              <a:t>پله ها و پاگردها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431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34" y="1651983"/>
            <a:ext cx="3981817" cy="22407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01" y="1440426"/>
            <a:ext cx="5193413" cy="2922568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6035040" y="2599509"/>
            <a:ext cx="783771" cy="7315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5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75" y="785541"/>
            <a:ext cx="2663882" cy="47337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82" y="1292411"/>
            <a:ext cx="2252192" cy="4002153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447" y="808197"/>
            <a:ext cx="2361144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1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4" r="15534"/>
          <a:stretch/>
        </p:blipFill>
        <p:spPr>
          <a:xfrm>
            <a:off x="391885" y="452718"/>
            <a:ext cx="5695406" cy="546735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978" y="1360306"/>
            <a:ext cx="2361144" cy="419576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6714309" y="3317966"/>
            <a:ext cx="966651" cy="7837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345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68" y="901337"/>
            <a:ext cx="2576947" cy="45792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331573"/>
            <a:ext cx="2576947" cy="4579244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41" y="2457587"/>
            <a:ext cx="2361144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8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200" dirty="0">
                <a:cs typeface="B Titr" panose="00000700000000000000" pitchFamily="2" charset="-78"/>
              </a:rPr>
              <a:t>رنگ آمیزی، تعویض یا تعمیر لوله های تاسیسات</a:t>
            </a:r>
            <a:br>
              <a:rPr lang="fa-IR" sz="3200" dirty="0">
                <a:cs typeface="B Titr" panose="00000700000000000000" pitchFamily="2" charset="-78"/>
              </a:rPr>
            </a:b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507" y="1037262"/>
            <a:ext cx="5011642" cy="28202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260" y="3377498"/>
            <a:ext cx="1855766" cy="3297702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43" y="1429659"/>
            <a:ext cx="4757685" cy="3288217"/>
          </a:xfrm>
        </p:spPr>
      </p:pic>
    </p:spTree>
    <p:extLst>
      <p:ext uri="{BB962C8B-B14F-4D97-AF65-F5344CB8AC3E}">
        <p14:creationId xmlns:p14="http://schemas.microsoft.com/office/powerpoint/2010/main" val="166285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288" y="52453"/>
            <a:ext cx="9404723" cy="1400530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ورودی ساختمان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55"/>
          <a:stretch/>
        </p:blipFill>
        <p:spPr>
          <a:xfrm>
            <a:off x="590415" y="1024326"/>
            <a:ext cx="3960354" cy="33796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66"/>
          <a:stretch/>
        </p:blipFill>
        <p:spPr>
          <a:xfrm>
            <a:off x="2570592" y="4041359"/>
            <a:ext cx="1962201" cy="24350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36" y="3946736"/>
            <a:ext cx="4316289" cy="2428970"/>
          </a:xfrm>
          <a:prstGeom prst="rect">
            <a:avLst/>
          </a:prstGeom>
        </p:spPr>
      </p:pic>
      <p:pic>
        <p:nvPicPr>
          <p:cNvPr id="12" name="Content Placeholder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574" y="509451"/>
            <a:ext cx="5834135" cy="3283131"/>
          </a:xfrm>
        </p:spPr>
      </p:pic>
    </p:spTree>
    <p:extLst>
      <p:ext uri="{BB962C8B-B14F-4D97-AF65-F5344CB8AC3E}">
        <p14:creationId xmlns:p14="http://schemas.microsoft.com/office/powerpoint/2010/main" val="288529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ورودی ساختمان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614" y="3620256"/>
            <a:ext cx="1677894" cy="2981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185" y="152441"/>
            <a:ext cx="1679323" cy="2984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211" y="915517"/>
            <a:ext cx="1991525" cy="3538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478731"/>
            <a:ext cx="3515540" cy="19757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975" y="1152983"/>
            <a:ext cx="2933859" cy="521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4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پارگینگ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7" y="3433853"/>
            <a:ext cx="5852481" cy="329345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074" y="0"/>
            <a:ext cx="7333760" cy="4127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357" y="2547258"/>
            <a:ext cx="2425849" cy="431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9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24"/>
          <a:stretch/>
        </p:blipFill>
        <p:spPr>
          <a:xfrm>
            <a:off x="3674250" y="720750"/>
            <a:ext cx="5143500" cy="30021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260" y="452719"/>
            <a:ext cx="2452647" cy="32701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9" y="452718"/>
            <a:ext cx="2686030" cy="3581374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250" y="4009650"/>
            <a:ext cx="4724709" cy="2655287"/>
          </a:xfrm>
        </p:spPr>
      </p:pic>
    </p:spTree>
    <p:extLst>
      <p:ext uri="{BB962C8B-B14F-4D97-AF65-F5344CB8AC3E}">
        <p14:creationId xmlns:p14="http://schemas.microsoft.com/office/powerpoint/2010/main" val="230452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476" y="404374"/>
            <a:ext cx="9404723" cy="1400530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سرویس بهداشتی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276" y="-123528"/>
            <a:ext cx="3146821" cy="419576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356" y="3175993"/>
            <a:ext cx="2847578" cy="37967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91" y="4442865"/>
            <a:ext cx="3178537" cy="23839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936" y="1274947"/>
            <a:ext cx="2104799" cy="15785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33" y="1479789"/>
            <a:ext cx="2699728" cy="15192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4" y="3304903"/>
            <a:ext cx="2588803" cy="34517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379" y="-664887"/>
            <a:ext cx="2909752" cy="387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9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95" y="2286493"/>
            <a:ext cx="2796247" cy="3728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213" y="1152983"/>
            <a:ext cx="2387417" cy="3183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35" y="88388"/>
            <a:ext cx="2647289" cy="35297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6" y="1375605"/>
            <a:ext cx="2785783" cy="371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5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619" y="390604"/>
            <a:ext cx="2900915" cy="38678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0" y="228822"/>
            <a:ext cx="2767527" cy="36900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588" y="390604"/>
            <a:ext cx="2646190" cy="3528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588" y="3272469"/>
            <a:ext cx="2689148" cy="358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3575" y="1463040"/>
            <a:ext cx="8946541" cy="6065519"/>
          </a:xfrm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لایه برداری و پرداخت کاری سنگ پله های ساختمان مرکزی </a:t>
            </a:r>
            <a:endParaRPr lang="en-US" dirty="0"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لایه برداری و پرداخت کاری سنگ پاگرد های ساختمان</a:t>
            </a:r>
            <a:endParaRPr lang="en-US" dirty="0"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ترمیم و تعویض  سنگ پله های  شکسته شده در ساختمان مرکزی</a:t>
            </a:r>
            <a:endParaRPr lang="fa-IR" dirty="0"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جمع آوری سرامیک به شدت آسیب پذیر در طبقه منفی</a:t>
            </a:r>
            <a:r>
              <a:rPr lang="fa-IR" dirty="0">
                <a:cs typeface="B Titr" panose="00000700000000000000" pitchFamily="2" charset="-78"/>
              </a:rPr>
              <a:t>۱</a:t>
            </a: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ترمیم بتن دیوارها و ستون های بتنی ساختمان با مصالح ترمیمی بتن</a:t>
            </a:r>
            <a:endParaRPr lang="en-US" dirty="0"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اجرای روکش کنتکس رولکس در طبقه منفی </a:t>
            </a:r>
            <a:r>
              <a:rPr lang="fa-IR" dirty="0">
                <a:cs typeface="B Titr" panose="00000700000000000000" pitchFamily="2" charset="-78"/>
              </a:rPr>
              <a:t>۱</a:t>
            </a: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جمع آوری سنگ های آسیب دیده و تخریب شده در ورودی پارکینگ</a:t>
            </a:r>
            <a:endParaRPr lang="en-US" dirty="0"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افزایش ارتفاع دیوار باغچه ورودی پارکینگ و سنگ کاری مجدد آن</a:t>
            </a:r>
            <a:endParaRPr lang="fa-IR" dirty="0"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dirty="0">
                <a:cs typeface="B Titr" panose="00000700000000000000" pitchFamily="2" charset="-78"/>
              </a:rPr>
              <a:t>اجرای خط کشی و مرز بندی پارکینگ ها با رنگ اپوکسی</a:t>
            </a:r>
            <a:endParaRPr lang="en-US" dirty="0">
              <a:cs typeface="B Titr" panose="00000700000000000000" pitchFamily="2" charset="-78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8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_20260827_140532">
            <a:hlinkClick r:id="" action="ppaction://media"/>
            <a:extLst>
              <a:ext uri="{FF2B5EF4-FFF2-40B4-BE49-F238E27FC236}">
                <a16:creationId xmlns:a16="http://schemas.microsoft.com/office/drawing/2014/main" id="{AAD89B78-514A-48D3-A453-807AC5C9061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33031" y="596652"/>
            <a:ext cx="2365375" cy="4195762"/>
          </a:xfrm>
        </p:spPr>
      </p:pic>
      <p:pic>
        <p:nvPicPr>
          <p:cNvPr id="5" name="۲۰۲۶۰۸۲۹_۱۱۴۰۲۹">
            <a:hlinkClick r:id="" action="ppaction://media"/>
            <a:extLst>
              <a:ext uri="{FF2B5EF4-FFF2-40B4-BE49-F238E27FC236}">
                <a16:creationId xmlns:a16="http://schemas.microsoft.com/office/drawing/2014/main" id="{E0E2FA46-0B58-4EB0-8783-2365DAFCFAF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33747" y="2052638"/>
            <a:ext cx="2209800" cy="39285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DCE7AF-843E-4DD0-B895-7E2D3AA4EDF7}"/>
              </a:ext>
            </a:extLst>
          </p:cNvPr>
          <p:cNvSpPr txBox="1"/>
          <p:nvPr/>
        </p:nvSpPr>
        <p:spPr>
          <a:xfrm>
            <a:off x="1324558" y="470746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فیلم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D98877-8C06-4B84-8702-E69844E46473}"/>
              </a:ext>
            </a:extLst>
          </p:cNvPr>
          <p:cNvSpPr txBox="1"/>
          <p:nvPr/>
        </p:nvSpPr>
        <p:spPr>
          <a:xfrm>
            <a:off x="9842025" y="5981171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فیلم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7B811-C4DD-41A5-9594-614ABEA103B0}"/>
              </a:ext>
            </a:extLst>
          </p:cNvPr>
          <p:cNvSpPr txBox="1"/>
          <p:nvPr/>
        </p:nvSpPr>
        <p:spPr>
          <a:xfrm>
            <a:off x="5353050" y="14822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dirty="0">
                <a:cs typeface="B Titr" panose="00000700000000000000" pitchFamily="2" charset="-78"/>
              </a:rPr>
              <a:t>نصب سنسور های حرکتی در پارکینگ ها جهت مدیریت مصرف انرژی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381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40972"/>
            <a:ext cx="8946541" cy="5007428"/>
          </a:xfrm>
        </p:spPr>
        <p:txBody>
          <a:bodyPr>
            <a:normAutofit/>
          </a:bodyPr>
          <a:lstStyle/>
          <a:p>
            <a:pPr algn="just" rtl="1"/>
            <a:r>
              <a:rPr lang="ar-SA" dirty="0">
                <a:cs typeface="B Titr" panose="00000700000000000000" pitchFamily="2" charset="-78"/>
              </a:rPr>
              <a:t>رنگ آمیزی درب ها ی ورودی ساختمان و درب های انباری ها و برخی از درب های چوبی ساختمان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en-US" dirty="0">
                <a:cs typeface="B Titr" panose="00000700000000000000" pitchFamily="2" charset="-78"/>
              </a:rPr>
              <a:t>.</a:t>
            </a:r>
            <a:r>
              <a:rPr lang="ar-SA" dirty="0">
                <a:cs typeface="B Titr" panose="00000700000000000000" pitchFamily="2" charset="-78"/>
              </a:rPr>
              <a:t>رنگ آمیزی لوله های مربوط به تاسیسات جهت جلوگیری از پوسیدگی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ترمیم سقف های کاذب آسیب دیده و تعویض سقف های شکسته</a:t>
            </a:r>
            <a:endParaRPr lang="fa-IR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جمع آوری قرنیز های فرسوده راه پله ها و نصب قرنیز جدید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تعمیر شیر آلات خراب در ساختمانهای مرکزی ، کریم خان و فرهنگ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تعمیر و بندکشی سرامیک سرویس های بهداشتی ساختمان مرکزی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fa-IR" dirty="0">
                <a:cs typeface="B Titr" panose="00000700000000000000" pitchFamily="2" charset="-78"/>
              </a:rPr>
              <a:t>۱</a:t>
            </a:r>
            <a:r>
              <a:rPr lang="ar-SA" dirty="0">
                <a:cs typeface="B Titr" panose="00000700000000000000" pitchFamily="2" charset="-78"/>
              </a:rPr>
              <a:t>شستشوی نمای جلو و پشت ساختمان دانشنامه نگاری توسط راپل کار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گل کاری باغچه و گلدان های ورودی ساختمان مرکزی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نصب چراغ های روشنایی جدید جهت تامین روشنایی پارکینگ ها</a:t>
            </a:r>
            <a:endParaRPr lang="en-US" dirty="0">
              <a:cs typeface="B Titr" panose="00000700000000000000" pitchFamily="2" charset="-78"/>
            </a:endParaRPr>
          </a:p>
          <a:p>
            <a:pPr algn="just" rtl="1"/>
            <a:r>
              <a:rPr lang="ar-SA" dirty="0">
                <a:cs typeface="B Titr" panose="00000700000000000000" pitchFamily="2" charset="-78"/>
              </a:rPr>
              <a:t>نصب سنسور های حرکتی در پارکینگ ها جهت مدیریت مصرف انرژی</a:t>
            </a:r>
            <a:endParaRPr lang="en-US" dirty="0">
              <a:cs typeface="B Titr" panose="000007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3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4400" dirty="0">
                <a:solidFill>
                  <a:schemeClr val="tx1"/>
                </a:solidFill>
                <a:cs typeface="B Titr" panose="00000700000000000000" pitchFamily="2" charset="-78"/>
              </a:rPr>
              <a:t>برخی از تغییرات</a:t>
            </a:r>
            <a:endParaRPr lang="en-US" sz="44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تعویض هواکش 40 عدد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1300 مورد لایه برداری، پولیش و کف سابی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13 عدد </a:t>
            </a:r>
            <a:r>
              <a:rPr lang="fa-IR" dirty="0" smtClean="0">
                <a:cs typeface="B Titr" panose="00000700000000000000" pitchFamily="2" charset="-78"/>
              </a:rPr>
              <a:t>تعمیر و نصب توالت </a:t>
            </a:r>
            <a:r>
              <a:rPr lang="fa-IR" dirty="0">
                <a:cs typeface="B Titr" panose="00000700000000000000" pitchFamily="2" charset="-78"/>
              </a:rPr>
              <a:t>فرنگی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21 عدد نصب پنل روشنایی</a:t>
            </a: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50 عدد نصب براکت هوایی روشنایی خطی پارکینگ</a:t>
            </a:r>
          </a:p>
          <a:p>
            <a:pPr marL="0" indent="0" algn="r" rtl="1">
              <a:buNone/>
            </a:pPr>
            <a:endParaRPr lang="fa-IR" dirty="0" smtClean="0"/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01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آسانسورها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85"/>
          <a:stretch/>
        </p:blipFill>
        <p:spPr>
          <a:xfrm>
            <a:off x="3363570" y="362921"/>
            <a:ext cx="2466155" cy="29806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12" y="2054720"/>
            <a:ext cx="2899620" cy="3866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5" y="1239886"/>
            <a:ext cx="2620235" cy="34936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DFEA80-9CEA-42BA-B403-B34AE60CF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316" y="716014"/>
            <a:ext cx="2317849" cy="515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2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شستشوی نما</a:t>
            </a:r>
            <a:br>
              <a:rPr lang="fa-IR" dirty="0">
                <a:cs typeface="B Titr" panose="00000700000000000000" pitchFamily="2" charset="-78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6" b="29058"/>
          <a:stretch/>
        </p:blipFill>
        <p:spPr>
          <a:xfrm>
            <a:off x="5039709" y="1528354"/>
            <a:ext cx="4404736" cy="3684351"/>
          </a:xfrm>
        </p:spPr>
      </p:pic>
      <p:pic>
        <p:nvPicPr>
          <p:cNvPr id="5" name="VID_20260901_113956">
            <a:hlinkClick r:id="" action="ppaction://media"/>
            <a:extLst>
              <a:ext uri="{FF2B5EF4-FFF2-40B4-BE49-F238E27FC236}">
                <a16:creationId xmlns:a16="http://schemas.microsoft.com/office/drawing/2014/main" id="{6399F0C3-F3AA-4EDF-9E80-F01345A8CB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8817" y="1686858"/>
            <a:ext cx="2324100" cy="32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EE8483-7FC6-4E3E-BA86-53419FB0B008}"/>
              </a:ext>
            </a:extLst>
          </p:cNvPr>
          <p:cNvSpPr txBox="1"/>
          <p:nvPr/>
        </p:nvSpPr>
        <p:spPr>
          <a:xfrm>
            <a:off x="1324558" y="4707466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فیلم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282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91" y="209637"/>
            <a:ext cx="9404723" cy="1400530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نتایج و دستاوردها 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5468" y="1096376"/>
            <a:ext cx="8946541" cy="4195481"/>
          </a:xfrm>
        </p:spPr>
        <p:txBody>
          <a:bodyPr/>
          <a:lstStyle/>
          <a:p>
            <a:pPr algn="r" rtl="1"/>
            <a:r>
              <a:rPr lang="fa-IR" sz="3200" dirty="0">
                <a:cs typeface="B Titr" panose="00000700000000000000" pitchFamily="2" charset="-78"/>
              </a:rPr>
              <a:t> </a:t>
            </a:r>
            <a:r>
              <a:rPr lang="fa-IR" sz="2800" dirty="0">
                <a:cs typeface="B Titr" panose="00000700000000000000" pitchFamily="2" charset="-78"/>
              </a:rPr>
              <a:t>بهبودهای حاصل شده </a:t>
            </a:r>
            <a:endParaRPr lang="fa-IR" sz="3200" dirty="0">
              <a:cs typeface="B Titr" panose="00000700000000000000" pitchFamily="2" charset="-78"/>
            </a:endParaRPr>
          </a:p>
          <a:p>
            <a:pPr marL="0" indent="0" algn="r" rtl="1">
              <a:buNone/>
            </a:pPr>
            <a:endParaRPr lang="fa-I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4C829-08CC-4E40-AA94-5A2A96A9E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534" y="2936722"/>
            <a:ext cx="1949759" cy="14005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AF91D9-C5E1-4A8C-92C6-C51181A17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78" y="4789938"/>
            <a:ext cx="2210108" cy="19433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DBEF3B-2529-453C-941B-8454DFBEA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043" y="840728"/>
            <a:ext cx="2353003" cy="1971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02DB0B-853B-47ED-9554-875AF5B51D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5" b="-1"/>
          <a:stretch/>
        </p:blipFill>
        <p:spPr>
          <a:xfrm>
            <a:off x="3128172" y="1222166"/>
            <a:ext cx="2362530" cy="19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C92925-6264-456C-B827-896400521F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963" y="4465077"/>
            <a:ext cx="2333951" cy="2295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F7229E-DA84-41B9-98D2-84231B493E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134" y="4243233"/>
            <a:ext cx="2457793" cy="22958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714AF2-6066-45E4-8D75-1129EAA124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02" y="4005074"/>
            <a:ext cx="2429214" cy="25340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418AE9-547D-46A8-A1CC-A733986D916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2"/>
          <a:stretch/>
        </p:blipFill>
        <p:spPr>
          <a:xfrm>
            <a:off x="532102" y="1419224"/>
            <a:ext cx="2476846" cy="24597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87FE7F-C0EE-45F2-BC41-959C676AA8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243" y="1826703"/>
            <a:ext cx="2600688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چالش‌ها و راهکارها 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مشکلاتی که در حین تعمیرات با آن‌ها مواجه شدیم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  راهکارهای پیشنهادی برای آینده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0750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150000"/>
              </a:lnSpc>
            </a:pPr>
            <a:r>
              <a:rPr lang="fa-IR" sz="3200" dirty="0">
                <a:cs typeface="B Titr" panose="00000700000000000000" pitchFamily="2" charset="-78"/>
              </a:rPr>
              <a:t>تهیه و تنطیم بسته پیشنهادی برای نگهداری بهتر از ساختمان‌ها در آینده(با مشارکت همکاران)</a:t>
            </a:r>
          </a:p>
          <a:p>
            <a:pPr algn="r" rtl="1">
              <a:lnSpc>
                <a:spcPct val="150000"/>
              </a:lnSpc>
            </a:pPr>
            <a:r>
              <a:rPr lang="fa-IR" sz="3200" dirty="0">
                <a:cs typeface="B Titr" panose="00000700000000000000" pitchFamily="2" charset="-78"/>
              </a:rPr>
              <a:t>تهیه و تنظیم آداب و اقتضائات نگهداری اجزا برای همکاران خدماتی و... .</a:t>
            </a:r>
            <a:endParaRPr lang="en-US" sz="3200" dirty="0">
              <a:cs typeface="B Titr" panose="000007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502" y="1716036"/>
            <a:ext cx="9801659" cy="4195481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 smtClean="0">
                <a:cs typeface="B Titr" panose="00000700000000000000" pitchFamily="2" charset="-78"/>
              </a:rPr>
              <a:t>این اقدامات به همت، پیگیری، تعهد و دلسوزی  همکاران عزیز پژوهشگاه</a:t>
            </a:r>
            <a:r>
              <a:rPr lang="en-US" sz="2800" dirty="0" smtClean="0">
                <a:cs typeface="B Titr" panose="00000700000000000000" pitchFamily="2" charset="-78"/>
              </a:rPr>
              <a:t> </a:t>
            </a:r>
            <a:r>
              <a:rPr lang="fa-IR" sz="2800" dirty="0" smtClean="0">
                <a:cs typeface="B Titr" panose="00000700000000000000" pitchFamily="2" charset="-78"/>
              </a:rPr>
              <a:t>انجام گرفته است.</a:t>
            </a:r>
            <a:endParaRPr lang="en-US" sz="2800" dirty="0">
              <a:cs typeface="B Titr" panose="000007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37AF6-FC01-4CC8-8836-77AD272607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7" y="2252134"/>
            <a:ext cx="2946399" cy="2209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9856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148</TotalTime>
  <Words>583</Words>
  <Application>Microsoft Office PowerPoint</Application>
  <PresentationFormat>Widescreen</PresentationFormat>
  <Paragraphs>81</Paragraphs>
  <Slides>31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B Titr</vt:lpstr>
      <vt:lpstr>Calibri</vt:lpstr>
      <vt:lpstr>Century Gothic</vt:lpstr>
      <vt:lpstr>Times New Roman</vt:lpstr>
      <vt:lpstr>Wingdings 3</vt:lpstr>
      <vt:lpstr>Ion</vt:lpstr>
      <vt:lpstr>مرداد و شهریور 1405 </vt:lpstr>
      <vt:lpstr>PowerPoint Presentation</vt:lpstr>
      <vt:lpstr>مرحله اول: بررسی وضعیت موجود</vt:lpstr>
      <vt:lpstr>برنامه‌ریزی تعمیرات  </vt:lpstr>
      <vt:lpstr>انواع تعمیرات انجام شده </vt:lpstr>
      <vt:lpstr>نمونه ای از مهمترین اقدامات انجام شده اعم از ساخت، بهسازی و تعمیرات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رنگ آمیزی، تعویض یا تعمیر لوله های تاسیسات </vt:lpstr>
      <vt:lpstr>ورودی ساختمان</vt:lpstr>
      <vt:lpstr>ورودی ساختمان</vt:lpstr>
      <vt:lpstr>پارگینگ</vt:lpstr>
      <vt:lpstr>PowerPoint Presentation</vt:lpstr>
      <vt:lpstr>سرویس بهداشتی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برخی از تغییرات</vt:lpstr>
      <vt:lpstr>آسانسورها</vt:lpstr>
      <vt:lpstr>شستشوی نما </vt:lpstr>
      <vt:lpstr>نتایج و دستاوردها </vt:lpstr>
      <vt:lpstr>چالش‌ها و راهکارها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مرداد و شهریور 1405</dc:title>
  <dc:creator>Tahere khairkhah</dc:creator>
  <cp:lastModifiedBy>Tahere khairkhah</cp:lastModifiedBy>
  <cp:revision>29</cp:revision>
  <dcterms:created xsi:type="dcterms:W3CDTF">2026-09-06T12:20:25Z</dcterms:created>
  <dcterms:modified xsi:type="dcterms:W3CDTF">2026-09-13T08:41:15Z</dcterms:modified>
</cp:coreProperties>
</file>