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352" r:id="rId3"/>
    <p:sldId id="256" r:id="rId4"/>
    <p:sldId id="283" r:id="rId5"/>
    <p:sldId id="351" r:id="rId6"/>
    <p:sldId id="350" r:id="rId7"/>
    <p:sldId id="317" r:id="rId8"/>
    <p:sldId id="315" r:id="rId9"/>
    <p:sldId id="344" r:id="rId10"/>
    <p:sldId id="348" r:id="rId11"/>
    <p:sldId id="345" r:id="rId12"/>
    <p:sldId id="332" r:id="rId13"/>
    <p:sldId id="295" r:id="rId14"/>
    <p:sldId id="296" r:id="rId15"/>
    <p:sldId id="346" r:id="rId16"/>
    <p:sldId id="281" r:id="rId17"/>
    <p:sldId id="324" r:id="rId18"/>
    <p:sldId id="330" r:id="rId19"/>
    <p:sldId id="339" r:id="rId20"/>
    <p:sldId id="338" r:id="rId21"/>
    <p:sldId id="322" r:id="rId22"/>
    <p:sldId id="340" r:id="rId23"/>
    <p:sldId id="341" r:id="rId24"/>
    <p:sldId id="343" r:id="rId25"/>
    <p:sldId id="265" r:id="rId26"/>
    <p:sldId id="299" r:id="rId27"/>
    <p:sldId id="300" r:id="rId28"/>
    <p:sldId id="301" r:id="rId29"/>
    <p:sldId id="336" r:id="rId30"/>
    <p:sldId id="306" r:id="rId31"/>
    <p:sldId id="321" r:id="rId32"/>
    <p:sldId id="33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D4960B0-0497-4AD2-911F-46B757ED41C4}">
          <p14:sldIdLst>
            <p14:sldId id="284"/>
            <p14:sldId id="352"/>
            <p14:sldId id="256"/>
            <p14:sldId id="283"/>
            <p14:sldId id="351"/>
            <p14:sldId id="350"/>
            <p14:sldId id="317"/>
            <p14:sldId id="315"/>
            <p14:sldId id="344"/>
            <p14:sldId id="348"/>
            <p14:sldId id="345"/>
            <p14:sldId id="332"/>
            <p14:sldId id="295"/>
            <p14:sldId id="296"/>
            <p14:sldId id="346"/>
            <p14:sldId id="281"/>
            <p14:sldId id="324"/>
            <p14:sldId id="330"/>
            <p14:sldId id="339"/>
            <p14:sldId id="338"/>
            <p14:sldId id="322"/>
            <p14:sldId id="340"/>
            <p14:sldId id="341"/>
            <p14:sldId id="343"/>
            <p14:sldId id="265"/>
            <p14:sldId id="299"/>
            <p14:sldId id="300"/>
            <p14:sldId id="301"/>
            <p14:sldId id="336"/>
            <p14:sldId id="306"/>
            <p14:sldId id="321"/>
            <p14:sldId id="337"/>
          </p14:sldIdLst>
        </p14:section>
        <p14:section name="Untitled Section" id="{01657AA4-F23E-4B17-A989-8C02D0AB109C}">
          <p14:sldIdLst/>
        </p14:section>
      </p14:sectionLst>
    </p:ex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hareh Nasiri" initials="BN" lastIdx="1" clrIdx="0">
    <p:extLst>
      <p:ext uri="{19B8F6BF-5375-455C-9EA6-DF929625EA0E}">
        <p15:presenceInfo xmlns:p15="http://schemas.microsoft.com/office/powerpoint/2012/main" userId="9db985393bb589b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6C4CC"/>
    <a:srgbClr val="00959F"/>
    <a:srgbClr val="1A3C8B"/>
    <a:srgbClr val="80B400"/>
    <a:srgbClr val="FFFFFF"/>
    <a:srgbClr val="62A3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8" autoAdjust="0"/>
    <p:restoredTop sz="94660"/>
  </p:normalViewPr>
  <p:slideViewPr>
    <p:cSldViewPr snapToGrid="0">
      <p:cViewPr varScale="1">
        <p:scale>
          <a:sx n="96" d="100"/>
          <a:sy n="96" d="100"/>
        </p:scale>
        <p:origin x="54" y="378"/>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w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hyperlink" Target="https://minaro.ir/product/maintenance-powerpoint-template/" TargetMode="External"/><Relationship Id="rId13" Type="http://schemas.openxmlformats.org/officeDocument/2006/relationships/image" Target="../media/image10.png"/><Relationship Id="rId18" Type="http://schemas.openxmlformats.org/officeDocument/2006/relationships/hyperlink" Target="https://minaro.ir/product/shahid-solimani-powerpoint-template/" TargetMode="External"/><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hyperlink" Target="https://minaro.ir/product/industrial-engineering/" TargetMode="External"/><Relationship Id="rId17" Type="http://schemas.openxmlformats.org/officeDocument/2006/relationships/image" Target="../media/image12.png"/><Relationship Id="rId2" Type="http://schemas.openxmlformats.org/officeDocument/2006/relationships/hyperlink" Target="https://minaro.ir/product/specialized-thesis-powerpoint-template/" TargetMode="External"/><Relationship Id="rId16" Type="http://schemas.openxmlformats.org/officeDocument/2006/relationships/hyperlink" Target="https://minaro.ir/product/shahid-sayadshirazi-powerpoint-tem/" TargetMode="External"/><Relationship Id="rId1" Type="http://schemas.openxmlformats.org/officeDocument/2006/relationships/slideMaster" Target="../slideMasters/slideMaster1.xml"/><Relationship Id="rId6" Type="http://schemas.openxmlformats.org/officeDocument/2006/relationships/hyperlink" Target="https://minaro.ir/product/professional-manodar-thesis-powerpoint-template/" TargetMode="External"/><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hyperlink" Target="https://minaro.ir/product/civil-engineering-professionall-powerpoint-template/" TargetMode="External"/><Relationship Id="rId19" Type="http://schemas.openxmlformats.org/officeDocument/2006/relationships/image" Target="../media/image13.png"/><Relationship Id="rId4" Type="http://schemas.openxmlformats.org/officeDocument/2006/relationships/hyperlink" Target="https://minaro.ir/product/university-thesis-powerpoint-tem/" TargetMode="External"/><Relationship Id="rId9" Type="http://schemas.openxmlformats.org/officeDocument/2006/relationships/image" Target="../media/image8.png"/><Relationship Id="rId14" Type="http://schemas.openxmlformats.org/officeDocument/2006/relationships/hyperlink" Target="https://minaro.ir/product/shahid-motavaslian-powerpoint-template/"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F2C15AE9-F26C-E183-A49F-249233B783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435"/>
          <a:stretch/>
        </p:blipFill>
        <p:spPr>
          <a:xfrm>
            <a:off x="0" y="-74141"/>
            <a:ext cx="12238889" cy="6932142"/>
          </a:xfrm>
          <a:prstGeom prst="rect">
            <a:avLst/>
          </a:prstGeom>
        </p:spPr>
      </p:pic>
    </p:spTree>
    <p:extLst>
      <p:ext uri="{BB962C8B-B14F-4D97-AF65-F5344CB8AC3E}">
        <p14:creationId xmlns:p14="http://schemas.microsoft.com/office/powerpoint/2010/main" val="2742392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6AC5A2F-6749-5095-2902-4B151FA6DC79}"/>
              </a:ext>
            </a:extLst>
          </p:cNvPr>
          <p:cNvSpPr/>
          <p:nvPr userDrawn="1"/>
        </p:nvSpPr>
        <p:spPr>
          <a:xfrm>
            <a:off x="11269129" y="3746802"/>
            <a:ext cx="289560" cy="2098639"/>
          </a:xfrm>
          <a:prstGeom prst="round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hlinkClick r:id="rId2"/>
            <a:extLst>
              <a:ext uri="{FF2B5EF4-FFF2-40B4-BE49-F238E27FC236}">
                <a16:creationId xmlns:a16="http://schemas.microsoft.com/office/drawing/2014/main" id="{E83B9992-A309-A7F6-C877-A36B17267B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7104" y="333043"/>
            <a:ext cx="2974776" cy="1889680"/>
          </a:xfrm>
          <a:prstGeom prst="rect">
            <a:avLst/>
          </a:prstGeom>
          <a:ln>
            <a:noFill/>
          </a:ln>
        </p:spPr>
      </p:pic>
      <p:pic>
        <p:nvPicPr>
          <p:cNvPr id="4" name="Picture 3">
            <a:hlinkClick r:id="rId4"/>
            <a:extLst>
              <a:ext uri="{FF2B5EF4-FFF2-40B4-BE49-F238E27FC236}">
                <a16:creationId xmlns:a16="http://schemas.microsoft.com/office/drawing/2014/main" id="{3FC09740-8B25-B689-A96A-98008616C03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620092" y="333042"/>
            <a:ext cx="2974776" cy="1889680"/>
          </a:xfrm>
          <a:prstGeom prst="rect">
            <a:avLst/>
          </a:prstGeom>
          <a:ln>
            <a:noFill/>
          </a:ln>
        </p:spPr>
      </p:pic>
      <p:pic>
        <p:nvPicPr>
          <p:cNvPr id="5" name="Picture 4">
            <a:hlinkClick r:id="rId6"/>
            <a:extLst>
              <a:ext uri="{FF2B5EF4-FFF2-40B4-BE49-F238E27FC236}">
                <a16:creationId xmlns:a16="http://schemas.microsoft.com/office/drawing/2014/main" id="{93A236BC-052F-4B65-7FA0-2076E777AD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63080" y="333042"/>
            <a:ext cx="2976245" cy="1889679"/>
          </a:xfrm>
          <a:prstGeom prst="rect">
            <a:avLst/>
          </a:prstGeom>
          <a:ln>
            <a:noFill/>
          </a:ln>
        </p:spPr>
      </p:pic>
      <p:pic>
        <p:nvPicPr>
          <p:cNvPr id="6" name="Picture 5">
            <a:hlinkClick r:id="rId8"/>
            <a:extLst>
              <a:ext uri="{FF2B5EF4-FFF2-40B4-BE49-F238E27FC236}">
                <a16:creationId xmlns:a16="http://schemas.microsoft.com/office/drawing/2014/main" id="{3FC4D505-96B6-A175-936A-3295BFB23436}"/>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45560" y="2431681"/>
            <a:ext cx="3106320" cy="1972267"/>
          </a:xfrm>
          <a:prstGeom prst="rect">
            <a:avLst/>
          </a:prstGeom>
        </p:spPr>
      </p:pic>
      <p:pic>
        <p:nvPicPr>
          <p:cNvPr id="7" name="Picture 6">
            <a:hlinkClick r:id="rId10"/>
            <a:extLst>
              <a:ext uri="{FF2B5EF4-FFF2-40B4-BE49-F238E27FC236}">
                <a16:creationId xmlns:a16="http://schemas.microsoft.com/office/drawing/2014/main" id="{6444EC07-E877-AD0B-EC53-37F8656310E1}"/>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861613" y="2484159"/>
            <a:ext cx="2976244" cy="1889678"/>
          </a:xfrm>
          <a:prstGeom prst="rect">
            <a:avLst/>
          </a:prstGeom>
        </p:spPr>
      </p:pic>
      <p:pic>
        <p:nvPicPr>
          <p:cNvPr id="8" name="Picture 7">
            <a:hlinkClick r:id="rId12"/>
            <a:extLst>
              <a:ext uri="{FF2B5EF4-FFF2-40B4-BE49-F238E27FC236}">
                <a16:creationId xmlns:a16="http://schemas.microsoft.com/office/drawing/2014/main" id="{3798F8DC-92AC-1999-490C-9F15811F467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620092" y="2484159"/>
            <a:ext cx="2976243" cy="1889678"/>
          </a:xfrm>
          <a:prstGeom prst="rect">
            <a:avLst/>
          </a:prstGeom>
        </p:spPr>
      </p:pic>
      <p:pic>
        <p:nvPicPr>
          <p:cNvPr id="9" name="Picture 8">
            <a:hlinkClick r:id="rId14"/>
            <a:extLst>
              <a:ext uri="{FF2B5EF4-FFF2-40B4-BE49-F238E27FC236}">
                <a16:creationId xmlns:a16="http://schemas.microsoft.com/office/drawing/2014/main" id="{61B11BEE-AB71-04FD-41DB-14FED4B0CE53}"/>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600191" y="4623353"/>
            <a:ext cx="2974773" cy="1889678"/>
          </a:xfrm>
          <a:prstGeom prst="rect">
            <a:avLst/>
          </a:prstGeom>
        </p:spPr>
      </p:pic>
      <p:pic>
        <p:nvPicPr>
          <p:cNvPr id="10" name="Picture 9">
            <a:hlinkClick r:id="rId16"/>
            <a:extLst>
              <a:ext uri="{FF2B5EF4-FFF2-40B4-BE49-F238E27FC236}">
                <a16:creationId xmlns:a16="http://schemas.microsoft.com/office/drawing/2014/main" id="{B40895F7-A06C-D10C-A018-140000A0A4A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884453" y="4635275"/>
            <a:ext cx="2974773" cy="1889678"/>
          </a:xfrm>
          <a:prstGeom prst="rect">
            <a:avLst/>
          </a:prstGeom>
        </p:spPr>
      </p:pic>
      <p:pic>
        <p:nvPicPr>
          <p:cNvPr id="11" name="Picture 10">
            <a:hlinkClick r:id="rId18"/>
            <a:extLst>
              <a:ext uri="{FF2B5EF4-FFF2-40B4-BE49-F238E27FC236}">
                <a16:creationId xmlns:a16="http://schemas.microsoft.com/office/drawing/2014/main" id="{5A2085BC-9C59-4EC8-8490-AEA7D0849372}"/>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57199" y="4612906"/>
            <a:ext cx="3009987" cy="1912047"/>
          </a:xfrm>
          <a:prstGeom prst="rect">
            <a:avLst/>
          </a:prstGeom>
        </p:spPr>
      </p:pic>
      <p:sp>
        <p:nvSpPr>
          <p:cNvPr id="12" name="TextBox 11">
            <a:extLst>
              <a:ext uri="{FF2B5EF4-FFF2-40B4-BE49-F238E27FC236}">
                <a16:creationId xmlns:a16="http://schemas.microsoft.com/office/drawing/2014/main" id="{F1A30D8D-B489-3A1D-14C6-2CD71FCC8D2B}"/>
              </a:ext>
            </a:extLst>
          </p:cNvPr>
          <p:cNvSpPr txBox="1"/>
          <p:nvPr userDrawn="1"/>
        </p:nvSpPr>
        <p:spPr>
          <a:xfrm rot="16200000">
            <a:off x="6202680" y="3136611"/>
            <a:ext cx="8778240" cy="584775"/>
          </a:xfrm>
          <a:prstGeom prst="rect">
            <a:avLst/>
          </a:prstGeom>
          <a:noFill/>
        </p:spPr>
        <p:txBody>
          <a:bodyPr wrap="square" rtlCol="0">
            <a:spAutoFit/>
          </a:bodyPr>
          <a:lstStyle/>
          <a:p>
            <a:pPr algn="ctr"/>
            <a:r>
              <a:rPr lang="fa-IR" sz="3200" b="1" dirty="0">
                <a:solidFill>
                  <a:srgbClr val="FFC300"/>
                </a:solidFill>
                <a:latin typeface="Kalameh Black" pitchFamily="2" charset="-78"/>
                <a:cs typeface="Kalameh Black" pitchFamily="2" charset="-78"/>
              </a:rPr>
              <a:t>حرفه ای ترین قالب ها</a:t>
            </a:r>
            <a:r>
              <a:rPr lang="fa-IR" sz="3200" b="1" dirty="0">
                <a:solidFill>
                  <a:srgbClr val="202542"/>
                </a:solidFill>
                <a:latin typeface="Kalameh Black" pitchFamily="2" charset="-78"/>
                <a:cs typeface="Kalameh Black" pitchFamily="2" charset="-78"/>
              </a:rPr>
              <a:t> را از تیم مینارو تهیه کنید</a:t>
            </a:r>
            <a:endParaRPr lang="en-US" sz="3200" b="1" dirty="0">
              <a:solidFill>
                <a:srgbClr val="202542"/>
              </a:solidFill>
              <a:latin typeface="Kalameh Black" pitchFamily="2" charset="-78"/>
              <a:cs typeface="Kalameh Black" pitchFamily="2" charset="-78"/>
            </a:endParaRPr>
          </a:p>
        </p:txBody>
      </p:sp>
      <p:sp>
        <p:nvSpPr>
          <p:cNvPr id="13" name="TextBox 12">
            <a:extLst>
              <a:ext uri="{FF2B5EF4-FFF2-40B4-BE49-F238E27FC236}">
                <a16:creationId xmlns:a16="http://schemas.microsoft.com/office/drawing/2014/main" id="{84F8AB22-1910-1DC6-4B86-0F2519C550EC}"/>
              </a:ext>
            </a:extLst>
          </p:cNvPr>
          <p:cNvSpPr txBox="1"/>
          <p:nvPr userDrawn="1"/>
        </p:nvSpPr>
        <p:spPr>
          <a:xfrm rot="16200000">
            <a:off x="7028615" y="3631911"/>
            <a:ext cx="8778240" cy="584775"/>
          </a:xfrm>
          <a:prstGeom prst="rect">
            <a:avLst/>
          </a:prstGeom>
          <a:noFill/>
        </p:spPr>
        <p:txBody>
          <a:bodyPr wrap="square" rtlCol="0">
            <a:spAutoFit/>
          </a:bodyPr>
          <a:lstStyle/>
          <a:p>
            <a:pPr algn="ctr" rtl="1"/>
            <a:r>
              <a:rPr lang="fa-IR" sz="3200" b="1" dirty="0">
                <a:solidFill>
                  <a:srgbClr val="202542"/>
                </a:solidFill>
                <a:latin typeface="Kalameh Black" pitchFamily="2" charset="-78"/>
                <a:cs typeface="Kalameh Black" pitchFamily="2" charset="-78"/>
              </a:rPr>
              <a:t>برای</a:t>
            </a:r>
            <a:r>
              <a:rPr lang="fa-IR" sz="3200" b="1" baseline="0" dirty="0">
                <a:solidFill>
                  <a:srgbClr val="202542"/>
                </a:solidFill>
                <a:latin typeface="Kalameh Black" pitchFamily="2" charset="-78"/>
                <a:cs typeface="Kalameh Black" pitchFamily="2" charset="-78"/>
              </a:rPr>
              <a:t> باز کردن لینک </a:t>
            </a:r>
            <a:r>
              <a:rPr lang="en-US" sz="3200" b="1" baseline="0" dirty="0">
                <a:solidFill>
                  <a:srgbClr val="202542"/>
                </a:solidFill>
                <a:latin typeface="Kalameh Black" pitchFamily="2" charset="-78"/>
                <a:cs typeface="Kalameh Black" pitchFamily="2" charset="-78"/>
              </a:rPr>
              <a:t>   </a:t>
            </a:r>
            <a:r>
              <a:rPr lang="en-US" sz="3200" b="1" baseline="0" dirty="0" err="1">
                <a:solidFill>
                  <a:srgbClr val="202542"/>
                </a:solidFill>
                <a:latin typeface="Kalameh Black" pitchFamily="2" charset="-78"/>
                <a:cs typeface="Kalameh Black" pitchFamily="2" charset="-78"/>
              </a:rPr>
              <a:t>ctrl+cilk</a:t>
            </a:r>
            <a:endParaRPr lang="en-US" sz="3200" b="1" dirty="0">
              <a:solidFill>
                <a:srgbClr val="202542"/>
              </a:solidFill>
              <a:latin typeface="Kalameh Black" pitchFamily="2" charset="-78"/>
              <a:cs typeface="Kalameh Black" pitchFamily="2" charset="-78"/>
            </a:endParaRPr>
          </a:p>
        </p:txBody>
      </p:sp>
    </p:spTree>
    <p:extLst>
      <p:ext uri="{BB962C8B-B14F-4D97-AF65-F5344CB8AC3E}">
        <p14:creationId xmlns:p14="http://schemas.microsoft.com/office/powerpoint/2010/main" val="3454805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D9F1AC-D6F7-59DA-6021-2FB7DF8186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358" y="3002689"/>
            <a:ext cx="2245039" cy="3958259"/>
          </a:xfrm>
          <a:prstGeom prst="rect">
            <a:avLst/>
          </a:prstGeom>
        </p:spPr>
      </p:pic>
    </p:spTree>
    <p:extLst>
      <p:ext uri="{BB962C8B-B14F-4D97-AF65-F5344CB8AC3E}">
        <p14:creationId xmlns:p14="http://schemas.microsoft.com/office/powerpoint/2010/main" val="310915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26A5D2-BF75-7ED1-7921-9F89695518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059253" y="2998597"/>
            <a:ext cx="2245039" cy="3958259"/>
          </a:xfrm>
          <a:prstGeom prst="rect">
            <a:avLst/>
          </a:prstGeom>
        </p:spPr>
      </p:pic>
    </p:spTree>
    <p:extLst>
      <p:ext uri="{BB962C8B-B14F-4D97-AF65-F5344CB8AC3E}">
        <p14:creationId xmlns:p14="http://schemas.microsoft.com/office/powerpoint/2010/main" val="223421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0C7A42-1B0B-E04D-429E-1819D8BF7C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98" y="-37071"/>
            <a:ext cx="3712472" cy="6421390"/>
          </a:xfrm>
          <a:prstGeom prst="rect">
            <a:avLst/>
          </a:prstGeom>
        </p:spPr>
      </p:pic>
    </p:spTree>
    <p:extLst>
      <p:ext uri="{BB962C8B-B14F-4D97-AF65-F5344CB8AC3E}">
        <p14:creationId xmlns:p14="http://schemas.microsoft.com/office/powerpoint/2010/main" val="2020123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0C7A42-1B0B-E04D-429E-1819D8BF7C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8582503" y="469559"/>
            <a:ext cx="3712472" cy="6421390"/>
          </a:xfrm>
          <a:prstGeom prst="rect">
            <a:avLst/>
          </a:prstGeom>
        </p:spPr>
      </p:pic>
    </p:spTree>
    <p:extLst>
      <p:ext uri="{BB962C8B-B14F-4D97-AF65-F5344CB8AC3E}">
        <p14:creationId xmlns:p14="http://schemas.microsoft.com/office/powerpoint/2010/main" val="1010162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C7FD4B-F852-A4F0-2155-108D1022B2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785" y="2501161"/>
            <a:ext cx="7770067" cy="4393910"/>
          </a:xfrm>
          <a:prstGeom prst="rect">
            <a:avLst/>
          </a:prstGeom>
        </p:spPr>
      </p:pic>
    </p:spTree>
    <p:extLst>
      <p:ext uri="{BB962C8B-B14F-4D97-AF65-F5344CB8AC3E}">
        <p14:creationId xmlns:p14="http://schemas.microsoft.com/office/powerpoint/2010/main" val="1299657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C7FD4B-F852-A4F0-2155-108D1022B2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4496075" y="-49428"/>
            <a:ext cx="7770067" cy="4393910"/>
          </a:xfrm>
          <a:prstGeom prst="rect">
            <a:avLst/>
          </a:prstGeom>
        </p:spPr>
      </p:pic>
    </p:spTree>
    <p:extLst>
      <p:ext uri="{BB962C8B-B14F-4D97-AF65-F5344CB8AC3E}">
        <p14:creationId xmlns:p14="http://schemas.microsoft.com/office/powerpoint/2010/main" val="139710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C7FD4B-F852-A4F0-2155-108D1022B2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4496075" y="-49428"/>
            <a:ext cx="7770067" cy="4393910"/>
          </a:xfrm>
          <a:prstGeom prst="rect">
            <a:avLst/>
          </a:prstGeom>
        </p:spPr>
      </p:pic>
      <p:pic>
        <p:nvPicPr>
          <p:cNvPr id="2" name="Picture 1">
            <a:extLst>
              <a:ext uri="{FF2B5EF4-FFF2-40B4-BE49-F238E27FC236}">
                <a16:creationId xmlns:a16="http://schemas.microsoft.com/office/drawing/2014/main" id="{24F05F75-119A-9E90-7339-73EF67F142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785" y="2501161"/>
            <a:ext cx="7770067" cy="4393910"/>
          </a:xfrm>
          <a:prstGeom prst="rect">
            <a:avLst/>
          </a:prstGeom>
        </p:spPr>
      </p:pic>
    </p:spTree>
    <p:extLst>
      <p:ext uri="{BB962C8B-B14F-4D97-AF65-F5344CB8AC3E}">
        <p14:creationId xmlns:p14="http://schemas.microsoft.com/office/powerpoint/2010/main" val="376868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061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215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21.png"/><Relationship Id="rId4" Type="http://schemas.openxmlformats.org/officeDocument/2006/relationships/image" Target="../media/image20.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23.png"/><Relationship Id="rId4" Type="http://schemas.openxmlformats.org/officeDocument/2006/relationships/image" Target="../media/image22.wmf"/></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fa.wikipedia.org/wiki/%D8%AD%D8%B2%D8%A8_%D8%A8%D8%A7%D8%AF" TargetMode="External"/><Relationship Id="rId2" Type="http://schemas.openxmlformats.org/officeDocument/2006/relationships/hyperlink" Target="https://fa.wikipedia.org/wiki/%D9%BE%D9%88%D8%B1%D9%86%D9%88%DA%AF%D8%B1%D8%A7%D9%81%DB%8C_%DA%A9%D9%88%D8%AF%DA%A9%D8%A7%D9%86" TargetMode="External"/><Relationship Id="rId1" Type="http://schemas.openxmlformats.org/officeDocument/2006/relationships/slideLayout" Target="../slideLayouts/slideLayout7.xml"/><Relationship Id="rId4" Type="http://schemas.openxmlformats.org/officeDocument/2006/relationships/hyperlink" Target="https://fa.wikipedia.org/wiki/%D9%87%D9%86%D8%AC%D8%A7%D8%B1%DB%8C%E2%80%8C%D8%B3%D8%A7%D8%B2%DB%8C_(%D8%AC%D8%A7%D9%85%D8%B9%D9%87%E2%80%8C%D8%B4%D9%86%D8%A7%D8%B3%DB%8C)"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46952" y="2812774"/>
            <a:ext cx="5824330" cy="938719"/>
          </a:xfrm>
          <a:prstGeom prst="rect">
            <a:avLst/>
          </a:prstGeom>
        </p:spPr>
        <p:txBody>
          <a:bodyPr wrap="square">
            <a:spAutoFit/>
          </a:bodyPr>
          <a:lstStyle/>
          <a:p>
            <a:pPr algn="ctr" rtl="1">
              <a:lnSpc>
                <a:spcPct val="150000"/>
              </a:lnSpc>
              <a:spcBef>
                <a:spcPct val="0"/>
              </a:spcBef>
              <a:buNone/>
            </a:pPr>
            <a:r>
              <a:rPr lang="fa-IR" altLang="en-US" sz="4000" b="1" dirty="0">
                <a:solidFill>
                  <a:srgbClr val="1A3C8B"/>
                </a:solidFill>
                <a:latin typeface="Damavand ExtraBold" panose="00000900000000000000" pitchFamily="2" charset="-78"/>
                <a:cs typeface="B Yekan" panose="00000400000000000000" pitchFamily="2" charset="-78"/>
              </a:rPr>
              <a:t>به نام سرچشمه آگاهی</a:t>
            </a:r>
          </a:p>
        </p:txBody>
      </p:sp>
    </p:spTree>
    <p:extLst>
      <p:ext uri="{BB962C8B-B14F-4D97-AF65-F5344CB8AC3E}">
        <p14:creationId xmlns:p14="http://schemas.microsoft.com/office/powerpoint/2010/main" val="25001231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92ABA0-182A-083E-24E7-C6C6D7CAA799}"/>
              </a:ext>
            </a:extLst>
          </p:cNvPr>
          <p:cNvSpPr txBox="1"/>
          <p:nvPr/>
        </p:nvSpPr>
        <p:spPr>
          <a:xfrm>
            <a:off x="2286854" y="1337867"/>
            <a:ext cx="7094638" cy="954107"/>
          </a:xfrm>
          <a:prstGeom prst="rect">
            <a:avLst/>
          </a:prstGeom>
          <a:noFill/>
        </p:spPr>
        <p:txBody>
          <a:bodyPr wrap="square">
            <a:spAutoFit/>
          </a:bodyPr>
          <a:lstStyle/>
          <a:p>
            <a:pPr algn="ctr" rtl="1">
              <a:spcBef>
                <a:spcPct val="0"/>
              </a:spcBef>
              <a:buNone/>
            </a:pPr>
            <a:r>
              <a:rPr lang="fa-IR" altLang="en-US" sz="2800" b="1" dirty="0">
                <a:solidFill>
                  <a:srgbClr val="0070C0"/>
                </a:solidFill>
                <a:latin typeface="Damavand ExtraBold" panose="00000900000000000000" pitchFamily="2" charset="-78"/>
                <a:cs typeface="B Yekan" panose="00000400000000000000" pitchFamily="2" charset="-78"/>
              </a:rPr>
              <a:t> </a:t>
            </a:r>
          </a:p>
          <a:p>
            <a:pPr algn="ctr" rtl="1">
              <a:spcBef>
                <a:spcPct val="0"/>
              </a:spcBef>
              <a:buNone/>
            </a:pPr>
            <a:r>
              <a:rPr lang="fa-IR" altLang="en-US" sz="2800" b="1" dirty="0">
                <a:solidFill>
                  <a:srgbClr val="0070C0"/>
                </a:solidFill>
                <a:latin typeface="Damavand ExtraBold" panose="00000900000000000000" pitchFamily="2" charset="-78"/>
                <a:cs typeface="B Yekan" panose="00000400000000000000" pitchFamily="2" charset="-78"/>
              </a:rPr>
              <a:t>ویژگی های خانواده دیجیتال</a:t>
            </a:r>
          </a:p>
        </p:txBody>
      </p:sp>
      <p:sp>
        <p:nvSpPr>
          <p:cNvPr id="3" name="Google Shape;626;p14">
            <a:extLst>
              <a:ext uri="{FF2B5EF4-FFF2-40B4-BE49-F238E27FC236}">
                <a16:creationId xmlns:a16="http://schemas.microsoft.com/office/drawing/2014/main" id="{78BAC84A-5788-4B8B-D8A7-2735E47E11A1}"/>
              </a:ext>
            </a:extLst>
          </p:cNvPr>
          <p:cNvSpPr/>
          <p:nvPr/>
        </p:nvSpPr>
        <p:spPr>
          <a:xfrm rot="18927450">
            <a:off x="9516752" y="3359822"/>
            <a:ext cx="630393" cy="643837"/>
          </a:xfrm>
          <a:prstGeom prst="rect">
            <a:avLst/>
          </a:prstGeom>
          <a:noFill/>
          <a:ln w="57150" cap="flat" cmpd="sng">
            <a:solidFill>
              <a:srgbClr val="1A3C8B"/>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6" name="Rectangle 5"/>
          <p:cNvSpPr/>
          <p:nvPr/>
        </p:nvSpPr>
        <p:spPr>
          <a:xfrm>
            <a:off x="740465" y="2842477"/>
            <a:ext cx="8015909" cy="2677656"/>
          </a:xfrm>
          <a:prstGeom prst="rect">
            <a:avLst/>
          </a:prstGeom>
        </p:spPr>
        <p:txBody>
          <a:bodyPr wrap="square">
            <a:spAutoFit/>
          </a:bodyPr>
          <a:lstStyle/>
          <a:p>
            <a:pPr algn="r"/>
            <a:r>
              <a:rPr lang="fa-IR" sz="2800" dirty="0">
                <a:latin typeface="AP Yekan" panose="02000503030000020004" pitchFamily="2" charset="-78"/>
                <a:cs typeface="A  Mitra_1 (MRT)" panose="00000700000000000000" pitchFamily="2" charset="-78"/>
              </a:rPr>
              <a:t>1</a:t>
            </a:r>
            <a:r>
              <a:rPr lang="fa-IR" sz="2800" dirty="0">
                <a:latin typeface="AP Yekan" panose="02000503030000020004" pitchFamily="2" charset="-78"/>
                <a:cs typeface="AP Yekan" panose="02000503030000020004" pitchFamily="2" charset="-78"/>
              </a:rPr>
              <a:t> </a:t>
            </a:r>
            <a:r>
              <a:rPr lang="fa-IR" sz="2800" dirty="0">
                <a:latin typeface="AP Yekan" panose="02000503030000020004" pitchFamily="2" charset="-78"/>
                <a:cs typeface="A  Mitra_1 (MRT)" panose="00000700000000000000" pitchFamily="2" charset="-78"/>
              </a:rPr>
              <a:t>شکل گرفتن حافظه خانوادگی </a:t>
            </a:r>
          </a:p>
          <a:p>
            <a:pPr algn="r"/>
            <a:r>
              <a:rPr lang="fa-IR" sz="2800" dirty="0">
                <a:latin typeface="AP Yekan" panose="02000503030000020004" pitchFamily="2" charset="-78"/>
                <a:cs typeface="A  Mitra_1 (MRT)" panose="00000700000000000000" pitchFamily="2" charset="-78"/>
              </a:rPr>
              <a:t>2- تمرین دیالوگ در خانواده</a:t>
            </a:r>
          </a:p>
          <a:p>
            <a:pPr algn="r"/>
            <a:r>
              <a:rPr lang="fa-IR" sz="2800" dirty="0">
                <a:latin typeface="AP Yekan" panose="02000503030000020004" pitchFamily="2" charset="-78"/>
                <a:cs typeface="A  Mitra_1 (MRT)" panose="00000700000000000000" pitchFamily="2" charset="-78"/>
              </a:rPr>
              <a:t>3- خوانا و نویسا شدن خانواده</a:t>
            </a:r>
          </a:p>
          <a:p>
            <a:pPr algn="r"/>
            <a:r>
              <a:rPr lang="fa-IR" sz="2800" dirty="0">
                <a:latin typeface="AP Yekan" panose="02000503030000020004" pitchFamily="2" charset="-78"/>
                <a:cs typeface="A  Mitra_1 (MRT)" panose="00000700000000000000" pitchFamily="2" charset="-78"/>
              </a:rPr>
              <a:t>4- تکثر زبان های خانواده </a:t>
            </a:r>
          </a:p>
          <a:p>
            <a:pPr algn="r"/>
            <a:r>
              <a:rPr lang="fa-IR" sz="2800" dirty="0">
                <a:latin typeface="AP Yekan" panose="02000503030000020004" pitchFamily="2" charset="-78"/>
                <a:cs typeface="A  Mitra_1 (MRT)" panose="00000700000000000000" pitchFamily="2" charset="-78"/>
              </a:rPr>
              <a:t>5- رویت پذیری حریم خصوصی در حریم عمومی</a:t>
            </a:r>
          </a:p>
          <a:p>
            <a:pPr algn="r"/>
            <a:endParaRPr lang="fa-IR" sz="2800" dirty="0">
              <a:latin typeface="AP Yekan" panose="02000503030000020004" pitchFamily="2" charset="-78"/>
              <a:cs typeface="AP Yekan" panose="02000503030000020004" pitchFamily="2" charset="-78"/>
            </a:endParaRPr>
          </a:p>
        </p:txBody>
      </p:sp>
    </p:spTree>
    <p:extLst>
      <p:ext uri="{BB962C8B-B14F-4D97-AF65-F5344CB8AC3E}">
        <p14:creationId xmlns:p14="http://schemas.microsoft.com/office/powerpoint/2010/main" val="6059533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37B1D1-C574-FF13-F112-1BEAB4C77E03}"/>
              </a:ext>
            </a:extLst>
          </p:cNvPr>
          <p:cNvSpPr txBox="1"/>
          <p:nvPr/>
        </p:nvSpPr>
        <p:spPr>
          <a:xfrm>
            <a:off x="1873526" y="587691"/>
            <a:ext cx="8340036" cy="4401205"/>
          </a:xfrm>
          <a:prstGeom prst="rect">
            <a:avLst/>
          </a:prstGeom>
          <a:noFill/>
        </p:spPr>
        <p:txBody>
          <a:bodyPr wrap="square">
            <a:spAutoFit/>
          </a:bodyPr>
          <a:lstStyle/>
          <a:p>
            <a:pPr algn="ctr" rtl="1">
              <a:spcBef>
                <a:spcPct val="0"/>
              </a:spcBef>
              <a:buNone/>
            </a:pPr>
            <a:r>
              <a:rPr lang="fa-IR" altLang="en-US" sz="2800" b="1" dirty="0">
                <a:solidFill>
                  <a:srgbClr val="26C4CC"/>
                </a:solidFill>
                <a:latin typeface="Damavand ExtraBold" panose="00000900000000000000" pitchFamily="2" charset="-78"/>
                <a:cs typeface="B Yekan" panose="00000400000000000000" pitchFamily="2" charset="-78"/>
              </a:rPr>
              <a:t>محرومان دیجیتال(</a:t>
            </a:r>
            <a:r>
              <a:rPr lang="en-US" altLang="en-US" sz="2800" b="1" dirty="0">
                <a:solidFill>
                  <a:srgbClr val="26C4CC"/>
                </a:solidFill>
                <a:latin typeface="Damavand ExtraBold" panose="00000900000000000000" pitchFamily="2" charset="-78"/>
                <a:cs typeface="B Yekan" panose="00000400000000000000" pitchFamily="2" charset="-78"/>
              </a:rPr>
              <a:t>(</a:t>
            </a:r>
            <a:r>
              <a:rPr lang="en-US" sz="2800" dirty="0">
                <a:solidFill>
                  <a:srgbClr val="26C4CC"/>
                </a:solidFill>
              </a:rPr>
              <a:t>Digital disadvantage</a:t>
            </a:r>
            <a:r>
              <a:rPr lang="fa-IR" sz="2800" dirty="0">
                <a:solidFill>
                  <a:srgbClr val="26C4CC"/>
                </a:solidFill>
              </a:rPr>
              <a:t> </a:t>
            </a:r>
            <a:r>
              <a:rPr lang="en-US" sz="2800" dirty="0">
                <a:solidFill>
                  <a:srgbClr val="26C4CC"/>
                </a:solidFill>
              </a:rPr>
              <a:t> </a:t>
            </a:r>
            <a:endParaRPr lang="fa-IR" sz="2800" dirty="0">
              <a:solidFill>
                <a:srgbClr val="26C4CC"/>
              </a:solidFill>
            </a:endParaRPr>
          </a:p>
          <a:p>
            <a:pPr algn="ctr" rtl="1">
              <a:spcBef>
                <a:spcPct val="0"/>
              </a:spcBef>
              <a:buNone/>
            </a:pPr>
            <a:endParaRPr lang="fa-IR" altLang="en-US" sz="2800" b="1" dirty="0">
              <a:solidFill>
                <a:srgbClr val="26C4CC"/>
              </a:solidFill>
              <a:latin typeface="Damavand ExtraBold" panose="00000900000000000000" pitchFamily="2" charset="-78"/>
              <a:cs typeface="B Yekan" panose="00000400000000000000" pitchFamily="2" charset="-78"/>
            </a:endParaRPr>
          </a:p>
          <a:p>
            <a:pPr algn="ctr" rtl="1">
              <a:spcBef>
                <a:spcPct val="0"/>
              </a:spcBef>
              <a:buNone/>
            </a:pPr>
            <a:endParaRPr lang="fa-IR" altLang="en-US" sz="2800" b="1" dirty="0">
              <a:solidFill>
                <a:srgbClr val="26C4CC"/>
              </a:solidFill>
              <a:latin typeface="Damavand ExtraBold" panose="00000900000000000000" pitchFamily="2" charset="-78"/>
              <a:cs typeface="B Yekan" panose="00000400000000000000" pitchFamily="2" charset="-78"/>
            </a:endParaRPr>
          </a:p>
          <a:p>
            <a:pPr algn="ctr" rtl="1">
              <a:spcBef>
                <a:spcPct val="0"/>
              </a:spcBef>
              <a:buNone/>
            </a:pPr>
            <a:endParaRPr lang="fa-IR" altLang="en-US" sz="2800" b="1" dirty="0">
              <a:solidFill>
                <a:srgbClr val="26C4CC"/>
              </a:solidFill>
              <a:latin typeface="Damavand ExtraBold" panose="00000900000000000000" pitchFamily="2" charset="-78"/>
              <a:cs typeface="B Yekan" panose="00000400000000000000" pitchFamily="2" charset="-78"/>
            </a:endParaRPr>
          </a:p>
          <a:p>
            <a:pPr algn="ctr" rtl="1">
              <a:spcBef>
                <a:spcPct val="0"/>
              </a:spcBef>
              <a:buNone/>
            </a:pPr>
            <a:r>
              <a:rPr lang="fa-IR" altLang="en-US" sz="2800" b="1" dirty="0">
                <a:solidFill>
                  <a:srgbClr val="26C4CC"/>
                </a:solidFill>
                <a:latin typeface="Damavand ExtraBold" panose="00000900000000000000" pitchFamily="2" charset="-78"/>
                <a:cs typeface="B Yekan" panose="00000400000000000000" pitchFamily="2" charset="-78"/>
              </a:rPr>
              <a:t>مهاجران دیجیتال(</a:t>
            </a:r>
            <a:r>
              <a:rPr lang="en-US" sz="2800" dirty="0">
                <a:solidFill>
                  <a:srgbClr val="26C4CC"/>
                </a:solidFill>
              </a:rPr>
              <a:t>Digital immigrants</a:t>
            </a:r>
            <a:r>
              <a:rPr lang="fa-IR" altLang="en-US" sz="2800" b="1" dirty="0">
                <a:solidFill>
                  <a:srgbClr val="26C4CC"/>
                </a:solidFill>
                <a:latin typeface="Damavand ExtraBold" panose="00000900000000000000" pitchFamily="2" charset="-78"/>
                <a:cs typeface="B Yekan" panose="00000400000000000000" pitchFamily="2" charset="-78"/>
              </a:rPr>
              <a:t>) </a:t>
            </a:r>
          </a:p>
          <a:p>
            <a:pPr algn="ctr" rtl="1">
              <a:spcBef>
                <a:spcPct val="0"/>
              </a:spcBef>
              <a:buNone/>
            </a:pPr>
            <a:endParaRPr lang="fa-IR" altLang="en-US" sz="2800" b="1" dirty="0">
              <a:solidFill>
                <a:srgbClr val="26C4CC"/>
              </a:solidFill>
              <a:latin typeface="Damavand ExtraBold" panose="00000900000000000000" pitchFamily="2" charset="-78"/>
              <a:cs typeface="B Yekan" panose="00000400000000000000" pitchFamily="2" charset="-78"/>
            </a:endParaRPr>
          </a:p>
          <a:p>
            <a:pPr algn="ctr" rtl="1">
              <a:spcBef>
                <a:spcPct val="0"/>
              </a:spcBef>
              <a:buNone/>
            </a:pPr>
            <a:endParaRPr lang="fa-IR" altLang="en-US" sz="2800" b="1" dirty="0">
              <a:solidFill>
                <a:srgbClr val="26C4CC"/>
              </a:solidFill>
              <a:latin typeface="Damavand ExtraBold" panose="00000900000000000000" pitchFamily="2" charset="-78"/>
              <a:cs typeface="B Yekan" panose="00000400000000000000" pitchFamily="2" charset="-78"/>
            </a:endParaRPr>
          </a:p>
          <a:p>
            <a:pPr algn="ctr" rtl="1">
              <a:spcBef>
                <a:spcPct val="0"/>
              </a:spcBef>
              <a:buNone/>
            </a:pPr>
            <a:endParaRPr lang="fa-IR" altLang="en-US" sz="2800" b="1" dirty="0">
              <a:solidFill>
                <a:srgbClr val="26C4CC"/>
              </a:solidFill>
              <a:latin typeface="Damavand ExtraBold" panose="00000900000000000000" pitchFamily="2" charset="-78"/>
              <a:cs typeface="B Yekan" panose="00000400000000000000" pitchFamily="2" charset="-78"/>
            </a:endParaRPr>
          </a:p>
          <a:p>
            <a:pPr algn="ctr" rtl="1">
              <a:spcBef>
                <a:spcPct val="0"/>
              </a:spcBef>
              <a:buNone/>
            </a:pPr>
            <a:r>
              <a:rPr lang="fa-IR" altLang="en-US" sz="2800" b="1" dirty="0">
                <a:solidFill>
                  <a:srgbClr val="26C4CC"/>
                </a:solidFill>
                <a:latin typeface="Damavand ExtraBold" panose="00000900000000000000" pitchFamily="2" charset="-78"/>
                <a:cs typeface="B Yekan" panose="00000400000000000000" pitchFamily="2" charset="-78"/>
              </a:rPr>
              <a:t>بومیان دیجیتال(</a:t>
            </a:r>
            <a:r>
              <a:rPr lang="en-US" sz="2800" dirty="0">
                <a:solidFill>
                  <a:srgbClr val="26C4CC"/>
                </a:solidFill>
              </a:rPr>
              <a:t>Digital natives</a:t>
            </a:r>
            <a:r>
              <a:rPr lang="fa-IR" altLang="en-US" sz="2800" b="1" dirty="0">
                <a:solidFill>
                  <a:srgbClr val="26C4CC"/>
                </a:solidFill>
                <a:latin typeface="Damavand ExtraBold" panose="00000900000000000000" pitchFamily="2" charset="-78"/>
                <a:cs typeface="B Yekan" panose="00000400000000000000" pitchFamily="2" charset="-78"/>
              </a:rPr>
              <a:t>)</a:t>
            </a:r>
          </a:p>
          <a:p>
            <a:pPr algn="ctr" rtl="1">
              <a:spcBef>
                <a:spcPct val="0"/>
              </a:spcBef>
              <a:buNone/>
            </a:pPr>
            <a:endParaRPr lang="fa-IR" altLang="en-US" sz="2800" b="1" dirty="0">
              <a:solidFill>
                <a:srgbClr val="26C4CC"/>
              </a:solidFill>
              <a:latin typeface="Damavand ExtraBold" panose="00000900000000000000" pitchFamily="2" charset="-78"/>
              <a:cs typeface="B Yekan" panose="00000400000000000000" pitchFamily="2" charset="-78"/>
            </a:endParaRPr>
          </a:p>
        </p:txBody>
      </p:sp>
      <p:sp>
        <p:nvSpPr>
          <p:cNvPr id="3" name="Google Shape;626;p14">
            <a:extLst>
              <a:ext uri="{FF2B5EF4-FFF2-40B4-BE49-F238E27FC236}">
                <a16:creationId xmlns:a16="http://schemas.microsoft.com/office/drawing/2014/main" id="{CF26B18D-15BF-45A2-4F76-327BE6A48AF9}"/>
              </a:ext>
            </a:extLst>
          </p:cNvPr>
          <p:cNvSpPr/>
          <p:nvPr/>
        </p:nvSpPr>
        <p:spPr>
          <a:xfrm rot="18927450">
            <a:off x="10298136" y="561289"/>
            <a:ext cx="563467" cy="563467"/>
          </a:xfrm>
          <a:prstGeom prst="rect">
            <a:avLst/>
          </a:prstGeom>
          <a:noFill/>
          <a:ln w="57150" cap="flat" cmpd="sng">
            <a:solidFill>
              <a:srgbClr val="1A3C8B"/>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 name="Google Shape;626;p14">
            <a:extLst>
              <a:ext uri="{FF2B5EF4-FFF2-40B4-BE49-F238E27FC236}">
                <a16:creationId xmlns:a16="http://schemas.microsoft.com/office/drawing/2014/main" id="{39B8F588-5CCB-462B-B951-36D094767DC0}"/>
              </a:ext>
            </a:extLst>
          </p:cNvPr>
          <p:cNvSpPr/>
          <p:nvPr/>
        </p:nvSpPr>
        <p:spPr>
          <a:xfrm rot="18927450" flipV="1">
            <a:off x="10505065" y="4024523"/>
            <a:ext cx="563467" cy="554339"/>
          </a:xfrm>
          <a:prstGeom prst="rect">
            <a:avLst/>
          </a:prstGeom>
          <a:noFill/>
          <a:ln w="57150" cap="flat" cmpd="sng">
            <a:solidFill>
              <a:srgbClr val="1A3C8B"/>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5" name="Google Shape;626;p14">
            <a:extLst>
              <a:ext uri="{FF2B5EF4-FFF2-40B4-BE49-F238E27FC236}">
                <a16:creationId xmlns:a16="http://schemas.microsoft.com/office/drawing/2014/main" id="{C07C7483-D148-4791-A6CB-AA07348F5C31}"/>
              </a:ext>
            </a:extLst>
          </p:cNvPr>
          <p:cNvSpPr/>
          <p:nvPr/>
        </p:nvSpPr>
        <p:spPr>
          <a:xfrm rot="18927450">
            <a:off x="10380006" y="2306476"/>
            <a:ext cx="577349" cy="540233"/>
          </a:xfrm>
          <a:prstGeom prst="rect">
            <a:avLst/>
          </a:prstGeom>
          <a:noFill/>
          <a:ln w="57150" cap="flat" cmpd="sng">
            <a:solidFill>
              <a:srgbClr val="1A3C8B"/>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32761935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26;p14">
            <a:extLst>
              <a:ext uri="{FF2B5EF4-FFF2-40B4-BE49-F238E27FC236}">
                <a16:creationId xmlns:a16="http://schemas.microsoft.com/office/drawing/2014/main" id="{CF26B18D-15BF-45A2-4F76-327BE6A48AF9}"/>
              </a:ext>
            </a:extLst>
          </p:cNvPr>
          <p:cNvSpPr/>
          <p:nvPr/>
        </p:nvSpPr>
        <p:spPr>
          <a:xfrm rot="18927450">
            <a:off x="10330248" y="580207"/>
            <a:ext cx="563467" cy="563467"/>
          </a:xfrm>
          <a:prstGeom prst="rect">
            <a:avLst/>
          </a:prstGeom>
          <a:noFill/>
          <a:ln w="57150" cap="flat" cmpd="sng">
            <a:solidFill>
              <a:srgbClr val="1A3C8B"/>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 name="TextBox 3">
            <a:extLst>
              <a:ext uri="{FF2B5EF4-FFF2-40B4-BE49-F238E27FC236}">
                <a16:creationId xmlns:a16="http://schemas.microsoft.com/office/drawing/2014/main" id="{D1A19B24-B25A-D386-716A-065F85846EC0}"/>
              </a:ext>
            </a:extLst>
          </p:cNvPr>
          <p:cNvSpPr txBox="1"/>
          <p:nvPr/>
        </p:nvSpPr>
        <p:spPr>
          <a:xfrm>
            <a:off x="6533230" y="1374590"/>
            <a:ext cx="5658770" cy="3064979"/>
          </a:xfrm>
          <a:prstGeom prst="rect">
            <a:avLst/>
          </a:prstGeom>
          <a:noFill/>
        </p:spPr>
        <p:txBody>
          <a:bodyPr wrap="square">
            <a:spAutoFit/>
          </a:bodyPr>
          <a:lstStyle/>
          <a:p>
            <a:pPr algn="ctr"/>
            <a:endParaRPr lang="en-US" sz="2400" dirty="0">
              <a:solidFill>
                <a:schemeClr val="accent1">
                  <a:lumMod val="75000"/>
                </a:schemeClr>
              </a:solidFill>
              <a:latin typeface="AP Yekan" panose="02000503030000020004" pitchFamily="2" charset="-78"/>
              <a:cs typeface="AP Yekan" panose="02000503030000020004" pitchFamily="2" charset="-78"/>
            </a:endParaRPr>
          </a:p>
          <a:p>
            <a:pPr algn="just" rtl="1">
              <a:lnSpc>
                <a:spcPct val="150000"/>
              </a:lnSpc>
            </a:pPr>
            <a:r>
              <a:rPr lang="fa-IR" sz="2400" b="1" dirty="0">
                <a:latin typeface="Kalameh" pitchFamily="2" charset="-78"/>
                <a:cs typeface="A  Mitra_1 (MRT)" panose="00000700000000000000" pitchFamily="2" charset="-78"/>
              </a:rPr>
              <a:t>1946-1980 نسل </a:t>
            </a:r>
            <a:r>
              <a:rPr lang="en-US" sz="2400" b="1" dirty="0">
                <a:latin typeface="Kalameh" pitchFamily="2" charset="-78"/>
                <a:cs typeface="A  Mitra_1 (MRT)" panose="00000700000000000000" pitchFamily="2" charset="-78"/>
              </a:rPr>
              <a:t>   =X</a:t>
            </a:r>
            <a:r>
              <a:rPr lang="fa-IR" sz="2400" b="1" dirty="0">
                <a:latin typeface="Kalameh" pitchFamily="2" charset="-78"/>
                <a:cs typeface="A  Mitra_1 (MRT)" panose="00000700000000000000" pitchFamily="2" charset="-78"/>
              </a:rPr>
              <a:t>مادربزرگ ها و پدر بزرگ ها</a:t>
            </a:r>
          </a:p>
          <a:p>
            <a:pPr algn="just" rtl="1">
              <a:lnSpc>
                <a:spcPct val="150000"/>
              </a:lnSpc>
            </a:pPr>
            <a:r>
              <a:rPr lang="fa-IR" sz="2400" b="1" dirty="0">
                <a:latin typeface="Kalameh" pitchFamily="2" charset="-78"/>
                <a:cs typeface="A  Mitra_1 (MRT)" panose="00000700000000000000" pitchFamily="2" charset="-78"/>
              </a:rPr>
              <a:t>1980-1994 نسل </a:t>
            </a:r>
            <a:r>
              <a:rPr lang="en-US" sz="2400" b="1" dirty="0">
                <a:latin typeface="Kalameh" pitchFamily="2" charset="-78"/>
                <a:cs typeface="A  Mitra_1 (MRT)" panose="00000700000000000000" pitchFamily="2" charset="-78"/>
              </a:rPr>
              <a:t>=Y</a:t>
            </a:r>
            <a:r>
              <a:rPr lang="fa-IR" sz="2400" b="1" dirty="0">
                <a:latin typeface="Kalameh" pitchFamily="2" charset="-78"/>
                <a:cs typeface="A  Mitra_1 (MRT)" panose="00000700000000000000" pitchFamily="2" charset="-78"/>
              </a:rPr>
              <a:t> پدران و مادران</a:t>
            </a:r>
          </a:p>
          <a:p>
            <a:pPr algn="just" rtl="1">
              <a:lnSpc>
                <a:spcPct val="150000"/>
              </a:lnSpc>
            </a:pPr>
            <a:r>
              <a:rPr lang="fa-IR" sz="2400" b="1" dirty="0">
                <a:latin typeface="Kalameh" pitchFamily="2" charset="-78"/>
                <a:cs typeface="A  Mitra_1 (MRT)" panose="00000700000000000000" pitchFamily="2" charset="-78"/>
              </a:rPr>
              <a:t>1995-2010 نسل </a:t>
            </a:r>
            <a:r>
              <a:rPr lang="en-US" sz="2400" b="1" dirty="0">
                <a:latin typeface="Kalameh" pitchFamily="2" charset="-78"/>
                <a:cs typeface="A  Mitra_1 (MRT)" panose="00000700000000000000" pitchFamily="2" charset="-78"/>
              </a:rPr>
              <a:t> Z </a:t>
            </a:r>
            <a:r>
              <a:rPr lang="fa-IR" sz="2400" b="1" dirty="0">
                <a:latin typeface="Kalameh" pitchFamily="2" charset="-78"/>
                <a:cs typeface="A  Mitra_1 (MRT)" panose="00000700000000000000" pitchFamily="2" charset="-78"/>
              </a:rPr>
              <a:t>یا </a:t>
            </a:r>
            <a:r>
              <a:rPr lang="en-US" sz="2400" b="1" dirty="0">
                <a:latin typeface="Kalameh" pitchFamily="2" charset="-78"/>
                <a:cs typeface="A  Mitra_1 (MRT)" panose="00000700000000000000" pitchFamily="2" charset="-78"/>
              </a:rPr>
              <a:t>C</a:t>
            </a:r>
            <a:r>
              <a:rPr lang="fa-IR" sz="2400" b="1" dirty="0">
                <a:latin typeface="Kalameh" pitchFamily="2" charset="-78"/>
                <a:cs typeface="A  Mitra_1 (MRT)" panose="00000700000000000000" pitchFamily="2" charset="-78"/>
              </a:rPr>
              <a:t>= جوانان</a:t>
            </a:r>
          </a:p>
          <a:p>
            <a:pPr algn="just" rtl="1">
              <a:lnSpc>
                <a:spcPct val="150000"/>
              </a:lnSpc>
            </a:pPr>
            <a:r>
              <a:rPr lang="fa-IR" sz="2400" b="1" dirty="0">
                <a:latin typeface="Kalameh" pitchFamily="2" charset="-78"/>
                <a:cs typeface="A  Mitra_1 (MRT)" panose="00000700000000000000" pitchFamily="2" charset="-78"/>
              </a:rPr>
              <a:t>2010 به بعد نسل آلفا= نوجوانان و کودکان</a:t>
            </a:r>
            <a:endParaRPr lang="en-US" sz="2400" b="1" dirty="0">
              <a:latin typeface="Kalameh" pitchFamily="2" charset="-78"/>
              <a:cs typeface="A  Mitra_1 (MRT)" panose="00000700000000000000" pitchFamily="2" charset="-78"/>
            </a:endParaRPr>
          </a:p>
          <a:p>
            <a:pPr algn="ctr"/>
            <a:endParaRPr lang="fa-IR" sz="2400" dirty="0">
              <a:solidFill>
                <a:schemeClr val="accent1">
                  <a:lumMod val="75000"/>
                </a:schemeClr>
              </a:solidFill>
              <a:latin typeface="AP Yekan" panose="02000503030000020004" pitchFamily="2" charset="-78"/>
              <a:cs typeface="AP Yekan" panose="02000503030000020004" pitchFamily="2" charset="-78"/>
            </a:endParaRPr>
          </a:p>
        </p:txBody>
      </p:sp>
      <p:pic>
        <p:nvPicPr>
          <p:cNvPr id="2" name="Picture 1">
            <a:extLst>
              <a:ext uri="{FF2B5EF4-FFF2-40B4-BE49-F238E27FC236}">
                <a16:creationId xmlns:a16="http://schemas.microsoft.com/office/drawing/2014/main" id="{D906EC3C-B46D-4363-9E89-F1BF174953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81600" y="939049"/>
            <a:ext cx="5091200" cy="3790606"/>
          </a:xfrm>
          <a:prstGeom prst="rect">
            <a:avLst/>
          </a:prstGeom>
        </p:spPr>
      </p:pic>
    </p:spTree>
    <p:extLst>
      <p:ext uri="{BB962C8B-B14F-4D97-AF65-F5344CB8AC3E}">
        <p14:creationId xmlns:p14="http://schemas.microsoft.com/office/powerpoint/2010/main" val="154320412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92ABA0-182A-083E-24E7-C6C6D7CAA799}"/>
              </a:ext>
            </a:extLst>
          </p:cNvPr>
          <p:cNvSpPr txBox="1"/>
          <p:nvPr/>
        </p:nvSpPr>
        <p:spPr>
          <a:xfrm>
            <a:off x="4506639" y="1091531"/>
            <a:ext cx="7094638" cy="954107"/>
          </a:xfrm>
          <a:prstGeom prst="rect">
            <a:avLst/>
          </a:prstGeom>
          <a:noFill/>
        </p:spPr>
        <p:txBody>
          <a:bodyPr wrap="square">
            <a:spAutoFit/>
          </a:bodyPr>
          <a:lstStyle/>
          <a:p>
            <a:pPr algn="ctr" rtl="1">
              <a:spcBef>
                <a:spcPct val="0"/>
              </a:spcBef>
              <a:buNone/>
            </a:pPr>
            <a:r>
              <a:rPr lang="fa-IR" altLang="en-US" sz="2800" b="1" dirty="0">
                <a:solidFill>
                  <a:srgbClr val="00B0F0"/>
                </a:solidFill>
                <a:latin typeface="Damavand ExtraBold" panose="00000900000000000000" pitchFamily="2" charset="-78"/>
                <a:cs typeface="A  Mitra_1 (MRT)" panose="00000700000000000000" pitchFamily="2" charset="-78"/>
              </a:rPr>
              <a:t> </a:t>
            </a:r>
          </a:p>
          <a:p>
            <a:pPr algn="ctr" rtl="1">
              <a:spcBef>
                <a:spcPct val="0"/>
              </a:spcBef>
              <a:buNone/>
            </a:pPr>
            <a:r>
              <a:rPr lang="fa-IR" altLang="en-US" sz="2800" b="1" dirty="0">
                <a:solidFill>
                  <a:srgbClr val="00B0F0"/>
                </a:solidFill>
                <a:latin typeface="Damavand ExtraBold" panose="00000900000000000000" pitchFamily="2" charset="-78"/>
                <a:cs typeface="A  Mitra_1 (MRT)" panose="00000700000000000000" pitchFamily="2" charset="-78"/>
              </a:rPr>
              <a:t>ویژگی های فرزندان دیجیتال</a:t>
            </a:r>
          </a:p>
        </p:txBody>
      </p:sp>
      <p:sp>
        <p:nvSpPr>
          <p:cNvPr id="3" name="Google Shape;626;p14">
            <a:extLst>
              <a:ext uri="{FF2B5EF4-FFF2-40B4-BE49-F238E27FC236}">
                <a16:creationId xmlns:a16="http://schemas.microsoft.com/office/drawing/2014/main" id="{78BAC84A-5788-4B8B-D8A7-2735E47E11A1}"/>
              </a:ext>
            </a:extLst>
          </p:cNvPr>
          <p:cNvSpPr/>
          <p:nvPr/>
        </p:nvSpPr>
        <p:spPr>
          <a:xfrm rot="18927450">
            <a:off x="3525072" y="3092645"/>
            <a:ext cx="563467" cy="563467"/>
          </a:xfrm>
          <a:prstGeom prst="rect">
            <a:avLst/>
          </a:prstGeom>
          <a:noFill/>
          <a:ln w="57150" cap="flat" cmpd="sng">
            <a:solidFill>
              <a:srgbClr val="1A3C8B"/>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6" name="Rectangle 5"/>
          <p:cNvSpPr/>
          <p:nvPr/>
        </p:nvSpPr>
        <p:spPr>
          <a:xfrm>
            <a:off x="6096000" y="2156723"/>
            <a:ext cx="4927250" cy="4832092"/>
          </a:xfrm>
          <a:prstGeom prst="rect">
            <a:avLst/>
          </a:prstGeom>
        </p:spPr>
        <p:txBody>
          <a:bodyPr wrap="square">
            <a:spAutoFit/>
          </a:bodyPr>
          <a:lstStyle/>
          <a:p>
            <a:pPr algn="r"/>
            <a:r>
              <a:rPr lang="fa-IR" sz="2800" dirty="0">
                <a:latin typeface="AP Yekan" panose="02000503030000020004" pitchFamily="2" charset="-78"/>
                <a:cs typeface="A  Mitra_1 (MRT)" panose="00000700000000000000" pitchFamily="2" charset="-78"/>
              </a:rPr>
              <a:t>1- فردگرایی </a:t>
            </a:r>
          </a:p>
          <a:p>
            <a:pPr algn="r"/>
            <a:r>
              <a:rPr lang="fa-IR" sz="2800" dirty="0">
                <a:latin typeface="AP Yekan" panose="02000503030000020004" pitchFamily="2" charset="-78"/>
                <a:cs typeface="A  Mitra_1 (MRT)" panose="00000700000000000000" pitchFamily="2" charset="-78"/>
              </a:rPr>
              <a:t>2-خانواده مرکز ثقل آنها نیست</a:t>
            </a:r>
          </a:p>
          <a:p>
            <a:pPr algn="r"/>
            <a:r>
              <a:rPr lang="fa-IR" sz="2800" dirty="0">
                <a:latin typeface="AP Yekan" panose="02000503030000020004" pitchFamily="2" charset="-78"/>
                <a:cs typeface="A  Mitra_1 (MRT)" panose="00000700000000000000" pitchFamily="2" charset="-78"/>
              </a:rPr>
              <a:t>3- سه قطبی بودن آموزش در این نسل</a:t>
            </a:r>
          </a:p>
          <a:p>
            <a:pPr algn="r"/>
            <a:r>
              <a:rPr lang="fa-IR" sz="2800" dirty="0">
                <a:latin typeface="AP Yekan" panose="02000503030000020004" pitchFamily="2" charset="-78"/>
                <a:cs typeface="A  Mitra_1 (MRT)" panose="00000700000000000000" pitchFamily="2" charset="-78"/>
              </a:rPr>
              <a:t>4-غیر تشریفاتی</a:t>
            </a:r>
          </a:p>
          <a:p>
            <a:pPr algn="r"/>
            <a:r>
              <a:rPr lang="fa-IR" sz="2800" dirty="0">
                <a:latin typeface="AP Yekan" panose="02000503030000020004" pitchFamily="2" charset="-78"/>
                <a:cs typeface="A  Mitra_1 (MRT)" panose="00000700000000000000" pitchFamily="2" charset="-78"/>
              </a:rPr>
              <a:t>5- بی موبایل هراسی</a:t>
            </a:r>
          </a:p>
          <a:p>
            <a:pPr algn="r"/>
            <a:r>
              <a:rPr lang="fa-IR" sz="2800" dirty="0">
                <a:latin typeface="AP Yekan" panose="02000503030000020004" pitchFamily="2" charset="-78"/>
                <a:cs typeface="A  Mitra_1 (MRT)" panose="00000700000000000000" pitchFamily="2" charset="-78"/>
              </a:rPr>
              <a:t>6-بین 8 الی 15 ساعت استفاده از فضای مجازی</a:t>
            </a:r>
          </a:p>
          <a:p>
            <a:pPr algn="r"/>
            <a:r>
              <a:rPr lang="fa-IR" sz="2800" dirty="0">
                <a:latin typeface="AP Yekan" panose="02000503030000020004" pitchFamily="2" charset="-78"/>
                <a:cs typeface="A  Mitra_1 (MRT)" panose="00000700000000000000" pitchFamily="2" charset="-78"/>
              </a:rPr>
              <a:t>7-هویت موبایلی</a:t>
            </a:r>
          </a:p>
          <a:p>
            <a:pPr algn="r"/>
            <a:r>
              <a:rPr lang="fa-IR" sz="2800" dirty="0">
                <a:latin typeface="AP Yekan" panose="02000503030000020004" pitchFamily="2" charset="-78"/>
                <a:cs typeface="A  Mitra_1 (MRT)" panose="00000700000000000000" pitchFamily="2" charset="-78"/>
              </a:rPr>
              <a:t>8- شهروند شبکه های اجتماعی</a:t>
            </a:r>
          </a:p>
          <a:p>
            <a:pPr algn="r"/>
            <a:endParaRPr lang="fa-IR" sz="2800" dirty="0">
              <a:latin typeface="AP Yekan" panose="02000503030000020004" pitchFamily="2" charset="-78"/>
              <a:cs typeface="A  Mitra_1 (MRT)" panose="00000700000000000000" pitchFamily="2" charset="-78"/>
            </a:endParaRPr>
          </a:p>
          <a:p>
            <a:pPr algn="r"/>
            <a:endParaRPr lang="fa-IR" sz="2800" dirty="0">
              <a:latin typeface="AP Yekan" panose="02000503030000020004" pitchFamily="2" charset="-78"/>
              <a:cs typeface="A  Mitra_1 (MRT)" panose="00000700000000000000" pitchFamily="2" charset="-78"/>
            </a:endParaRPr>
          </a:p>
        </p:txBody>
      </p:sp>
    </p:spTree>
    <p:extLst>
      <p:ext uri="{BB962C8B-B14F-4D97-AF65-F5344CB8AC3E}">
        <p14:creationId xmlns:p14="http://schemas.microsoft.com/office/powerpoint/2010/main" val="8448984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92ABA0-182A-083E-24E7-C6C6D7CAA799}"/>
              </a:ext>
            </a:extLst>
          </p:cNvPr>
          <p:cNvSpPr txBox="1"/>
          <p:nvPr/>
        </p:nvSpPr>
        <p:spPr>
          <a:xfrm>
            <a:off x="6886378" y="1418912"/>
            <a:ext cx="3619763" cy="954107"/>
          </a:xfrm>
          <a:prstGeom prst="rect">
            <a:avLst/>
          </a:prstGeom>
          <a:noFill/>
        </p:spPr>
        <p:txBody>
          <a:bodyPr wrap="square">
            <a:spAutoFit/>
          </a:bodyPr>
          <a:lstStyle/>
          <a:p>
            <a:pPr algn="ctr" rtl="1">
              <a:spcBef>
                <a:spcPct val="0"/>
              </a:spcBef>
              <a:buNone/>
            </a:pPr>
            <a:r>
              <a:rPr lang="fa-IR" altLang="en-US" sz="2800" b="1" dirty="0">
                <a:solidFill>
                  <a:srgbClr val="0070C0"/>
                </a:solidFill>
                <a:latin typeface="Damavand ExtraBold" panose="00000900000000000000" pitchFamily="2" charset="-78"/>
                <a:cs typeface="A  Mitra_1 (MRT)" panose="00000700000000000000" pitchFamily="2" charset="-78"/>
              </a:rPr>
              <a:t> </a:t>
            </a:r>
          </a:p>
          <a:p>
            <a:pPr algn="ctr" rtl="1">
              <a:spcBef>
                <a:spcPct val="0"/>
              </a:spcBef>
              <a:buNone/>
            </a:pPr>
            <a:r>
              <a:rPr lang="fa-IR" altLang="en-US" sz="2800" b="1" dirty="0">
                <a:solidFill>
                  <a:srgbClr val="0070C0"/>
                </a:solidFill>
                <a:latin typeface="Damavand ExtraBold" panose="00000900000000000000" pitchFamily="2" charset="-78"/>
                <a:cs typeface="A  Mitra_1 (MRT)" panose="00000700000000000000" pitchFamily="2" charset="-78"/>
              </a:rPr>
              <a:t>ویژگی های فرزندان دیجیتال</a:t>
            </a:r>
          </a:p>
        </p:txBody>
      </p:sp>
      <p:sp>
        <p:nvSpPr>
          <p:cNvPr id="3" name="Google Shape;626;p14">
            <a:extLst>
              <a:ext uri="{FF2B5EF4-FFF2-40B4-BE49-F238E27FC236}">
                <a16:creationId xmlns:a16="http://schemas.microsoft.com/office/drawing/2014/main" id="{78BAC84A-5788-4B8B-D8A7-2735E47E11A1}"/>
              </a:ext>
            </a:extLst>
          </p:cNvPr>
          <p:cNvSpPr/>
          <p:nvPr/>
        </p:nvSpPr>
        <p:spPr>
          <a:xfrm rot="18927450">
            <a:off x="11426642" y="6097398"/>
            <a:ext cx="563467" cy="563467"/>
          </a:xfrm>
          <a:prstGeom prst="rect">
            <a:avLst/>
          </a:prstGeom>
          <a:noFill/>
          <a:ln w="57150" cap="flat" cmpd="sng">
            <a:solidFill>
              <a:srgbClr val="1A3C8B"/>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6" name="Rectangle 5"/>
          <p:cNvSpPr/>
          <p:nvPr/>
        </p:nvSpPr>
        <p:spPr>
          <a:xfrm>
            <a:off x="5360275" y="2440502"/>
            <a:ext cx="5776485" cy="5016758"/>
          </a:xfrm>
          <a:prstGeom prst="rect">
            <a:avLst/>
          </a:prstGeom>
        </p:spPr>
        <p:txBody>
          <a:bodyPr wrap="square">
            <a:spAutoFit/>
          </a:bodyPr>
          <a:lstStyle/>
          <a:p>
            <a:pPr algn="r"/>
            <a:r>
              <a:rPr lang="fa-IR" sz="2800" dirty="0">
                <a:latin typeface="AP Yekan" panose="02000503030000020004" pitchFamily="2" charset="-78"/>
                <a:cs typeface="A  Mitra_1 (MRT)" panose="00000700000000000000" pitchFamily="2" charset="-78"/>
              </a:rPr>
              <a:t>9- یادگیری شخصی</a:t>
            </a:r>
          </a:p>
          <a:p>
            <a:pPr algn="r"/>
            <a:r>
              <a:rPr lang="fa-IR" sz="2800" dirty="0">
                <a:latin typeface="AP Yekan" panose="02000503030000020004" pitchFamily="2" charset="-78"/>
                <a:cs typeface="A  Mitra_1 (MRT)" panose="00000700000000000000" pitchFamily="2" charset="-78"/>
              </a:rPr>
              <a:t>10-پایین بودن نرخ بیسوادی</a:t>
            </a:r>
          </a:p>
          <a:p>
            <a:pPr algn="r"/>
            <a:r>
              <a:rPr lang="fa-IR" sz="2800" dirty="0">
                <a:latin typeface="AP Yekan" panose="02000503030000020004" pitchFamily="2" charset="-78"/>
                <a:cs typeface="A  Mitra_1 (MRT)" panose="00000700000000000000" pitchFamily="2" charset="-78"/>
              </a:rPr>
              <a:t>11- اهل فن و دوستدار تکنولوژی</a:t>
            </a:r>
          </a:p>
          <a:p>
            <a:pPr algn="r"/>
            <a:r>
              <a:rPr lang="fa-IR" sz="2800" dirty="0">
                <a:latin typeface="AP Yekan" panose="02000503030000020004" pitchFamily="2" charset="-78"/>
                <a:cs typeface="A  Mitra_1 (MRT)" panose="00000700000000000000" pitchFamily="2" charset="-78"/>
              </a:rPr>
              <a:t>12-هوش مصنوعی، واقعیت آنهاست</a:t>
            </a:r>
          </a:p>
          <a:p>
            <a:pPr algn="r"/>
            <a:r>
              <a:rPr lang="fa-IR" sz="2800" dirty="0">
                <a:latin typeface="AP Yekan" panose="02000503030000020004" pitchFamily="2" charset="-78"/>
                <a:cs typeface="A  Mitra_1 (MRT)" panose="00000700000000000000" pitchFamily="2" charset="-78"/>
              </a:rPr>
              <a:t>13-شبکه های اجتماعی شیوه رایج تحلیل آنها</a:t>
            </a:r>
          </a:p>
          <a:p>
            <a:pPr algn="r"/>
            <a:r>
              <a:rPr lang="fa-IR" sz="2800" dirty="0">
                <a:latin typeface="AP Yekan" panose="02000503030000020004" pitchFamily="2" charset="-78"/>
                <a:cs typeface="A  Mitra_1 (MRT)" panose="00000700000000000000" pitchFamily="2" charset="-78"/>
              </a:rPr>
              <a:t>14-ساختار شکن</a:t>
            </a:r>
          </a:p>
          <a:p>
            <a:pPr algn="r"/>
            <a:r>
              <a:rPr lang="fa-IR" sz="2800" dirty="0">
                <a:latin typeface="AP Yekan" panose="02000503030000020004" pitchFamily="2" charset="-78"/>
                <a:cs typeface="A  Mitra_1 (MRT)" panose="00000700000000000000" pitchFamily="2" charset="-78"/>
              </a:rPr>
              <a:t>15- ارتباطات انسانی کمتری را تجربه می کنند</a:t>
            </a:r>
          </a:p>
          <a:p>
            <a:pPr algn="r"/>
            <a:r>
              <a:rPr lang="fa-IR" sz="2800" dirty="0">
                <a:latin typeface="AP Yekan" panose="02000503030000020004" pitchFamily="2" charset="-78"/>
                <a:cs typeface="A  Mitra_1 (MRT)" panose="00000700000000000000" pitchFamily="2" charset="-78"/>
              </a:rPr>
              <a:t>16-حس تنهایی بیشتری را تجربه می کنند</a:t>
            </a:r>
          </a:p>
          <a:p>
            <a:pPr algn="r"/>
            <a:endParaRPr lang="fa-IR" sz="3200" dirty="0">
              <a:latin typeface="AP Yekan" panose="02000503030000020004" pitchFamily="2" charset="-78"/>
              <a:cs typeface="AP Yekan" panose="02000503030000020004" pitchFamily="2" charset="-78"/>
            </a:endParaRPr>
          </a:p>
          <a:p>
            <a:pPr algn="r"/>
            <a:endParaRPr lang="fa-IR" sz="3200" dirty="0">
              <a:latin typeface="AP Yekan" panose="02000503030000020004" pitchFamily="2" charset="-78"/>
              <a:cs typeface="AP Yekan" panose="02000503030000020004" pitchFamily="2" charset="-78"/>
            </a:endParaRPr>
          </a:p>
          <a:p>
            <a:pPr algn="r"/>
            <a:endParaRPr lang="fa-IR" sz="3200" dirty="0">
              <a:latin typeface="AP Yekan" panose="02000503030000020004" pitchFamily="2" charset="-78"/>
              <a:cs typeface="AP Yekan" panose="02000503030000020004" pitchFamily="2" charset="-78"/>
            </a:endParaRPr>
          </a:p>
        </p:txBody>
      </p:sp>
      <p:pic>
        <p:nvPicPr>
          <p:cNvPr id="4" name="Picture 3">
            <a:extLst>
              <a:ext uri="{FF2B5EF4-FFF2-40B4-BE49-F238E27FC236}">
                <a16:creationId xmlns:a16="http://schemas.microsoft.com/office/drawing/2014/main" id="{4B5503F3-E71B-4E2E-A940-62E0310DA9B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44143"/>
            <a:ext cx="5454869" cy="6902143"/>
          </a:xfrm>
          <a:prstGeom prst="rect">
            <a:avLst/>
          </a:prstGeom>
        </p:spPr>
      </p:pic>
    </p:spTree>
    <p:extLst>
      <p:ext uri="{BB962C8B-B14F-4D97-AF65-F5344CB8AC3E}">
        <p14:creationId xmlns:p14="http://schemas.microsoft.com/office/powerpoint/2010/main" val="15501819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92ABA0-182A-083E-24E7-C6C6D7CAA799}"/>
              </a:ext>
            </a:extLst>
          </p:cNvPr>
          <p:cNvSpPr txBox="1"/>
          <p:nvPr/>
        </p:nvSpPr>
        <p:spPr>
          <a:xfrm>
            <a:off x="2286854" y="1448729"/>
            <a:ext cx="7094638" cy="954107"/>
          </a:xfrm>
          <a:prstGeom prst="rect">
            <a:avLst/>
          </a:prstGeom>
          <a:noFill/>
        </p:spPr>
        <p:txBody>
          <a:bodyPr wrap="square">
            <a:spAutoFit/>
          </a:bodyPr>
          <a:lstStyle/>
          <a:p>
            <a:pPr algn="ctr" rtl="1">
              <a:spcBef>
                <a:spcPct val="0"/>
              </a:spcBef>
              <a:buNone/>
            </a:pPr>
            <a:r>
              <a:rPr lang="fa-IR" altLang="en-US" sz="2800" b="1" dirty="0">
                <a:solidFill>
                  <a:srgbClr val="0070C0"/>
                </a:solidFill>
                <a:latin typeface="Damavand ExtraBold" panose="00000900000000000000" pitchFamily="2" charset="-78"/>
                <a:cs typeface="A  Mitra_1 (MRT)" panose="00000700000000000000" pitchFamily="2" charset="-78"/>
              </a:rPr>
              <a:t> </a:t>
            </a:r>
          </a:p>
          <a:p>
            <a:pPr algn="ctr" rtl="1">
              <a:spcBef>
                <a:spcPct val="0"/>
              </a:spcBef>
              <a:buNone/>
            </a:pPr>
            <a:r>
              <a:rPr lang="fa-IR" altLang="en-US" sz="2800" b="1" dirty="0">
                <a:solidFill>
                  <a:srgbClr val="0070C0"/>
                </a:solidFill>
                <a:latin typeface="Damavand ExtraBold" panose="00000900000000000000" pitchFamily="2" charset="-78"/>
                <a:cs typeface="A  Mitra_1 (MRT)" panose="00000700000000000000" pitchFamily="2" charset="-78"/>
              </a:rPr>
              <a:t>ویژگی های فرزندان دیجیتال</a:t>
            </a:r>
          </a:p>
        </p:txBody>
      </p:sp>
      <p:sp>
        <p:nvSpPr>
          <p:cNvPr id="3" name="Google Shape;626;p14">
            <a:extLst>
              <a:ext uri="{FF2B5EF4-FFF2-40B4-BE49-F238E27FC236}">
                <a16:creationId xmlns:a16="http://schemas.microsoft.com/office/drawing/2014/main" id="{78BAC84A-5788-4B8B-D8A7-2735E47E11A1}"/>
              </a:ext>
            </a:extLst>
          </p:cNvPr>
          <p:cNvSpPr/>
          <p:nvPr/>
        </p:nvSpPr>
        <p:spPr>
          <a:xfrm rot="18927450">
            <a:off x="9099759" y="2162324"/>
            <a:ext cx="563467" cy="563467"/>
          </a:xfrm>
          <a:prstGeom prst="rect">
            <a:avLst/>
          </a:prstGeom>
          <a:noFill/>
          <a:ln w="57150" cap="flat" cmpd="sng">
            <a:solidFill>
              <a:srgbClr val="1A3C8B"/>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6" name="Rectangle 5"/>
          <p:cNvSpPr/>
          <p:nvPr/>
        </p:nvSpPr>
        <p:spPr>
          <a:xfrm>
            <a:off x="740465" y="2842477"/>
            <a:ext cx="8015909" cy="4401205"/>
          </a:xfrm>
          <a:prstGeom prst="rect">
            <a:avLst/>
          </a:prstGeom>
        </p:spPr>
        <p:txBody>
          <a:bodyPr wrap="square">
            <a:spAutoFit/>
          </a:bodyPr>
          <a:lstStyle/>
          <a:p>
            <a:pPr algn="r"/>
            <a:r>
              <a:rPr lang="fa-IR" sz="2800" dirty="0">
                <a:latin typeface="AP Yekan" panose="02000503030000020004" pitchFamily="2" charset="-78"/>
                <a:cs typeface="A  Mitra_1 (MRT)" panose="00000700000000000000" pitchFamily="2" charset="-78"/>
              </a:rPr>
              <a:t>17- دوستدار تنوع</a:t>
            </a:r>
          </a:p>
          <a:p>
            <a:pPr algn="r"/>
            <a:r>
              <a:rPr lang="fa-IR" sz="2800" dirty="0">
                <a:latin typeface="AP Yekan" panose="02000503030000020004" pitchFamily="2" charset="-78"/>
                <a:cs typeface="A  Mitra_1 (MRT)" panose="00000700000000000000" pitchFamily="2" charset="-78"/>
              </a:rPr>
              <a:t>18- بیشتر عمر خواهند کرد</a:t>
            </a:r>
          </a:p>
          <a:p>
            <a:pPr algn="r"/>
            <a:r>
              <a:rPr lang="fa-IR" sz="2800" dirty="0">
                <a:latin typeface="AP Yekan" panose="02000503030000020004" pitchFamily="2" charset="-78"/>
                <a:cs typeface="A  Mitra_1 (MRT)" panose="00000700000000000000" pitchFamily="2" charset="-78"/>
              </a:rPr>
              <a:t>19-جهانی زندگی می کنند</a:t>
            </a:r>
          </a:p>
          <a:p>
            <a:pPr algn="r"/>
            <a:r>
              <a:rPr lang="fa-IR" sz="2800" dirty="0">
                <a:latin typeface="AP Yekan" panose="02000503030000020004" pitchFamily="2" charset="-78"/>
                <a:cs typeface="A  Mitra_1 (MRT)" panose="00000700000000000000" pitchFamily="2" charset="-78"/>
              </a:rPr>
              <a:t>20- نسل مهارت های دیجیتالی</a:t>
            </a:r>
          </a:p>
          <a:p>
            <a:pPr algn="r"/>
            <a:r>
              <a:rPr lang="fa-IR" sz="2800" dirty="0">
                <a:latin typeface="AP Yekan" panose="02000503030000020004" pitchFamily="2" charset="-78"/>
                <a:cs typeface="A  Mitra_1 (MRT)" panose="00000700000000000000" pitchFamily="2" charset="-78"/>
              </a:rPr>
              <a:t>21- نسل خلاق و ایده پرداز</a:t>
            </a:r>
          </a:p>
          <a:p>
            <a:pPr algn="r"/>
            <a:r>
              <a:rPr lang="fa-IR" sz="2800" dirty="0">
                <a:latin typeface="AP Yekan" panose="02000503030000020004" pitchFamily="2" charset="-78"/>
                <a:cs typeface="A  Mitra_1 (MRT)" panose="00000700000000000000" pitchFamily="2" charset="-78"/>
              </a:rPr>
              <a:t>22- قدرت حل مساله بالا</a:t>
            </a:r>
          </a:p>
          <a:p>
            <a:pPr algn="r"/>
            <a:r>
              <a:rPr lang="fa-IR" sz="2800" dirty="0">
                <a:latin typeface="AP Yekan" panose="02000503030000020004" pitchFamily="2" charset="-78"/>
                <a:cs typeface="A  Mitra_1 (MRT)" panose="00000700000000000000" pitchFamily="2" charset="-78"/>
              </a:rPr>
              <a:t>23-قدرت تفکر انتقادی بالا</a:t>
            </a:r>
          </a:p>
          <a:p>
            <a:pPr algn="r"/>
            <a:r>
              <a:rPr lang="fa-IR" sz="2800" dirty="0">
                <a:latin typeface="AP Yekan" panose="02000503030000020004" pitchFamily="2" charset="-78"/>
                <a:cs typeface="A  Mitra_1 (MRT)" panose="00000700000000000000" pitchFamily="2" charset="-78"/>
              </a:rPr>
              <a:t>24- قدرت ارائه بالا</a:t>
            </a:r>
          </a:p>
          <a:p>
            <a:pPr algn="r"/>
            <a:r>
              <a:rPr lang="fa-IR" sz="2800" dirty="0">
                <a:latin typeface="AP Yekan" panose="02000503030000020004" pitchFamily="2" charset="-78"/>
                <a:cs typeface="A  Mitra_1 (MRT)" panose="00000700000000000000" pitchFamily="2" charset="-78"/>
              </a:rPr>
              <a:t>25- قدرت اقناعی بالا</a:t>
            </a:r>
          </a:p>
          <a:p>
            <a:pPr algn="r"/>
            <a:endParaRPr lang="fa-IR" sz="2800" dirty="0">
              <a:latin typeface="AP Yekan" panose="02000503030000020004" pitchFamily="2" charset="-78"/>
              <a:cs typeface="A  Mitra_1 (MRT)" panose="00000700000000000000" pitchFamily="2" charset="-78"/>
            </a:endParaRPr>
          </a:p>
        </p:txBody>
      </p:sp>
    </p:spTree>
    <p:extLst>
      <p:ext uri="{BB962C8B-B14F-4D97-AF65-F5344CB8AC3E}">
        <p14:creationId xmlns:p14="http://schemas.microsoft.com/office/powerpoint/2010/main" val="12424623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92ABA0-182A-083E-24E7-C6C6D7CAA799}"/>
              </a:ext>
            </a:extLst>
          </p:cNvPr>
          <p:cNvSpPr txBox="1"/>
          <p:nvPr/>
        </p:nvSpPr>
        <p:spPr>
          <a:xfrm>
            <a:off x="1903344" y="1570384"/>
            <a:ext cx="7101226" cy="769441"/>
          </a:xfrm>
          <a:prstGeom prst="rect">
            <a:avLst/>
          </a:prstGeom>
          <a:noFill/>
        </p:spPr>
        <p:txBody>
          <a:bodyPr wrap="square">
            <a:spAutoFit/>
          </a:bodyPr>
          <a:lstStyle/>
          <a:p>
            <a:pPr marL="71755" marR="71755" indent="180340" algn="ctr" rtl="1">
              <a:lnSpc>
                <a:spcPct val="150000"/>
              </a:lnSpc>
              <a:spcAft>
                <a:spcPts val="0"/>
              </a:spcAft>
            </a:pPr>
            <a:r>
              <a:rPr lang="fa-IR" altLang="en-US" sz="3200" b="1" dirty="0">
                <a:solidFill>
                  <a:srgbClr val="00B0F0"/>
                </a:solidFill>
                <a:latin typeface="Damavand ExtraBold" panose="00000900000000000000" pitchFamily="2" charset="-78"/>
                <a:cs typeface="A  Mitra_1 (MRT)" panose="00000700000000000000" pitchFamily="2" charset="-78"/>
              </a:rPr>
              <a:t>مقایسه دو نسل والدین و فرزندان </a:t>
            </a:r>
            <a:endParaRPr lang="en-US" sz="3200" dirty="0">
              <a:solidFill>
                <a:srgbClr val="00B0F0"/>
              </a:solidFill>
              <a:latin typeface="Times New Roman" panose="02020603050405020304" pitchFamily="18" charset="0"/>
              <a:ea typeface="Times New Roman" panose="02020603050405020304" pitchFamily="18" charset="0"/>
              <a:cs typeface="A  Mitra_1 (MRT)" panose="00000700000000000000" pitchFamily="2" charset="-78"/>
            </a:endParaRPr>
          </a:p>
        </p:txBody>
      </p:sp>
      <p:sp>
        <p:nvSpPr>
          <p:cNvPr id="3" name="Google Shape;626;p14">
            <a:extLst>
              <a:ext uri="{FF2B5EF4-FFF2-40B4-BE49-F238E27FC236}">
                <a16:creationId xmlns:a16="http://schemas.microsoft.com/office/drawing/2014/main" id="{78BAC84A-5788-4B8B-D8A7-2735E47E11A1}"/>
              </a:ext>
            </a:extLst>
          </p:cNvPr>
          <p:cNvSpPr/>
          <p:nvPr/>
        </p:nvSpPr>
        <p:spPr>
          <a:xfrm rot="18927450">
            <a:off x="10389519" y="4388415"/>
            <a:ext cx="563467" cy="563467"/>
          </a:xfrm>
          <a:prstGeom prst="rect">
            <a:avLst/>
          </a:prstGeom>
          <a:noFill/>
          <a:ln w="57150" cap="flat" cmpd="sng">
            <a:solidFill>
              <a:srgbClr val="1A3C8B"/>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val="1107497200"/>
              </p:ext>
            </p:extLst>
          </p:nvPr>
        </p:nvGraphicFramePr>
        <p:xfrm>
          <a:off x="1520747" y="2479109"/>
          <a:ext cx="8085422" cy="3436620"/>
        </p:xfrm>
        <a:graphic>
          <a:graphicData uri="http://schemas.openxmlformats.org/drawingml/2006/table">
            <a:tbl>
              <a:tblPr rtl="1" firstRow="1" firstCol="1" bandRow="1">
                <a:tableStyleId>{5C22544A-7EE6-4342-B048-85BDC9FD1C3A}</a:tableStyleId>
              </a:tblPr>
              <a:tblGrid>
                <a:gridCol w="1444770">
                  <a:extLst>
                    <a:ext uri="{9D8B030D-6E8A-4147-A177-3AD203B41FA5}">
                      <a16:colId xmlns:a16="http://schemas.microsoft.com/office/drawing/2014/main" val="20000"/>
                    </a:ext>
                  </a:extLst>
                </a:gridCol>
                <a:gridCol w="3026225">
                  <a:extLst>
                    <a:ext uri="{9D8B030D-6E8A-4147-A177-3AD203B41FA5}">
                      <a16:colId xmlns:a16="http://schemas.microsoft.com/office/drawing/2014/main" val="20001"/>
                    </a:ext>
                  </a:extLst>
                </a:gridCol>
                <a:gridCol w="3614427">
                  <a:extLst>
                    <a:ext uri="{9D8B030D-6E8A-4147-A177-3AD203B41FA5}">
                      <a16:colId xmlns:a16="http://schemas.microsoft.com/office/drawing/2014/main" val="20002"/>
                    </a:ext>
                  </a:extLst>
                </a:gridCol>
              </a:tblGrid>
              <a:tr h="906390">
                <a:tc rowSpan="7">
                  <a:txBody>
                    <a:bodyPr/>
                    <a:lstStyle/>
                    <a:p>
                      <a:pPr marL="71755" marR="71755" indent="180340" algn="ctr" rtl="1">
                        <a:lnSpc>
                          <a:spcPct val="150000"/>
                        </a:lnSpc>
                        <a:spcAft>
                          <a:spcPts val="0"/>
                        </a:spcAft>
                      </a:pPr>
                      <a:r>
                        <a:rPr lang="fa-IR" sz="2400" dirty="0">
                          <a:effectLst/>
                          <a:cs typeface="A  Mitra_1 (MRT)" panose="00000700000000000000" pitchFamily="2" charset="-78"/>
                        </a:rPr>
                        <a:t>مقایسه دو نسل والدین و فرزندان</a:t>
                      </a:r>
                      <a:endParaRPr lang="en-US" sz="2400" dirty="0">
                        <a:effectLst/>
                        <a:latin typeface="Times New Roman" panose="02020603050405020304" pitchFamily="18" charset="0"/>
                        <a:ea typeface="Times New Roman" panose="02020603050405020304" pitchFamily="18" charset="0"/>
                        <a:cs typeface="A  Mitra_1 (MRT)" panose="00000700000000000000" pitchFamily="2" charset="-78"/>
                      </a:endParaRPr>
                    </a:p>
                  </a:txBody>
                  <a:tcPr marL="68580" marR="68580" marT="0" marB="0" vert="vert"/>
                </a:tc>
                <a:tc>
                  <a:txBody>
                    <a:bodyPr/>
                    <a:lstStyle/>
                    <a:p>
                      <a:pPr indent="180340" algn="ctr" rtl="1">
                        <a:lnSpc>
                          <a:spcPct val="150000"/>
                        </a:lnSpc>
                        <a:spcAft>
                          <a:spcPts val="0"/>
                        </a:spcAft>
                      </a:pPr>
                      <a:r>
                        <a:rPr lang="fa-IR" sz="4000" dirty="0">
                          <a:effectLst/>
                          <a:cs typeface="A  Mitra_1 (MRT)" panose="00000700000000000000" pitchFamily="2" charset="-78"/>
                        </a:rPr>
                        <a:t>نسل فرزندان</a:t>
                      </a:r>
                      <a:endParaRPr lang="en-US" sz="4000" dirty="0">
                        <a:effectLst/>
                        <a:latin typeface="Times New Roman" panose="02020603050405020304" pitchFamily="18" charset="0"/>
                        <a:ea typeface="Times New Roman" panose="02020603050405020304" pitchFamily="18" charset="0"/>
                        <a:cs typeface="A  Mitra_1 (MRT)" panose="00000700000000000000" pitchFamily="2" charset="-78"/>
                      </a:endParaRPr>
                    </a:p>
                  </a:txBody>
                  <a:tcPr marL="68580" marR="68580" marT="0" marB="0">
                    <a:lnR w="12700" cap="flat" cmpd="sng" algn="ctr">
                      <a:solidFill>
                        <a:schemeClr val="tx1"/>
                      </a:solidFill>
                      <a:prstDash val="solid"/>
                      <a:round/>
                      <a:headEnd type="none" w="med" len="med"/>
                      <a:tailEnd type="none" w="med" len="med"/>
                    </a:lnR>
                  </a:tcPr>
                </a:tc>
                <a:tc>
                  <a:txBody>
                    <a:bodyPr/>
                    <a:lstStyle/>
                    <a:p>
                      <a:pPr indent="180340" algn="ctr" rtl="1">
                        <a:lnSpc>
                          <a:spcPct val="150000"/>
                        </a:lnSpc>
                        <a:spcAft>
                          <a:spcPts val="0"/>
                        </a:spcAft>
                      </a:pPr>
                      <a:r>
                        <a:rPr lang="fa-IR" sz="4400" dirty="0">
                          <a:effectLst/>
                          <a:latin typeface="Times New Roman" panose="02020603050405020304" pitchFamily="18" charset="0"/>
                          <a:ea typeface="Times New Roman" panose="02020603050405020304" pitchFamily="18" charset="0"/>
                          <a:cs typeface="A  Mitra_1 (MRT)" panose="00000700000000000000" pitchFamily="2" charset="-78"/>
                        </a:rPr>
                        <a:t>نسل والدین</a:t>
                      </a:r>
                      <a:endParaRPr lang="en-US" sz="4400" dirty="0">
                        <a:effectLst/>
                        <a:latin typeface="Times New Roman" panose="02020603050405020304" pitchFamily="18" charset="0"/>
                        <a:ea typeface="Times New Roman" panose="02020603050405020304" pitchFamily="18" charset="0"/>
                        <a:cs typeface="A  Mitra_1 (MRT)" panose="00000700000000000000" pitchFamily="2" charset="-78"/>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411995">
                <a:tc vMerge="1">
                  <a:txBody>
                    <a:bodyPr/>
                    <a:lstStyle/>
                    <a:p>
                      <a:pPr rtl="1"/>
                      <a:endParaRPr lang="fa-IR"/>
                    </a:p>
                  </a:txBody>
                  <a:tcPr/>
                </a:tc>
                <a:tc>
                  <a:txBody>
                    <a:bodyPr/>
                    <a:lstStyle/>
                    <a:p>
                      <a:pPr algn="ctr"/>
                      <a:r>
                        <a:rPr lang="fa-IR" sz="2000" dirty="0">
                          <a:latin typeface="AP Yekan" panose="02000503030000020004" pitchFamily="2" charset="-78"/>
                          <a:cs typeface="A  Mitra_1 (MRT)" panose="00000700000000000000" pitchFamily="2" charset="-78"/>
                        </a:rPr>
                        <a:t>تصویری و دیداری</a:t>
                      </a: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indent="180340" algn="ctr" rtl="1">
                        <a:lnSpc>
                          <a:spcPct val="150000"/>
                        </a:lnSpc>
                        <a:spcAft>
                          <a:spcPts val="0"/>
                        </a:spcAft>
                      </a:pPr>
                      <a:r>
                        <a:rPr lang="fa-IR" sz="2000" dirty="0">
                          <a:effectLst/>
                          <a:latin typeface="AP Yekan" panose="02000503030000020004" pitchFamily="2" charset="-78"/>
                          <a:ea typeface="Times New Roman" panose="02020603050405020304" pitchFamily="18" charset="0"/>
                          <a:cs typeface="A  Mitra_1 (MRT)" panose="00000700000000000000" pitchFamily="2" charset="-78"/>
                        </a:rPr>
                        <a:t>شفاهی</a:t>
                      </a:r>
                      <a:endParaRPr lang="en-US" sz="2000" dirty="0">
                        <a:effectLst/>
                        <a:latin typeface="AP Yekan" panose="02000503030000020004" pitchFamily="2" charset="-78"/>
                        <a:ea typeface="Times New Roman" panose="02020603050405020304" pitchFamily="18" charset="0"/>
                        <a:cs typeface="A  Mitra_1 (MRT)"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11995">
                <a:tc vMerge="1">
                  <a:txBody>
                    <a:bodyPr/>
                    <a:lstStyle/>
                    <a:p>
                      <a:pPr rtl="1"/>
                      <a:endParaRPr lang="fa-IR"/>
                    </a:p>
                  </a:txBody>
                  <a:tcPr/>
                </a:tc>
                <a:tc>
                  <a:txBody>
                    <a:bodyPr/>
                    <a:lstStyle/>
                    <a:p>
                      <a:pPr algn="ctr"/>
                      <a:r>
                        <a:rPr lang="fa-IR" sz="2000" dirty="0">
                          <a:latin typeface="AP Yekan" panose="02000503030000020004" pitchFamily="2" charset="-78"/>
                          <a:cs typeface="A  Mitra_1 (MRT)" panose="00000700000000000000" pitchFamily="2" charset="-78"/>
                        </a:rPr>
                        <a:t>تلاش کن و ببین</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rtl="1">
                        <a:lnSpc>
                          <a:spcPct val="150000"/>
                        </a:lnSpc>
                        <a:spcAft>
                          <a:spcPts val="0"/>
                        </a:spcAft>
                      </a:pPr>
                      <a:r>
                        <a:rPr lang="fa-IR" sz="2000" dirty="0">
                          <a:effectLst/>
                          <a:latin typeface="AP Yekan" panose="02000503030000020004" pitchFamily="2" charset="-78"/>
                          <a:ea typeface="Times New Roman" panose="02020603050405020304" pitchFamily="18" charset="0"/>
                          <a:cs typeface="A  Mitra_1 (MRT)" panose="00000700000000000000" pitchFamily="2" charset="-78"/>
                        </a:rPr>
                        <a:t>بشین و گوش کن</a:t>
                      </a:r>
                      <a:endParaRPr lang="en-US" sz="2000" dirty="0">
                        <a:effectLst/>
                        <a:latin typeface="AP Yekan" panose="02000503030000020004" pitchFamily="2" charset="-78"/>
                        <a:ea typeface="Times New Roman" panose="02020603050405020304" pitchFamily="18" charset="0"/>
                        <a:cs typeface="A  Mitra_1 (MRT)"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11995">
                <a:tc vMerge="1">
                  <a:txBody>
                    <a:bodyPr/>
                    <a:lstStyle/>
                    <a:p>
                      <a:pPr rtl="1"/>
                      <a:endParaRPr lang="fa-IR"/>
                    </a:p>
                  </a:txBody>
                  <a:tcPr/>
                </a:tc>
                <a:tc>
                  <a:txBody>
                    <a:bodyPr/>
                    <a:lstStyle/>
                    <a:p>
                      <a:pPr algn="ctr"/>
                      <a:r>
                        <a:rPr lang="fa-IR" sz="2000" dirty="0">
                          <a:latin typeface="AP Yekan" panose="02000503030000020004" pitchFamily="2" charset="-78"/>
                          <a:cs typeface="A  Mitra_1 (MRT)" panose="00000700000000000000" pitchFamily="2" charset="-78"/>
                        </a:rPr>
                        <a:t>معلم در مقام تسهیلگر</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rtl="1">
                        <a:lnSpc>
                          <a:spcPct val="150000"/>
                        </a:lnSpc>
                        <a:spcAft>
                          <a:spcPts val="0"/>
                        </a:spcAft>
                      </a:pPr>
                      <a:r>
                        <a:rPr lang="fa-IR" sz="2000" dirty="0">
                          <a:effectLst/>
                          <a:latin typeface="AP Yekan" panose="02000503030000020004" pitchFamily="2" charset="-78"/>
                          <a:ea typeface="Times New Roman" panose="02020603050405020304" pitchFamily="18" charset="0"/>
                          <a:cs typeface="A  Mitra_1 (MRT)" panose="00000700000000000000" pitchFamily="2" charset="-78"/>
                        </a:rPr>
                        <a:t>معلم محور</a:t>
                      </a:r>
                      <a:endParaRPr lang="en-US" sz="2000" dirty="0">
                        <a:effectLst/>
                        <a:latin typeface="AP Yekan" panose="02000503030000020004" pitchFamily="2" charset="-78"/>
                        <a:ea typeface="Times New Roman" panose="02020603050405020304" pitchFamily="18" charset="0"/>
                        <a:cs typeface="A  Mitra_1 (MRT)"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11995">
                <a:tc vMerge="1">
                  <a:txBody>
                    <a:bodyPr/>
                    <a:lstStyle/>
                    <a:p>
                      <a:pPr rtl="1"/>
                      <a:endParaRPr lang="fa-IR"/>
                    </a:p>
                  </a:txBody>
                  <a:tcPr/>
                </a:tc>
                <a:tc>
                  <a:txBody>
                    <a:bodyPr/>
                    <a:lstStyle/>
                    <a:p>
                      <a:pPr algn="ctr"/>
                      <a:r>
                        <a:rPr lang="fa-IR" sz="2000" dirty="0">
                          <a:latin typeface="AP Yekan" panose="02000503030000020004" pitchFamily="2" charset="-78"/>
                          <a:cs typeface="A  Mitra_1 (MRT)" panose="00000700000000000000" pitchFamily="2" charset="-78"/>
                        </a:rPr>
                        <a:t>انعطاف پذیر</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indent="180340" algn="ctr" rtl="1">
                        <a:lnSpc>
                          <a:spcPct val="150000"/>
                        </a:lnSpc>
                        <a:spcAft>
                          <a:spcPts val="0"/>
                        </a:spcAft>
                      </a:pPr>
                      <a:r>
                        <a:rPr lang="fa-IR" sz="2000" dirty="0">
                          <a:effectLst/>
                          <a:latin typeface="AP Yekan" panose="02000503030000020004" pitchFamily="2" charset="-78"/>
                          <a:ea typeface="Times New Roman" panose="02020603050405020304" pitchFamily="18" charset="0"/>
                          <a:cs typeface="A  Mitra_1 (MRT)" panose="00000700000000000000" pitchFamily="2" charset="-78"/>
                        </a:rPr>
                        <a:t>بدنبال امنیت شغلی</a:t>
                      </a:r>
                      <a:endParaRPr lang="en-US" sz="2000" dirty="0">
                        <a:effectLst/>
                        <a:latin typeface="AP Yekan" panose="02000503030000020004" pitchFamily="2" charset="-78"/>
                        <a:ea typeface="Times New Roman" panose="02020603050405020304" pitchFamily="18" charset="0"/>
                        <a:cs typeface="A  Mitra_1 (MRT)"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r h="411995">
                <a:tc vMerge="1">
                  <a:txBody>
                    <a:bodyPr/>
                    <a:lstStyle/>
                    <a:p>
                      <a:pPr rtl="1"/>
                      <a:endParaRPr lang="fa-IR"/>
                    </a:p>
                  </a:txBody>
                  <a:tcPr/>
                </a:tc>
                <a:tc>
                  <a:txBody>
                    <a:bodyPr/>
                    <a:lstStyle/>
                    <a:p>
                      <a:pPr algn="ctr"/>
                      <a:r>
                        <a:rPr lang="fa-IR" sz="2000" dirty="0">
                          <a:latin typeface="AP Yekan" panose="02000503030000020004" pitchFamily="2" charset="-78"/>
                          <a:cs typeface="A  Mitra_1 (MRT)" panose="00000700000000000000" pitchFamily="2" charset="-78"/>
                        </a:rPr>
                        <a:t>جستجوگر</a:t>
                      </a: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indent="180340" algn="ctr" rtl="1">
                        <a:lnSpc>
                          <a:spcPct val="150000"/>
                        </a:lnSpc>
                        <a:spcAft>
                          <a:spcPts val="0"/>
                        </a:spcAft>
                      </a:pPr>
                      <a:r>
                        <a:rPr lang="fa-IR" sz="2000" dirty="0">
                          <a:effectLst/>
                          <a:latin typeface="AP Yekan" panose="02000503030000020004" pitchFamily="2" charset="-78"/>
                          <a:ea typeface="Times New Roman" panose="02020603050405020304" pitchFamily="18" charset="0"/>
                          <a:cs typeface="A  Mitra_1 (MRT)" panose="00000700000000000000" pitchFamily="2" charset="-78"/>
                        </a:rPr>
                        <a:t>حافظه محور</a:t>
                      </a:r>
                      <a:endParaRPr lang="en-US" sz="2000" dirty="0">
                        <a:effectLst/>
                        <a:latin typeface="AP Yekan" panose="02000503030000020004" pitchFamily="2" charset="-78"/>
                        <a:ea typeface="Times New Roman" panose="02020603050405020304" pitchFamily="18" charset="0"/>
                        <a:cs typeface="A  Mitra_1 (MRT)"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11995">
                <a:tc vMerge="1">
                  <a:txBody>
                    <a:bodyPr/>
                    <a:lstStyle/>
                    <a:p>
                      <a:pPr rtl="1"/>
                      <a:endParaRPr lang="fa-IR"/>
                    </a:p>
                  </a:txBody>
                  <a:tcPr/>
                </a:tc>
                <a:tc>
                  <a:txBody>
                    <a:bodyPr/>
                    <a:lstStyle/>
                    <a:p>
                      <a:pPr algn="ctr"/>
                      <a:r>
                        <a:rPr lang="fa-IR" sz="2000" dirty="0">
                          <a:latin typeface="AP Yekan" panose="02000503030000020004" pitchFamily="2" charset="-78"/>
                          <a:cs typeface="A  Mitra_1 (MRT)" panose="00000700000000000000" pitchFamily="2" charset="-78"/>
                        </a:rPr>
                        <a:t>متکی بر ابزارها</a:t>
                      </a:r>
                      <a:r>
                        <a:rPr lang="fa-IR" sz="2000" baseline="0" dirty="0">
                          <a:latin typeface="AP Yekan" panose="02000503030000020004" pitchFamily="2" charset="-78"/>
                          <a:cs typeface="A  Mitra_1 (MRT)" panose="00000700000000000000" pitchFamily="2" charset="-78"/>
                        </a:rPr>
                        <a:t> و دستگاه ها</a:t>
                      </a:r>
                      <a:endParaRPr lang="fa-IR" sz="2000" dirty="0">
                        <a:latin typeface="AP Yekan" panose="02000503030000020004" pitchFamily="2" charset="-78"/>
                        <a:cs typeface="A  Mitra_1 (MRT)" panose="00000700000000000000" pitchFamily="2" charset="-78"/>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rtl="1">
                        <a:lnSpc>
                          <a:spcPct val="150000"/>
                        </a:lnSpc>
                        <a:spcAft>
                          <a:spcPts val="0"/>
                        </a:spcAft>
                      </a:pPr>
                      <a:r>
                        <a:rPr lang="fa-IR" sz="2000" dirty="0">
                          <a:effectLst/>
                          <a:latin typeface="AP Yekan" panose="02000503030000020004" pitchFamily="2" charset="-78"/>
                          <a:ea typeface="Times New Roman" panose="02020603050405020304" pitchFamily="18" charset="0"/>
                          <a:cs typeface="A  Mitra_1 (MRT)" panose="00000700000000000000" pitchFamily="2" charset="-78"/>
                        </a:rPr>
                        <a:t>متکی بر کاغذ و کتاب</a:t>
                      </a:r>
                      <a:endParaRPr lang="en-US" sz="2000" dirty="0">
                        <a:effectLst/>
                        <a:latin typeface="AP Yekan" panose="02000503030000020004" pitchFamily="2" charset="-78"/>
                        <a:ea typeface="Times New Roman" panose="02020603050405020304" pitchFamily="18" charset="0"/>
                        <a:cs typeface="A  Mitra_1 (MRT)"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Rectangle 1"/>
          <p:cNvSpPr>
            <a:spLocks noChangeArrowheads="1"/>
          </p:cNvSpPr>
          <p:nvPr/>
        </p:nvSpPr>
        <p:spPr bwMode="auto">
          <a:xfrm>
            <a:off x="1287430" y="225050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a-IR"/>
          </a:p>
        </p:txBody>
      </p:sp>
    </p:spTree>
    <p:extLst>
      <p:ext uri="{BB962C8B-B14F-4D97-AF65-F5344CB8AC3E}">
        <p14:creationId xmlns:p14="http://schemas.microsoft.com/office/powerpoint/2010/main" val="38354578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37B1D1-C574-FF13-F112-1BEAB4C77E03}"/>
              </a:ext>
            </a:extLst>
          </p:cNvPr>
          <p:cNvSpPr txBox="1"/>
          <p:nvPr/>
        </p:nvSpPr>
        <p:spPr>
          <a:xfrm>
            <a:off x="8437704" y="600330"/>
            <a:ext cx="3575619" cy="830997"/>
          </a:xfrm>
          <a:prstGeom prst="rect">
            <a:avLst/>
          </a:prstGeom>
          <a:noFill/>
        </p:spPr>
        <p:txBody>
          <a:bodyPr wrap="square">
            <a:spAutoFit/>
          </a:bodyPr>
          <a:lstStyle/>
          <a:p>
            <a:pPr algn="ctr" rtl="1">
              <a:spcBef>
                <a:spcPct val="0"/>
              </a:spcBef>
              <a:buNone/>
            </a:pPr>
            <a:r>
              <a:rPr lang="fa-IR" altLang="en-US" sz="2400" b="1" dirty="0">
                <a:solidFill>
                  <a:srgbClr val="0070C0"/>
                </a:solidFill>
                <a:latin typeface="Damavand ExtraBold" panose="00000900000000000000" pitchFamily="2" charset="-78"/>
                <a:cs typeface="A  Mitra_1 (MRT)" panose="00000700000000000000" pitchFamily="2" charset="-78"/>
              </a:rPr>
              <a:t>کوچ از «مدل فرهنگی طبیعی»  به « مدل فرهنگی رسانه ای» </a:t>
            </a:r>
          </a:p>
        </p:txBody>
      </p:sp>
      <p:sp>
        <p:nvSpPr>
          <p:cNvPr id="3" name="Google Shape;626;p14">
            <a:extLst>
              <a:ext uri="{FF2B5EF4-FFF2-40B4-BE49-F238E27FC236}">
                <a16:creationId xmlns:a16="http://schemas.microsoft.com/office/drawing/2014/main" id="{CF26B18D-15BF-45A2-4F76-327BE6A48AF9}"/>
              </a:ext>
            </a:extLst>
          </p:cNvPr>
          <p:cNvSpPr/>
          <p:nvPr/>
        </p:nvSpPr>
        <p:spPr>
          <a:xfrm rot="18927450">
            <a:off x="1525289" y="5414283"/>
            <a:ext cx="563467" cy="563467"/>
          </a:xfrm>
          <a:prstGeom prst="rect">
            <a:avLst/>
          </a:prstGeom>
          <a:noFill/>
          <a:ln w="57150" cap="flat" cmpd="sng">
            <a:solidFill>
              <a:srgbClr val="1A3C8B"/>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 name="TextBox 3">
            <a:extLst>
              <a:ext uri="{FF2B5EF4-FFF2-40B4-BE49-F238E27FC236}">
                <a16:creationId xmlns:a16="http://schemas.microsoft.com/office/drawing/2014/main" id="{D1A19B24-B25A-D386-716A-065F85846EC0}"/>
              </a:ext>
            </a:extLst>
          </p:cNvPr>
          <p:cNvSpPr txBox="1"/>
          <p:nvPr/>
        </p:nvSpPr>
        <p:spPr>
          <a:xfrm>
            <a:off x="7472854" y="1374590"/>
            <a:ext cx="4719145" cy="5563061"/>
          </a:xfrm>
          <a:prstGeom prst="rect">
            <a:avLst/>
          </a:prstGeom>
          <a:noFill/>
        </p:spPr>
        <p:txBody>
          <a:bodyPr wrap="square">
            <a:spAutoFit/>
          </a:bodyPr>
          <a:lstStyle/>
          <a:p>
            <a:pPr algn="just" rtl="1">
              <a:lnSpc>
                <a:spcPct val="200000"/>
              </a:lnSpc>
            </a:pPr>
            <a:r>
              <a:rPr lang="fa-IR" dirty="0">
                <a:latin typeface="Kalameh" pitchFamily="2" charset="-78"/>
                <a:cs typeface="A  Mitra_1 (MRT)" panose="00000700000000000000" pitchFamily="2" charset="-78"/>
              </a:rPr>
              <a:t>یکی از مهم ترین مؤلفه هایی که بطور بنیادین  در موقعیت پیشارسانه ای شده وجود داشت؛ اهمیت « طبیعت» در زندگی اجتماعی بوده است. اما در زندگی رسانه ای امروز  ما شاهد «حذف جایگاه طبیعت از زندگی» هستیم و طبیعت به حاشیه رانده می شود و جای طبیعت را «رسانه» می گیرد و انسان ها در اسارت رسانه قرار می گیرند. </a:t>
            </a:r>
          </a:p>
          <a:p>
            <a:pPr algn="just" rtl="1">
              <a:lnSpc>
                <a:spcPct val="200000"/>
              </a:lnSpc>
            </a:pPr>
            <a:r>
              <a:rPr lang="fa-IR" dirty="0">
                <a:latin typeface="Kalameh" pitchFamily="2" charset="-78"/>
                <a:cs typeface="A  Mitra_1 (MRT)" panose="00000700000000000000" pitchFamily="2" charset="-78"/>
              </a:rPr>
              <a:t>والدگری در «موقعیت طبیعی» با والدگری در «موقعیت رسانه ای شده»، دو مدل فرهنگی متفاوت و متضاد از والدگری را شکل داده اند. </a:t>
            </a:r>
          </a:p>
          <a:p>
            <a:pPr algn="just" rtl="1">
              <a:lnSpc>
                <a:spcPct val="200000"/>
              </a:lnSpc>
            </a:pPr>
            <a:endParaRPr lang="fa-IR" dirty="0">
              <a:latin typeface="Kalameh" pitchFamily="2" charset="-78"/>
              <a:cs typeface="A  Mitra_1 (MRT)" panose="00000700000000000000" pitchFamily="2" charset="-78"/>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593028044"/>
              </p:ext>
            </p:extLst>
          </p:nvPr>
        </p:nvGraphicFramePr>
        <p:xfrm>
          <a:off x="98425" y="98425"/>
          <a:ext cx="590550" cy="371475"/>
        </p:xfrm>
        <a:graphic>
          <a:graphicData uri="http://schemas.openxmlformats.org/presentationml/2006/ole">
            <mc:AlternateContent xmlns:mc="http://schemas.openxmlformats.org/markup-compatibility/2006">
              <mc:Choice xmlns:v="urn:schemas-microsoft-com:vml" Requires="v">
                <p:oleObj spid="_x0000_s1066" name="Packager Shell Object" showAsIcon="1" r:id="rId3" imgW="591120" imgH="372240" progId="Package">
                  <p:embed/>
                </p:oleObj>
              </mc:Choice>
              <mc:Fallback>
                <p:oleObj name="Packager Shell Object" showAsIcon="1" r:id="rId3" imgW="591120" imgH="372240" progId="Package">
                  <p:embed/>
                  <p:pic>
                    <p:nvPicPr>
                      <p:cNvPr id="0" name=""/>
                      <p:cNvPicPr/>
                      <p:nvPr/>
                    </p:nvPicPr>
                    <p:blipFill>
                      <a:blip r:embed="rId4"/>
                      <a:stretch>
                        <a:fillRect/>
                      </a:stretch>
                    </p:blipFill>
                    <p:spPr>
                      <a:xfrm>
                        <a:off x="98425" y="98425"/>
                        <a:ext cx="590550" cy="371475"/>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1D555BA5-C456-4749-A56A-4468434DD0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143" y="0"/>
            <a:ext cx="6457555" cy="6858000"/>
          </a:xfrm>
          <a:prstGeom prst="rect">
            <a:avLst/>
          </a:prstGeom>
        </p:spPr>
      </p:pic>
    </p:spTree>
    <p:extLst>
      <p:ext uri="{BB962C8B-B14F-4D97-AF65-F5344CB8AC3E}">
        <p14:creationId xmlns:p14="http://schemas.microsoft.com/office/powerpoint/2010/main" val="7329254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37B1D1-C574-FF13-F112-1BEAB4C77E03}"/>
              </a:ext>
            </a:extLst>
          </p:cNvPr>
          <p:cNvSpPr txBox="1"/>
          <p:nvPr/>
        </p:nvSpPr>
        <p:spPr>
          <a:xfrm>
            <a:off x="1818861" y="600330"/>
            <a:ext cx="8155055" cy="523220"/>
          </a:xfrm>
          <a:prstGeom prst="rect">
            <a:avLst/>
          </a:prstGeom>
          <a:noFill/>
        </p:spPr>
        <p:txBody>
          <a:bodyPr wrap="square">
            <a:spAutoFit/>
          </a:bodyPr>
          <a:lstStyle/>
          <a:p>
            <a:pPr algn="ctr" rtl="1">
              <a:spcBef>
                <a:spcPct val="0"/>
              </a:spcBef>
              <a:buNone/>
            </a:pPr>
            <a:endParaRPr lang="fa-IR" altLang="en-US" sz="2800" b="1" dirty="0">
              <a:solidFill>
                <a:srgbClr val="0070C0"/>
              </a:solidFill>
              <a:latin typeface="Damavand ExtraBold" panose="00000900000000000000" pitchFamily="2" charset="-78"/>
              <a:cs typeface="B Yekan" panose="00000400000000000000" pitchFamily="2" charset="-78"/>
            </a:endParaRPr>
          </a:p>
        </p:txBody>
      </p:sp>
      <p:sp>
        <p:nvSpPr>
          <p:cNvPr id="3" name="Google Shape;626;p14">
            <a:extLst>
              <a:ext uri="{FF2B5EF4-FFF2-40B4-BE49-F238E27FC236}">
                <a16:creationId xmlns:a16="http://schemas.microsoft.com/office/drawing/2014/main" id="{CF26B18D-15BF-45A2-4F76-327BE6A48AF9}"/>
              </a:ext>
            </a:extLst>
          </p:cNvPr>
          <p:cNvSpPr/>
          <p:nvPr/>
        </p:nvSpPr>
        <p:spPr>
          <a:xfrm rot="18927450">
            <a:off x="11225728" y="491920"/>
            <a:ext cx="563467" cy="563467"/>
          </a:xfrm>
          <a:prstGeom prst="rect">
            <a:avLst/>
          </a:prstGeom>
          <a:noFill/>
          <a:ln w="57150" cap="flat" cmpd="sng">
            <a:solidFill>
              <a:srgbClr val="1A3C8B"/>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4" name="TextBox 3">
            <a:extLst>
              <a:ext uri="{FF2B5EF4-FFF2-40B4-BE49-F238E27FC236}">
                <a16:creationId xmlns:a16="http://schemas.microsoft.com/office/drawing/2014/main" id="{D1A19B24-B25A-D386-716A-065F85846EC0}"/>
              </a:ext>
            </a:extLst>
          </p:cNvPr>
          <p:cNvSpPr txBox="1"/>
          <p:nvPr/>
        </p:nvSpPr>
        <p:spPr>
          <a:xfrm>
            <a:off x="1501422" y="1374591"/>
            <a:ext cx="10205156" cy="846386"/>
          </a:xfrm>
          <a:prstGeom prst="rect">
            <a:avLst/>
          </a:prstGeom>
          <a:noFill/>
        </p:spPr>
        <p:txBody>
          <a:bodyPr wrap="square">
            <a:spAutoFit/>
          </a:bodyPr>
          <a:lstStyle/>
          <a:p>
            <a:pPr algn="ctr" rtl="1">
              <a:lnSpc>
                <a:spcPct val="200000"/>
              </a:lnSpc>
            </a:pPr>
            <a:r>
              <a:rPr lang="fa-IR" sz="2800" b="1" dirty="0">
                <a:solidFill>
                  <a:srgbClr val="00B0F0"/>
                </a:solidFill>
                <a:latin typeface="AP Yekan black" panose="02000503030000020004" pitchFamily="2" charset="-78"/>
                <a:cs typeface="A  Mitra_1 (MRT)" panose="00000700000000000000" pitchFamily="2" charset="-78"/>
              </a:rPr>
              <a:t>تلاش کنیم فرزندان مان در فضای مجازی ما را هم به عنوان دوست بپذیرند!</a:t>
            </a:r>
            <a:endParaRPr lang="fa-IR" sz="2800" dirty="0">
              <a:solidFill>
                <a:srgbClr val="00B0F0"/>
              </a:solidFill>
              <a:latin typeface="AP Yekan black" panose="02000503030000020004" pitchFamily="2" charset="-78"/>
              <a:cs typeface="A  Mitra_1 (MRT)" panose="00000700000000000000" pitchFamily="2" charset="-78"/>
            </a:endParaRPr>
          </a:p>
        </p:txBody>
      </p:sp>
      <p:graphicFrame>
        <p:nvGraphicFramePr>
          <p:cNvPr id="5" name="Object 4"/>
          <p:cNvGraphicFramePr>
            <a:graphicFrameLocks noChangeAspect="1"/>
          </p:cNvGraphicFramePr>
          <p:nvPr/>
        </p:nvGraphicFramePr>
        <p:xfrm>
          <a:off x="98425" y="98425"/>
          <a:ext cx="590550" cy="371475"/>
        </p:xfrm>
        <a:graphic>
          <a:graphicData uri="http://schemas.openxmlformats.org/presentationml/2006/ole">
            <mc:AlternateContent xmlns:mc="http://schemas.openxmlformats.org/markup-compatibility/2006">
              <mc:Choice xmlns:v="urn:schemas-microsoft-com:vml" Requires="v">
                <p:oleObj spid="_x0000_s2085" name="Packager Shell Object" showAsIcon="1" r:id="rId3" imgW="591120" imgH="372240" progId="Package">
                  <p:embed/>
                </p:oleObj>
              </mc:Choice>
              <mc:Fallback>
                <p:oleObj name="Packager Shell Object" showAsIcon="1" r:id="rId3" imgW="591120" imgH="372240" progId="Package">
                  <p:embed/>
                  <p:pic>
                    <p:nvPicPr>
                      <p:cNvPr id="0" name=""/>
                      <p:cNvPicPr/>
                      <p:nvPr/>
                    </p:nvPicPr>
                    <p:blipFill>
                      <a:blip r:embed="rId4"/>
                      <a:stretch>
                        <a:fillRect/>
                      </a:stretch>
                    </p:blipFill>
                    <p:spPr>
                      <a:xfrm>
                        <a:off x="98425" y="98425"/>
                        <a:ext cx="590550" cy="371475"/>
                      </a:xfrm>
                      <a:prstGeom prst="rect">
                        <a:avLst/>
                      </a:prstGeom>
                    </p:spPr>
                  </p:pic>
                </p:oleObj>
              </mc:Fallback>
            </mc:AlternateContent>
          </a:graphicData>
        </a:graphic>
      </p:graphicFrame>
      <p:pic>
        <p:nvPicPr>
          <p:cNvPr id="7" name="Picture 6"/>
          <p:cNvPicPr>
            <a:picLocks noChangeAspect="1"/>
          </p:cNvPicPr>
          <p:nvPr/>
        </p:nvPicPr>
        <p:blipFill>
          <a:blip r:embed="rId5"/>
          <a:stretch>
            <a:fillRect/>
          </a:stretch>
        </p:blipFill>
        <p:spPr>
          <a:xfrm>
            <a:off x="2408971" y="2472018"/>
            <a:ext cx="8223294" cy="2686459"/>
          </a:xfrm>
          <a:prstGeom prst="rect">
            <a:avLst/>
          </a:prstGeom>
        </p:spPr>
      </p:pic>
    </p:spTree>
    <p:extLst>
      <p:ext uri="{BB962C8B-B14F-4D97-AF65-F5344CB8AC3E}">
        <p14:creationId xmlns:p14="http://schemas.microsoft.com/office/powerpoint/2010/main" val="33382259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nodePh="1">
                                  <p:stCondLst>
                                    <p:cond delay="0"/>
                                  </p:stCondLst>
                                  <p:endCondLst>
                                    <p:cond evt="begin" delay="0">
                                      <p:tn val="13"/>
                                    </p:cond>
                                  </p:end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82770" y="1554515"/>
            <a:ext cx="8617052" cy="3886200"/>
          </a:xfrm>
          <a:prstGeom prst="rect">
            <a:avLst/>
          </a:prstGeom>
        </p:spPr>
      </p:pic>
      <p:sp>
        <p:nvSpPr>
          <p:cNvPr id="2" name="Rectangle 1"/>
          <p:cNvSpPr/>
          <p:nvPr/>
        </p:nvSpPr>
        <p:spPr>
          <a:xfrm>
            <a:off x="4653938" y="3244334"/>
            <a:ext cx="2884123" cy="369332"/>
          </a:xfrm>
          <a:prstGeom prst="rect">
            <a:avLst/>
          </a:prstGeom>
        </p:spPr>
        <p:txBody>
          <a:bodyPr wrap="none">
            <a:spAutoFit/>
          </a:bodyPr>
          <a:lstStyle/>
          <a:p>
            <a:pPr algn="ctr" rtl="1">
              <a:spcBef>
                <a:spcPct val="0"/>
              </a:spcBef>
            </a:pPr>
            <a:r>
              <a:rPr lang="fa-IR" altLang="en-US" b="1" dirty="0">
                <a:solidFill>
                  <a:srgbClr val="0070C0"/>
                </a:solidFill>
                <a:latin typeface="AP Yekan black" panose="02000503030000020004" pitchFamily="2" charset="-78"/>
                <a:cs typeface="AP Yekan black" panose="02000503030000020004" pitchFamily="2" charset="-78"/>
              </a:rPr>
              <a:t>سایبر بولینگ(</a:t>
            </a:r>
            <a:r>
              <a:rPr lang="fa-IR" dirty="0">
                <a:solidFill>
                  <a:srgbClr val="0070C0"/>
                </a:solidFill>
                <a:latin typeface="AP Yekan black" panose="02000503030000020004" pitchFamily="2" charset="-78"/>
                <a:cs typeface="AP Yekan black" panose="02000503030000020004" pitchFamily="2" charset="-78"/>
              </a:rPr>
              <a:t>Cyberbullying</a:t>
            </a:r>
            <a:r>
              <a:rPr lang="fa-IR" altLang="en-US" b="1" dirty="0">
                <a:solidFill>
                  <a:srgbClr val="0070C0"/>
                </a:solidFill>
                <a:latin typeface="AP Yekan black" panose="02000503030000020004" pitchFamily="2" charset="-78"/>
                <a:cs typeface="AP Yekan black" panose="02000503030000020004" pitchFamily="2" charset="-78"/>
              </a:rPr>
              <a:t>)</a:t>
            </a:r>
          </a:p>
        </p:txBody>
      </p:sp>
      <p:sp>
        <p:nvSpPr>
          <p:cNvPr id="4" name="Rectangle 3"/>
          <p:cNvSpPr/>
          <p:nvPr/>
        </p:nvSpPr>
        <p:spPr>
          <a:xfrm>
            <a:off x="4653938" y="3244334"/>
            <a:ext cx="2884123" cy="369332"/>
          </a:xfrm>
          <a:prstGeom prst="rect">
            <a:avLst/>
          </a:prstGeom>
        </p:spPr>
        <p:txBody>
          <a:bodyPr wrap="none">
            <a:spAutoFit/>
          </a:bodyPr>
          <a:lstStyle/>
          <a:p>
            <a:pPr algn="ctr" rtl="1">
              <a:spcBef>
                <a:spcPct val="0"/>
              </a:spcBef>
            </a:pPr>
            <a:r>
              <a:rPr lang="fa-IR" altLang="en-US" b="1" dirty="0">
                <a:solidFill>
                  <a:srgbClr val="FF0000"/>
                </a:solidFill>
                <a:latin typeface="AP Yekan black" panose="02000503030000020004" pitchFamily="2" charset="-78"/>
                <a:cs typeface="AP Yekan black" panose="02000503030000020004" pitchFamily="2" charset="-78"/>
              </a:rPr>
              <a:t>سایبر بولینگ(</a:t>
            </a:r>
            <a:r>
              <a:rPr lang="fa-IR" dirty="0">
                <a:solidFill>
                  <a:srgbClr val="FF0000"/>
                </a:solidFill>
                <a:latin typeface="AP Yekan black" panose="02000503030000020004" pitchFamily="2" charset="-78"/>
                <a:cs typeface="AP Yekan black" panose="02000503030000020004" pitchFamily="2" charset="-78"/>
              </a:rPr>
              <a:t>Cyberbullying</a:t>
            </a:r>
            <a:r>
              <a:rPr lang="fa-IR" altLang="en-US" b="1" dirty="0">
                <a:solidFill>
                  <a:srgbClr val="FF0000"/>
                </a:solidFill>
                <a:latin typeface="AP Yekan black" panose="02000503030000020004" pitchFamily="2" charset="-78"/>
                <a:cs typeface="AP Yekan black" panose="02000503030000020004" pitchFamily="2" charset="-78"/>
              </a:rPr>
              <a:t>)</a:t>
            </a:r>
          </a:p>
        </p:txBody>
      </p:sp>
    </p:spTree>
    <p:extLst>
      <p:ext uri="{BB962C8B-B14F-4D97-AF65-F5344CB8AC3E}">
        <p14:creationId xmlns:p14="http://schemas.microsoft.com/office/powerpoint/2010/main" val="2616161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7CEF6-470E-48E1-82B0-A0C84BF61C6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12568" y="-94592"/>
            <a:ext cx="6123327" cy="6952592"/>
          </a:xfrm>
          <a:prstGeom prst="rect">
            <a:avLst/>
          </a:prstGeom>
        </p:spPr>
      </p:pic>
    </p:spTree>
    <p:extLst>
      <p:ext uri="{BB962C8B-B14F-4D97-AF65-F5344CB8AC3E}">
        <p14:creationId xmlns:p14="http://schemas.microsoft.com/office/powerpoint/2010/main" val="862563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37B1D1-C574-FF13-F112-1BEAB4C77E03}"/>
              </a:ext>
            </a:extLst>
          </p:cNvPr>
          <p:cNvSpPr txBox="1"/>
          <p:nvPr/>
        </p:nvSpPr>
        <p:spPr>
          <a:xfrm>
            <a:off x="2050221" y="651915"/>
            <a:ext cx="8091558" cy="523220"/>
          </a:xfrm>
          <a:prstGeom prst="rect">
            <a:avLst/>
          </a:prstGeom>
          <a:noFill/>
        </p:spPr>
        <p:txBody>
          <a:bodyPr wrap="square">
            <a:spAutoFit/>
          </a:bodyPr>
          <a:lstStyle/>
          <a:p>
            <a:pPr algn="ctr" rtl="1">
              <a:spcBef>
                <a:spcPct val="0"/>
              </a:spcBef>
            </a:pPr>
            <a:r>
              <a:rPr lang="fa-IR" altLang="en-US" sz="2800" b="1" dirty="0">
                <a:solidFill>
                  <a:srgbClr val="FF0000"/>
                </a:solidFill>
                <a:latin typeface="AP Yekan black" panose="02000503030000020004" pitchFamily="2" charset="-78"/>
                <a:cs typeface="A  Mitra_1 (MRT)" panose="00000700000000000000" pitchFamily="2" charset="-78"/>
              </a:rPr>
              <a:t>سایبر بولینگ</a:t>
            </a:r>
            <a:r>
              <a:rPr lang="fa-IR" altLang="en-US" sz="2000" b="1" dirty="0">
                <a:solidFill>
                  <a:srgbClr val="FF0000"/>
                </a:solidFill>
                <a:latin typeface="AP Yekan black" panose="02000503030000020004" pitchFamily="2" charset="-78"/>
                <a:cs typeface="A  Mitra_1 (MRT)" panose="00000700000000000000" pitchFamily="2" charset="-78"/>
              </a:rPr>
              <a:t>(</a:t>
            </a:r>
            <a:r>
              <a:rPr lang="fa-IR" sz="2000" dirty="0">
                <a:solidFill>
                  <a:srgbClr val="FF0000"/>
                </a:solidFill>
                <a:latin typeface="AP Yekan black" panose="02000503030000020004" pitchFamily="2" charset="-78"/>
                <a:cs typeface="A  Mitra_1 (MRT)" panose="00000700000000000000" pitchFamily="2" charset="-78"/>
              </a:rPr>
              <a:t>Cyberbullying</a:t>
            </a:r>
            <a:r>
              <a:rPr lang="fa-IR" altLang="en-US" sz="2000" b="1" dirty="0">
                <a:solidFill>
                  <a:srgbClr val="FF0000"/>
                </a:solidFill>
                <a:latin typeface="AP Yekan black" panose="02000503030000020004" pitchFamily="2" charset="-78"/>
                <a:cs typeface="A  Mitra_1 (MRT)" panose="00000700000000000000" pitchFamily="2" charset="-78"/>
              </a:rPr>
              <a:t>)</a:t>
            </a:r>
          </a:p>
        </p:txBody>
      </p:sp>
      <p:sp>
        <p:nvSpPr>
          <p:cNvPr id="3" name="Google Shape;626;p14">
            <a:extLst>
              <a:ext uri="{FF2B5EF4-FFF2-40B4-BE49-F238E27FC236}">
                <a16:creationId xmlns:a16="http://schemas.microsoft.com/office/drawing/2014/main" id="{CF26B18D-15BF-45A2-4F76-327BE6A48AF9}"/>
              </a:ext>
            </a:extLst>
          </p:cNvPr>
          <p:cNvSpPr/>
          <p:nvPr/>
        </p:nvSpPr>
        <p:spPr>
          <a:xfrm rot="18927450">
            <a:off x="10330248" y="580207"/>
            <a:ext cx="563467" cy="563467"/>
          </a:xfrm>
          <a:prstGeom prst="rect">
            <a:avLst/>
          </a:prstGeom>
          <a:noFill/>
          <a:ln w="57150" cap="flat" cmpd="sng">
            <a:solidFill>
              <a:srgbClr val="1A3C8B"/>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 name="TextBox 3">
            <a:extLst>
              <a:ext uri="{FF2B5EF4-FFF2-40B4-BE49-F238E27FC236}">
                <a16:creationId xmlns:a16="http://schemas.microsoft.com/office/drawing/2014/main" id="{D1A19B24-B25A-D386-716A-065F85846EC0}"/>
              </a:ext>
            </a:extLst>
          </p:cNvPr>
          <p:cNvSpPr txBox="1"/>
          <p:nvPr/>
        </p:nvSpPr>
        <p:spPr>
          <a:xfrm>
            <a:off x="1521300" y="1364652"/>
            <a:ext cx="10205156" cy="4708981"/>
          </a:xfrm>
          <a:prstGeom prst="rect">
            <a:avLst/>
          </a:prstGeom>
          <a:noFill/>
        </p:spPr>
        <p:txBody>
          <a:bodyPr wrap="square">
            <a:spAutoFit/>
          </a:bodyPr>
          <a:lstStyle/>
          <a:p>
            <a:pPr algn="r"/>
            <a:r>
              <a:rPr lang="fa-IR" sz="2000" dirty="0">
                <a:latin typeface="AP Yekan" panose="02000503030000020004" pitchFamily="2" charset="-78"/>
                <a:cs typeface="A  Mitra_1 (MRT)" panose="00000700000000000000" pitchFamily="2" charset="-78"/>
              </a:rPr>
              <a:t> یا "قلدری اینترنتی"  به معنای آزار و اذیت اینترنتی است که آنلاین یا از طریق دستگاه های دیجیتال اتفاق می افتد.</a:t>
            </a:r>
          </a:p>
          <a:p>
            <a:pPr algn="r"/>
            <a:endParaRPr lang="fa-IR" sz="2000" b="1" dirty="0">
              <a:solidFill>
                <a:srgbClr val="7030A0"/>
              </a:solidFill>
              <a:latin typeface="AP Yekan" panose="02000503030000020004" pitchFamily="2" charset="-78"/>
              <a:cs typeface="A  Mitra_1 (MRT)" panose="00000700000000000000" pitchFamily="2" charset="-78"/>
            </a:endParaRPr>
          </a:p>
          <a:p>
            <a:pPr algn="r"/>
            <a:r>
              <a:rPr lang="fa-IR" sz="2000" b="1" dirty="0">
                <a:solidFill>
                  <a:srgbClr val="7030A0"/>
                </a:solidFill>
                <a:latin typeface="AP Yekan" panose="02000503030000020004" pitchFamily="2" charset="-78"/>
                <a:cs typeface="A  Mitra_1 (MRT)" panose="00000700000000000000" pitchFamily="2" charset="-78"/>
              </a:rPr>
              <a:t>پیام‌های خشونت آمیز</a:t>
            </a:r>
          </a:p>
          <a:p>
            <a:pPr algn="r"/>
            <a:r>
              <a:rPr lang="fa-IR" sz="2000" dirty="0">
                <a:latin typeface="AP Yekan" panose="02000503030000020004" pitchFamily="2" charset="-78"/>
                <a:cs typeface="A  Mitra_1 (MRT)" panose="00000700000000000000" pitchFamily="2" charset="-78"/>
              </a:rPr>
              <a:t>آزار و اذیت زمانی اتفاق می‌افتد که فرد آزاردهنده پیام‌های توهین‌آمیز یا تهدید آمیز را به صورت آنلاین برای فرد ارسال کند. اکثر آزار و اذیت‌های اینترنتی در این دسته قرار می‌گیرند.</a:t>
            </a:r>
          </a:p>
          <a:p>
            <a:pPr algn="r"/>
            <a:endParaRPr lang="fa-IR" sz="2000" dirty="0">
              <a:latin typeface="AP Yekan" panose="02000503030000020004" pitchFamily="2" charset="-78"/>
              <a:cs typeface="A  Mitra_1 (MRT)" panose="00000700000000000000" pitchFamily="2" charset="-78"/>
            </a:endParaRPr>
          </a:p>
          <a:p>
            <a:pPr algn="r"/>
            <a:r>
              <a:rPr lang="fa-IR" sz="2000" b="1" dirty="0">
                <a:solidFill>
                  <a:srgbClr val="7030A0"/>
                </a:solidFill>
                <a:latin typeface="AP Yekan" panose="02000503030000020004" pitchFamily="2" charset="-78"/>
                <a:cs typeface="A  Mitra_1 (MRT)" panose="00000700000000000000" pitchFamily="2" charset="-78"/>
              </a:rPr>
              <a:t>افشا شدن اطلاعات شخصی</a:t>
            </a:r>
          </a:p>
          <a:p>
            <a:pPr algn="r"/>
            <a:r>
              <a:rPr lang="fa-IR" sz="2000" dirty="0">
                <a:latin typeface="AP Yekan" panose="02000503030000020004" pitchFamily="2" charset="-78"/>
                <a:cs typeface="A  Mitra_1 (MRT)" panose="00000700000000000000" pitchFamily="2" charset="-78"/>
              </a:rPr>
              <a:t>با هدف به اشتراک گذاری اطلاعات شخصی یک فرد به صورت آنلاین انجام می‌شود. هنگامی که اطلاعات حساس مانند آدرس محل زندگی بدون رضایت به اشتراک گذاشته می‌شود این موضوع می‌تواند امنیت فرد را به خطر بیندازد.</a:t>
            </a:r>
          </a:p>
          <a:p>
            <a:pPr algn="r"/>
            <a:endParaRPr lang="en-US" sz="2000" dirty="0">
              <a:latin typeface="AP Yekan" panose="02000503030000020004" pitchFamily="2" charset="-78"/>
              <a:cs typeface="A  Mitra_1 (MRT)" panose="00000700000000000000" pitchFamily="2" charset="-78"/>
            </a:endParaRPr>
          </a:p>
          <a:p>
            <a:pPr algn="r"/>
            <a:r>
              <a:rPr lang="fa-IR" sz="2000" b="1" dirty="0">
                <a:solidFill>
                  <a:srgbClr val="7030A0"/>
                </a:solidFill>
                <a:latin typeface="AP Yekan" panose="02000503030000020004" pitchFamily="2" charset="-78"/>
                <a:cs typeface="A  Mitra_1 (MRT)" panose="00000700000000000000" pitchFamily="2" charset="-78"/>
              </a:rPr>
              <a:t>جعل هویت</a:t>
            </a:r>
          </a:p>
          <a:p>
            <a:pPr algn="r"/>
            <a:r>
              <a:rPr lang="fa-IR" sz="2000" dirty="0">
                <a:latin typeface="AP Yekan" panose="02000503030000020004" pitchFamily="2" charset="-78"/>
                <a:cs typeface="A  Mitra_1 (MRT)" panose="00000700000000000000" pitchFamily="2" charset="-78"/>
              </a:rPr>
              <a:t>جعل هویت به این صورت اتفاق می‌افتد که با عکس و اسم افرادی اقدام به ساختن صفحات مجازی فیک یا اکانت‌های جعلی می‌کنند سپس از طریق آن حساب پست‌ها و ویدئوهایی را منتشر می‌کنند تا شخصیت و آبروی فرد را هدف قرار دهند.</a:t>
            </a:r>
          </a:p>
          <a:p>
            <a:pPr algn="r"/>
            <a:endParaRPr lang="fa-IR" sz="2000" dirty="0">
              <a:latin typeface="AP Yekan" panose="02000503030000020004" pitchFamily="2" charset="-78"/>
              <a:cs typeface="A  Mitra_1 (MRT)" panose="00000700000000000000" pitchFamily="2" charset="-78"/>
            </a:endParaRPr>
          </a:p>
        </p:txBody>
      </p:sp>
    </p:spTree>
    <p:extLst>
      <p:ext uri="{BB962C8B-B14F-4D97-AF65-F5344CB8AC3E}">
        <p14:creationId xmlns:p14="http://schemas.microsoft.com/office/powerpoint/2010/main" val="194650414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0" y="1524000"/>
            <a:ext cx="7620000" cy="3810000"/>
          </a:xfrm>
          <a:prstGeom prst="rect">
            <a:avLst/>
          </a:prstGeom>
        </p:spPr>
      </p:pic>
      <p:pic>
        <p:nvPicPr>
          <p:cNvPr id="4" name="Picture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46310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37B1D1-C574-FF13-F112-1BEAB4C77E03}"/>
              </a:ext>
            </a:extLst>
          </p:cNvPr>
          <p:cNvSpPr txBox="1"/>
          <p:nvPr/>
        </p:nvSpPr>
        <p:spPr>
          <a:xfrm>
            <a:off x="2166730" y="527676"/>
            <a:ext cx="8091558" cy="584775"/>
          </a:xfrm>
          <a:prstGeom prst="rect">
            <a:avLst/>
          </a:prstGeom>
          <a:noFill/>
        </p:spPr>
        <p:txBody>
          <a:bodyPr wrap="square">
            <a:spAutoFit/>
          </a:bodyPr>
          <a:lstStyle/>
          <a:p>
            <a:pPr algn="ctr"/>
            <a:r>
              <a:rPr lang="fa-IR" sz="3200" dirty="0">
                <a:solidFill>
                  <a:srgbClr val="26C4CC"/>
                </a:solidFill>
                <a:latin typeface="AP Yekan" panose="02000503030000020004" pitchFamily="2" charset="-78"/>
                <a:cs typeface="A  Mitra_1 (MRT)" panose="00000700000000000000" pitchFamily="2" charset="-78"/>
              </a:rPr>
              <a:t>چند روش برای متوقف کردن زورگویی سایبری</a:t>
            </a:r>
          </a:p>
        </p:txBody>
      </p:sp>
      <p:sp>
        <p:nvSpPr>
          <p:cNvPr id="3" name="Google Shape;626;p14">
            <a:extLst>
              <a:ext uri="{FF2B5EF4-FFF2-40B4-BE49-F238E27FC236}">
                <a16:creationId xmlns:a16="http://schemas.microsoft.com/office/drawing/2014/main" id="{CF26B18D-15BF-45A2-4F76-327BE6A48AF9}"/>
              </a:ext>
            </a:extLst>
          </p:cNvPr>
          <p:cNvSpPr/>
          <p:nvPr/>
        </p:nvSpPr>
        <p:spPr>
          <a:xfrm rot="18927450">
            <a:off x="10330248" y="580207"/>
            <a:ext cx="563467" cy="563467"/>
          </a:xfrm>
          <a:prstGeom prst="rect">
            <a:avLst/>
          </a:prstGeom>
          <a:noFill/>
          <a:ln w="57150" cap="flat" cmpd="sng">
            <a:solidFill>
              <a:srgbClr val="1A3C8B"/>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 name="TextBox 3">
            <a:extLst>
              <a:ext uri="{FF2B5EF4-FFF2-40B4-BE49-F238E27FC236}">
                <a16:creationId xmlns:a16="http://schemas.microsoft.com/office/drawing/2014/main" id="{D1A19B24-B25A-D386-716A-065F85846EC0}"/>
              </a:ext>
            </a:extLst>
          </p:cNvPr>
          <p:cNvSpPr txBox="1"/>
          <p:nvPr/>
        </p:nvSpPr>
        <p:spPr>
          <a:xfrm>
            <a:off x="1529321" y="1324515"/>
            <a:ext cx="10205156" cy="7386638"/>
          </a:xfrm>
          <a:prstGeom prst="rect">
            <a:avLst/>
          </a:prstGeom>
          <a:noFill/>
        </p:spPr>
        <p:txBody>
          <a:bodyPr wrap="square">
            <a:spAutoFit/>
          </a:bodyPr>
          <a:lstStyle/>
          <a:p>
            <a:pPr algn="r"/>
            <a:r>
              <a:rPr lang="fa-IR" sz="2400" b="1" dirty="0">
                <a:latin typeface="AP Yekan" panose="02000503030000020004" pitchFamily="2" charset="-78"/>
                <a:cs typeface="A  Mitra_1 (MRT)" panose="00000700000000000000" pitchFamily="2" charset="-78"/>
              </a:rPr>
              <a:t>1-اطلاعات شخصیتان را فاش نکنید.</a:t>
            </a:r>
          </a:p>
          <a:p>
            <a:pPr algn="r"/>
            <a:endParaRPr lang="en-US" sz="2400" b="1" dirty="0">
              <a:latin typeface="AP Yekan" panose="02000503030000020004" pitchFamily="2" charset="-78"/>
              <a:cs typeface="A  Mitra_1 (MRT)" panose="00000700000000000000" pitchFamily="2" charset="-78"/>
            </a:endParaRPr>
          </a:p>
          <a:p>
            <a:pPr algn="r"/>
            <a:r>
              <a:rPr lang="fa-IR" sz="2400" b="1" dirty="0">
                <a:latin typeface="AP Yekan" panose="02000503030000020004" pitchFamily="2" charset="-78"/>
                <a:cs typeface="A  Mitra_1 (MRT)" panose="00000700000000000000" pitchFamily="2" charset="-78"/>
              </a:rPr>
              <a:t>2-موقعیت مکانیتان را به اشتراک نگذارید.</a:t>
            </a:r>
          </a:p>
          <a:p>
            <a:pPr algn="r"/>
            <a:endParaRPr lang="en-US" sz="2400" b="1" dirty="0">
              <a:latin typeface="AP Yekan" panose="02000503030000020004" pitchFamily="2" charset="-78"/>
              <a:cs typeface="A  Mitra_1 (MRT)" panose="00000700000000000000" pitchFamily="2" charset="-78"/>
            </a:endParaRPr>
          </a:p>
          <a:p>
            <a:pPr algn="r"/>
            <a:r>
              <a:rPr lang="fa-IR" sz="2400" b="1" dirty="0">
                <a:latin typeface="AP Yekan" panose="02000503030000020004" pitchFamily="2" charset="-78"/>
                <a:cs typeface="A  Mitra_1 (MRT)" panose="00000700000000000000" pitchFamily="2" charset="-78"/>
              </a:rPr>
              <a:t>3-حفظ حریم شخصی و عدم ارتباط با افرادی که نمی‌شناسیم.</a:t>
            </a:r>
          </a:p>
          <a:p>
            <a:pPr algn="r"/>
            <a:endParaRPr lang="en-US" sz="2400" b="1" dirty="0">
              <a:latin typeface="AP Yekan" panose="02000503030000020004" pitchFamily="2" charset="-78"/>
              <a:cs typeface="A  Mitra_1 (MRT)" panose="00000700000000000000" pitchFamily="2" charset="-78"/>
            </a:endParaRPr>
          </a:p>
          <a:p>
            <a:pPr algn="r"/>
            <a:r>
              <a:rPr lang="fa-IR" sz="2400" b="1" dirty="0">
                <a:latin typeface="AP Yekan" panose="02000503030000020004" pitchFamily="2" charset="-78"/>
                <a:cs typeface="A  Mitra_1 (MRT)" panose="00000700000000000000" pitchFamily="2" charset="-78"/>
              </a:rPr>
              <a:t>4-جواب فرد مزاحم را ندهید.</a:t>
            </a:r>
          </a:p>
          <a:p>
            <a:pPr algn="just" rtl="1">
              <a:lnSpc>
                <a:spcPct val="200000"/>
              </a:lnSpc>
            </a:pPr>
            <a:r>
              <a:rPr lang="fa-IR" sz="2400" b="1" dirty="0">
                <a:latin typeface="AP Yekan" panose="02000503030000020004" pitchFamily="2" charset="-78"/>
                <a:cs typeface="A  Mitra_1 (MRT)" panose="00000700000000000000" pitchFamily="2" charset="-78"/>
              </a:rPr>
              <a:t>5-از تمامی تماس‌های فرد مزاحم کپی بگیرید.</a:t>
            </a:r>
          </a:p>
          <a:p>
            <a:pPr algn="r"/>
            <a:r>
              <a:rPr lang="fa-IR" sz="2400" b="1" dirty="0">
                <a:latin typeface="AP Yekan" panose="02000503030000020004" pitchFamily="2" charset="-78"/>
                <a:cs typeface="A  Mitra_1 (MRT)" panose="00000700000000000000" pitchFamily="2" charset="-78"/>
              </a:rPr>
              <a:t>6-فرد آزاردهنده را بلاک کنید.</a:t>
            </a:r>
            <a:endParaRPr lang="en-US" sz="2400" b="1" dirty="0">
              <a:latin typeface="AP Yekan" panose="02000503030000020004" pitchFamily="2" charset="-78"/>
              <a:cs typeface="A  Mitra_1 (MRT)" panose="00000700000000000000" pitchFamily="2" charset="-78"/>
            </a:endParaRPr>
          </a:p>
          <a:p>
            <a:pPr algn="r"/>
            <a:endParaRPr lang="fa-IR" sz="2400" b="1" dirty="0">
              <a:latin typeface="AP Yekan" panose="02000503030000020004" pitchFamily="2" charset="-78"/>
              <a:cs typeface="A  Mitra_1 (MRT)" panose="00000700000000000000" pitchFamily="2" charset="-78"/>
            </a:endParaRPr>
          </a:p>
          <a:p>
            <a:pPr algn="r"/>
            <a:r>
              <a:rPr lang="fa-IR" sz="2400" b="1" dirty="0">
                <a:latin typeface="AP Yekan" panose="02000503030000020004" pitchFamily="2" charset="-78"/>
                <a:cs typeface="A  Mitra_1 (MRT)" panose="00000700000000000000" pitchFamily="2" charset="-78"/>
              </a:rPr>
              <a:t>7- از فرد مزاحم شکایت کنید.</a:t>
            </a:r>
          </a:p>
          <a:p>
            <a:pPr algn="just" rtl="1">
              <a:lnSpc>
                <a:spcPct val="200000"/>
              </a:lnSpc>
            </a:pPr>
            <a:endParaRPr lang="fa-IR" sz="2400" b="1" dirty="0">
              <a:latin typeface="AP Yekan" panose="02000503030000020004" pitchFamily="2" charset="-78"/>
              <a:cs typeface="A  Mitra_1 (MRT)" panose="00000700000000000000" pitchFamily="2" charset="-78"/>
            </a:endParaRPr>
          </a:p>
          <a:p>
            <a:pPr algn="just" rtl="1">
              <a:lnSpc>
                <a:spcPct val="200000"/>
              </a:lnSpc>
            </a:pPr>
            <a:endParaRPr lang="fa-IR" sz="2400" b="1" dirty="0">
              <a:latin typeface="AP Yekan" panose="02000503030000020004" pitchFamily="2" charset="-78"/>
              <a:cs typeface="A  Mitra_1 (MRT)" panose="00000700000000000000" pitchFamily="2" charset="-78"/>
            </a:endParaRPr>
          </a:p>
          <a:p>
            <a:pPr algn="just" rtl="1">
              <a:lnSpc>
                <a:spcPct val="200000"/>
              </a:lnSpc>
            </a:pPr>
            <a:endParaRPr lang="fa-IR" sz="2400" b="1" dirty="0">
              <a:latin typeface="AP Yekan" panose="02000503030000020004" pitchFamily="2" charset="-78"/>
              <a:cs typeface="A  Mitra_1 (MRT)" panose="00000700000000000000" pitchFamily="2" charset="-78"/>
            </a:endParaRPr>
          </a:p>
          <a:p>
            <a:pPr algn="just" rtl="1">
              <a:lnSpc>
                <a:spcPct val="200000"/>
              </a:lnSpc>
            </a:pPr>
            <a:endParaRPr lang="fa-IR" sz="2400" b="1" dirty="0">
              <a:latin typeface="AP Yekan" panose="02000503030000020004" pitchFamily="2" charset="-78"/>
              <a:cs typeface="A  Mitra_1 (MRT)" panose="00000700000000000000" pitchFamily="2" charset="-78"/>
            </a:endParaRPr>
          </a:p>
        </p:txBody>
      </p:sp>
    </p:spTree>
    <p:extLst>
      <p:ext uri="{BB962C8B-B14F-4D97-AF65-F5344CB8AC3E}">
        <p14:creationId xmlns:p14="http://schemas.microsoft.com/office/powerpoint/2010/main" val="13245098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26;p14">
            <a:extLst>
              <a:ext uri="{FF2B5EF4-FFF2-40B4-BE49-F238E27FC236}">
                <a16:creationId xmlns:a16="http://schemas.microsoft.com/office/drawing/2014/main" id="{CF26B18D-15BF-45A2-4F76-327BE6A48AF9}"/>
              </a:ext>
            </a:extLst>
          </p:cNvPr>
          <p:cNvSpPr/>
          <p:nvPr/>
        </p:nvSpPr>
        <p:spPr>
          <a:xfrm rot="18927450">
            <a:off x="10330248" y="580207"/>
            <a:ext cx="563467" cy="563467"/>
          </a:xfrm>
          <a:prstGeom prst="rect">
            <a:avLst/>
          </a:prstGeom>
          <a:noFill/>
          <a:ln w="57150" cap="flat" cmpd="sng">
            <a:solidFill>
              <a:srgbClr val="1A3C8B"/>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5" name="Picture 4"/>
          <p:cNvPicPr>
            <a:picLocks noChangeAspect="1"/>
          </p:cNvPicPr>
          <p:nvPr/>
        </p:nvPicPr>
        <p:blipFill>
          <a:blip r:embed="rId2"/>
          <a:stretch>
            <a:fillRect/>
          </a:stretch>
        </p:blipFill>
        <p:spPr>
          <a:xfrm>
            <a:off x="2286000" y="1260360"/>
            <a:ext cx="7620000" cy="3969366"/>
          </a:xfrm>
          <a:prstGeom prst="rect">
            <a:avLst/>
          </a:prstGeom>
        </p:spPr>
      </p:pic>
    </p:spTree>
    <p:extLst>
      <p:ext uri="{BB962C8B-B14F-4D97-AF65-F5344CB8AC3E}">
        <p14:creationId xmlns:p14="http://schemas.microsoft.com/office/powerpoint/2010/main" val="40350506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92ABA0-182A-083E-24E7-C6C6D7CAA799}"/>
              </a:ext>
            </a:extLst>
          </p:cNvPr>
          <p:cNvSpPr txBox="1"/>
          <p:nvPr/>
        </p:nvSpPr>
        <p:spPr>
          <a:xfrm>
            <a:off x="1605170" y="2045638"/>
            <a:ext cx="7094638" cy="523220"/>
          </a:xfrm>
          <a:prstGeom prst="rect">
            <a:avLst/>
          </a:prstGeom>
          <a:noFill/>
        </p:spPr>
        <p:txBody>
          <a:bodyPr wrap="square">
            <a:spAutoFit/>
          </a:bodyPr>
          <a:lstStyle/>
          <a:p>
            <a:pPr algn="ctr" rtl="1">
              <a:spcBef>
                <a:spcPct val="0"/>
              </a:spcBef>
              <a:buNone/>
            </a:pPr>
            <a:r>
              <a:rPr lang="fa-IR" altLang="en-US" sz="2800" b="1" dirty="0">
                <a:solidFill>
                  <a:srgbClr val="7030A0"/>
                </a:solidFill>
                <a:latin typeface="Damavand ExtraBold" panose="00000900000000000000" pitchFamily="2" charset="-78"/>
                <a:cs typeface="A  Mitra_1 (MRT)" panose="00000700000000000000" pitchFamily="2" charset="-78"/>
              </a:rPr>
              <a:t>گرومینگ کودک(</a:t>
            </a:r>
            <a:r>
              <a:rPr lang="en-US" altLang="en-US" sz="1600" b="1" dirty="0">
                <a:solidFill>
                  <a:srgbClr val="7030A0"/>
                </a:solidFill>
                <a:latin typeface="Arial Black" panose="020B0A04020102020204" pitchFamily="34" charset="0"/>
                <a:cs typeface="A  Mitra_1 (MRT)" panose="00000700000000000000" pitchFamily="2" charset="-78"/>
              </a:rPr>
              <a:t>Child grooming </a:t>
            </a:r>
            <a:r>
              <a:rPr lang="fa-IR" altLang="en-US" sz="2800" b="1" dirty="0">
                <a:solidFill>
                  <a:srgbClr val="7030A0"/>
                </a:solidFill>
                <a:latin typeface="Damavand ExtraBold" panose="00000900000000000000" pitchFamily="2" charset="-78"/>
                <a:cs typeface="A  Mitra_1 (MRT)" panose="00000700000000000000" pitchFamily="2" charset="-78"/>
              </a:rPr>
              <a:t>)</a:t>
            </a:r>
          </a:p>
        </p:txBody>
      </p:sp>
      <p:sp>
        <p:nvSpPr>
          <p:cNvPr id="3" name="Google Shape;626;p14">
            <a:extLst>
              <a:ext uri="{FF2B5EF4-FFF2-40B4-BE49-F238E27FC236}">
                <a16:creationId xmlns:a16="http://schemas.microsoft.com/office/drawing/2014/main" id="{78BAC84A-5788-4B8B-D8A7-2735E47E11A1}"/>
              </a:ext>
            </a:extLst>
          </p:cNvPr>
          <p:cNvSpPr/>
          <p:nvPr/>
        </p:nvSpPr>
        <p:spPr>
          <a:xfrm rot="18927450">
            <a:off x="9099759" y="2162324"/>
            <a:ext cx="563467" cy="563467"/>
          </a:xfrm>
          <a:prstGeom prst="rect">
            <a:avLst/>
          </a:prstGeom>
          <a:noFill/>
          <a:ln w="57150" cap="flat" cmpd="sng">
            <a:solidFill>
              <a:srgbClr val="1A3C8B"/>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6" name="Rectangle 5"/>
          <p:cNvSpPr/>
          <p:nvPr/>
        </p:nvSpPr>
        <p:spPr>
          <a:xfrm>
            <a:off x="740465" y="2842477"/>
            <a:ext cx="9949069" cy="3785652"/>
          </a:xfrm>
          <a:prstGeom prst="rect">
            <a:avLst/>
          </a:prstGeom>
        </p:spPr>
        <p:txBody>
          <a:bodyPr wrap="square">
            <a:spAutoFit/>
          </a:bodyPr>
          <a:lstStyle/>
          <a:p>
            <a:pPr algn="r"/>
            <a:r>
              <a:rPr lang="fa-IR" sz="2000" b="1" dirty="0">
                <a:latin typeface="AP Yekan" panose="02000503030000020004" pitchFamily="2" charset="-78"/>
                <a:cs typeface="B Lotus" panose="00000400000000000000" pitchFamily="2" charset="-78"/>
              </a:rPr>
              <a:t>دوستی و برقراری ارتباط عاطفی با خردسالان با هدف سوء استفاده های جنسی</a:t>
            </a:r>
          </a:p>
          <a:p>
            <a:pPr algn="r"/>
            <a:endParaRPr lang="fa-IR" sz="2000" b="1" dirty="0">
              <a:latin typeface="AP Yekan" panose="02000503030000020004" pitchFamily="2" charset="-78"/>
              <a:cs typeface="B Lotus" panose="00000400000000000000" pitchFamily="2" charset="-78"/>
            </a:endParaRPr>
          </a:p>
          <a:p>
            <a:pPr algn="r"/>
            <a:r>
              <a:rPr lang="fa-IR" sz="2000" b="1" dirty="0">
                <a:latin typeface="AP Yekan" panose="02000503030000020004" pitchFamily="2" charset="-78"/>
                <a:cs typeface="B Lotus" panose="00000400000000000000" pitchFamily="2" charset="-78"/>
              </a:rPr>
              <a:t>مانند: قاچاق جنسی سایبری کودک، تولید</a:t>
            </a:r>
            <a:r>
              <a:rPr lang="fa-IR" sz="2000" b="1" u="sng" dirty="0">
                <a:latin typeface="AP Yekan" panose="02000503030000020004" pitchFamily="2" charset="-78"/>
                <a:cs typeface="B Lotus" panose="00000400000000000000" pitchFamily="2" charset="-78"/>
                <a:hlinkClick r:id="rId2" tooltip="پورنوگرافی کودکان"/>
              </a:rPr>
              <a:t> </a:t>
            </a:r>
            <a:r>
              <a:rPr lang="fa-IR" sz="2000" b="1" dirty="0">
                <a:latin typeface="AP Yekan" panose="02000503030000020004" pitchFamily="2" charset="-78"/>
                <a:cs typeface="B Lotus" panose="00000400000000000000" pitchFamily="2" charset="-78"/>
                <a:hlinkClick r:id="rId2" tooltip="پورنوگرافی کودکان"/>
              </a:rPr>
              <a:t>پورنوگرافی</a:t>
            </a:r>
            <a:r>
              <a:rPr lang="fa-IR" sz="2000" b="1" dirty="0">
                <a:latin typeface="AP Yekan" panose="02000503030000020004" pitchFamily="2" charset="-78"/>
                <a:cs typeface="B Lotus" panose="00000400000000000000" pitchFamily="2" charset="-78"/>
              </a:rPr>
              <a:t> کودکان </a:t>
            </a:r>
          </a:p>
          <a:p>
            <a:pPr algn="r"/>
            <a:r>
              <a:rPr lang="fa-IR" sz="2000" b="1" dirty="0">
                <a:cs typeface="B Lotus" panose="00000400000000000000" pitchFamily="2" charset="-78"/>
              </a:rPr>
              <a:t>گرومرها برای برقراری رابطه خوب با کودک و خانواده کودک، ممکن است چندین کار را انجام دهند: ممکن است سعی کنند با کودک یا والدین، با هدف دسترسی آسان به کودک، با دوست شدن با آنان اعتماد کودک یا والدین را جلب کنند. </a:t>
            </a:r>
          </a:p>
          <a:p>
            <a:pPr algn="r"/>
            <a:endParaRPr lang="fa-IR" sz="2000" b="1" dirty="0">
              <a:cs typeface="B Lotus" panose="00000400000000000000" pitchFamily="2" charset="-78"/>
            </a:endParaRPr>
          </a:p>
          <a:p>
            <a:pPr algn="r"/>
            <a:r>
              <a:rPr lang="fa-IR" sz="2000" b="1" dirty="0">
                <a:cs typeface="B Lotus" panose="00000400000000000000" pitchFamily="2" charset="-78"/>
              </a:rPr>
              <a:t>گرومرهای کودک ممکن است به دنبال </a:t>
            </a:r>
            <a:r>
              <a:rPr lang="fa-IR" sz="2000" b="1" dirty="0">
                <a:cs typeface="B Lotus" panose="00000400000000000000" pitchFamily="2" charset="-78"/>
                <a:hlinkClick r:id="rId3" tooltip="حزب باد"/>
              </a:rPr>
              <a:t>فرصت‌هایی</a:t>
            </a:r>
            <a:r>
              <a:rPr lang="fa-IR" sz="2000" b="1" dirty="0">
                <a:cs typeface="B Lotus" panose="00000400000000000000" pitchFamily="2" charset="-78"/>
              </a:rPr>
              <a:t> برای گذراندن وقت با کودک به تنهایی باشند، که می‌تواند با ارائه خدمات نگهداری از کودک انجام شود. گرومرها همچنین در ازای تماس جنسی یا بدون هیچ دلیل مشخصی به کودک هدیه یا پول بدهند. معمولاً آنها پورنوگرافی را به کودک نشان می‌دهند یا در مورد موضوعات جنسی با کودک صحبت می‌کنند، به این امید که پذیرش چنین اعمالی برای کودک آسان شود و در نتیجه این رفتار </a:t>
            </a:r>
            <a:r>
              <a:rPr lang="fa-IR" sz="2000" b="1" dirty="0">
                <a:cs typeface="B Lotus" panose="00000400000000000000" pitchFamily="2" charset="-78"/>
                <a:hlinkClick r:id="rId4" tooltip="هنجاری‌سازی (جامعه‌شناسی)"/>
              </a:rPr>
              <a:t>هنجاری سازی</a:t>
            </a:r>
            <a:r>
              <a:rPr lang="fa-IR" sz="2000" b="1" dirty="0">
                <a:cs typeface="B Lotus" panose="00000400000000000000" pitchFamily="2" charset="-78"/>
              </a:rPr>
              <a:t> شود. آنها همچنین ممکن است مرتکب در آغوش گرفتن، بوسیدن یا سایر تماس‌های فیزیکی، حتی زمانی که کودک آن را نمی‌خواهد بشوند</a:t>
            </a:r>
            <a:r>
              <a:rPr lang="fa-IR" sz="2000" dirty="0">
                <a:cs typeface="B Lotus" panose="00000400000000000000" pitchFamily="2" charset="-78"/>
              </a:rPr>
              <a:t>.</a:t>
            </a:r>
            <a:endParaRPr lang="fa-IR" sz="2000" dirty="0">
              <a:latin typeface="AP Yekan" panose="02000503030000020004" pitchFamily="2" charset="-78"/>
              <a:cs typeface="B Lotus" panose="00000400000000000000" pitchFamily="2" charset="-78"/>
            </a:endParaRPr>
          </a:p>
        </p:txBody>
      </p:sp>
    </p:spTree>
    <p:extLst>
      <p:ext uri="{BB962C8B-B14F-4D97-AF65-F5344CB8AC3E}">
        <p14:creationId xmlns:p14="http://schemas.microsoft.com/office/powerpoint/2010/main" val="4423269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92ABA0-182A-083E-24E7-C6C6D7CAA799}"/>
              </a:ext>
            </a:extLst>
          </p:cNvPr>
          <p:cNvSpPr txBox="1"/>
          <p:nvPr/>
        </p:nvSpPr>
        <p:spPr>
          <a:xfrm>
            <a:off x="2156791" y="1784028"/>
            <a:ext cx="6155391" cy="523220"/>
          </a:xfrm>
          <a:prstGeom prst="rect">
            <a:avLst/>
          </a:prstGeom>
          <a:noFill/>
        </p:spPr>
        <p:txBody>
          <a:bodyPr wrap="square">
            <a:spAutoFit/>
          </a:bodyPr>
          <a:lstStyle/>
          <a:p>
            <a:pPr algn="ctr" rtl="1">
              <a:spcBef>
                <a:spcPct val="0"/>
              </a:spcBef>
              <a:buNone/>
            </a:pPr>
            <a:r>
              <a:rPr lang="fa-IR" altLang="en-US" sz="2800" b="1" dirty="0">
                <a:solidFill>
                  <a:srgbClr val="FF0000"/>
                </a:solidFill>
                <a:latin typeface="Damavand ExtraBold" panose="00000900000000000000" pitchFamily="2" charset="-78"/>
                <a:cs typeface="A  Mitra_1 (MRT)" panose="00000700000000000000" pitchFamily="2" charset="-78"/>
              </a:rPr>
              <a:t>چالش های خانواده در ارتباطات میانفردی</a:t>
            </a:r>
          </a:p>
        </p:txBody>
      </p:sp>
      <p:sp>
        <p:nvSpPr>
          <p:cNvPr id="3" name="Google Shape;626;p14">
            <a:extLst>
              <a:ext uri="{FF2B5EF4-FFF2-40B4-BE49-F238E27FC236}">
                <a16:creationId xmlns:a16="http://schemas.microsoft.com/office/drawing/2014/main" id="{78BAC84A-5788-4B8B-D8A7-2735E47E11A1}"/>
              </a:ext>
            </a:extLst>
          </p:cNvPr>
          <p:cNvSpPr/>
          <p:nvPr/>
        </p:nvSpPr>
        <p:spPr>
          <a:xfrm rot="18927450">
            <a:off x="9099759" y="2162324"/>
            <a:ext cx="563467" cy="563467"/>
          </a:xfrm>
          <a:prstGeom prst="rect">
            <a:avLst/>
          </a:prstGeom>
          <a:noFill/>
          <a:ln w="57150" cap="flat" cmpd="sng">
            <a:solidFill>
              <a:srgbClr val="1A3C8B"/>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 name="TextBox 3">
            <a:extLst>
              <a:ext uri="{FF2B5EF4-FFF2-40B4-BE49-F238E27FC236}">
                <a16:creationId xmlns:a16="http://schemas.microsoft.com/office/drawing/2014/main" id="{7F7356C2-9D69-363B-9B01-94E19651A167}"/>
              </a:ext>
            </a:extLst>
          </p:cNvPr>
          <p:cNvSpPr txBox="1"/>
          <p:nvPr/>
        </p:nvSpPr>
        <p:spPr>
          <a:xfrm>
            <a:off x="239636" y="2484646"/>
            <a:ext cx="10236453" cy="4455066"/>
          </a:xfrm>
          <a:prstGeom prst="rect">
            <a:avLst/>
          </a:prstGeom>
          <a:noFill/>
        </p:spPr>
        <p:txBody>
          <a:bodyPr wrap="square">
            <a:spAutoFit/>
          </a:bodyPr>
          <a:lstStyle/>
          <a:p>
            <a:pPr algn="just" rtl="1">
              <a:lnSpc>
                <a:spcPct val="200000"/>
              </a:lnSpc>
            </a:pPr>
            <a:r>
              <a:rPr lang="fa-IR" dirty="0">
                <a:latin typeface="Kalameh" pitchFamily="2" charset="-78"/>
                <a:cs typeface="A  Mitra_1 (MRT)" panose="00000700000000000000" pitchFamily="2" charset="-78"/>
              </a:rPr>
              <a:t>1- جابه جایی گروه های مرجع و کاهش الگو پذیری فرزندان از والدین</a:t>
            </a:r>
          </a:p>
          <a:p>
            <a:pPr algn="just" rtl="1">
              <a:lnSpc>
                <a:spcPct val="200000"/>
              </a:lnSpc>
            </a:pPr>
            <a:r>
              <a:rPr lang="fa-IR" dirty="0">
                <a:latin typeface="Kalameh" pitchFamily="2" charset="-78"/>
                <a:cs typeface="A  Mitra_1 (MRT)" panose="00000700000000000000" pitchFamily="2" charset="-78"/>
              </a:rPr>
              <a:t>2- کاهش ارتباطات کلامی</a:t>
            </a:r>
          </a:p>
          <a:p>
            <a:pPr algn="just" rtl="1">
              <a:lnSpc>
                <a:spcPct val="200000"/>
              </a:lnSpc>
            </a:pPr>
            <a:r>
              <a:rPr lang="fa-IR" dirty="0">
                <a:latin typeface="Kalameh" pitchFamily="2" charset="-78"/>
                <a:cs typeface="A  Mitra_1 (MRT)" panose="00000700000000000000" pitchFamily="2" charset="-78"/>
              </a:rPr>
              <a:t>3- کاهش گردهمایی های خانواده</a:t>
            </a:r>
          </a:p>
          <a:p>
            <a:pPr algn="just" rtl="1">
              <a:lnSpc>
                <a:spcPct val="200000"/>
              </a:lnSpc>
            </a:pPr>
            <a:r>
              <a:rPr lang="fa-IR" dirty="0">
                <a:latin typeface="Kalameh" pitchFamily="2" charset="-78"/>
                <a:cs typeface="A  Mitra_1 (MRT)" panose="00000700000000000000" pitchFamily="2" charset="-78"/>
              </a:rPr>
              <a:t>4- عدم وجود برنامه های فراغتی جمعی</a:t>
            </a:r>
          </a:p>
          <a:p>
            <a:pPr algn="just" rtl="1">
              <a:lnSpc>
                <a:spcPct val="200000"/>
              </a:lnSpc>
            </a:pPr>
            <a:r>
              <a:rPr lang="fa-IR" dirty="0">
                <a:latin typeface="Kalameh" pitchFamily="2" charset="-78"/>
                <a:cs typeface="A  Mitra_1 (MRT)" panose="00000700000000000000" pitchFamily="2" charset="-78"/>
              </a:rPr>
              <a:t>5- گفتگوی مناظره ای به جای گفتگوی مشارکتی</a:t>
            </a:r>
          </a:p>
          <a:p>
            <a:pPr algn="just" rtl="1">
              <a:lnSpc>
                <a:spcPct val="200000"/>
              </a:lnSpc>
            </a:pPr>
            <a:r>
              <a:rPr lang="fa-IR" dirty="0">
                <a:latin typeface="Kalameh" pitchFamily="2" charset="-78"/>
                <a:cs typeface="A  Mitra_1 (MRT)" panose="00000700000000000000" pitchFamily="2" charset="-78"/>
              </a:rPr>
              <a:t>6-الگوی تک گویی نصیحت گونه و سرزنش آمیز</a:t>
            </a:r>
          </a:p>
          <a:p>
            <a:pPr algn="just" rtl="1">
              <a:lnSpc>
                <a:spcPct val="200000"/>
              </a:lnSpc>
            </a:pPr>
            <a:r>
              <a:rPr lang="fa-IR" dirty="0">
                <a:latin typeface="Kalameh" pitchFamily="2" charset="-78"/>
                <a:cs typeface="A  Mitra_1 (MRT)" panose="00000700000000000000" pitchFamily="2" charset="-78"/>
              </a:rPr>
              <a:t>7-همدلی حداقلی و ناهمدلی حداکثری با فرزندان</a:t>
            </a:r>
          </a:p>
          <a:p>
            <a:pPr algn="just" rtl="1">
              <a:lnSpc>
                <a:spcPct val="200000"/>
              </a:lnSpc>
            </a:pPr>
            <a:r>
              <a:rPr lang="fa-IR" dirty="0">
                <a:latin typeface="Kalameh" pitchFamily="2" charset="-78"/>
                <a:cs typeface="A  Mitra_1 (MRT)" panose="00000700000000000000" pitchFamily="2" charset="-78"/>
              </a:rPr>
              <a:t>	</a:t>
            </a:r>
          </a:p>
        </p:txBody>
      </p:sp>
    </p:spTree>
    <p:extLst>
      <p:ext uri="{BB962C8B-B14F-4D97-AF65-F5344CB8AC3E}">
        <p14:creationId xmlns:p14="http://schemas.microsoft.com/office/powerpoint/2010/main" val="20052822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92ABA0-182A-083E-24E7-C6C6D7CAA799}"/>
              </a:ext>
            </a:extLst>
          </p:cNvPr>
          <p:cNvSpPr txBox="1"/>
          <p:nvPr/>
        </p:nvSpPr>
        <p:spPr>
          <a:xfrm>
            <a:off x="2156791" y="1784028"/>
            <a:ext cx="6155391" cy="523220"/>
          </a:xfrm>
          <a:prstGeom prst="rect">
            <a:avLst/>
          </a:prstGeom>
          <a:noFill/>
        </p:spPr>
        <p:txBody>
          <a:bodyPr wrap="square">
            <a:spAutoFit/>
          </a:bodyPr>
          <a:lstStyle/>
          <a:p>
            <a:pPr algn="ctr" rtl="1">
              <a:spcBef>
                <a:spcPct val="0"/>
              </a:spcBef>
              <a:buNone/>
            </a:pPr>
            <a:r>
              <a:rPr lang="fa-IR" altLang="en-US" sz="2800" b="1" dirty="0">
                <a:solidFill>
                  <a:srgbClr val="FF0000"/>
                </a:solidFill>
                <a:latin typeface="Damavand ExtraBold" panose="00000900000000000000" pitchFamily="2" charset="-78"/>
                <a:cs typeface="A  Mitra_1 (MRT)" panose="00000700000000000000" pitchFamily="2" charset="-78"/>
              </a:rPr>
              <a:t>چالش های خانواده در ارتباطات میانفردی</a:t>
            </a:r>
          </a:p>
        </p:txBody>
      </p:sp>
      <p:sp>
        <p:nvSpPr>
          <p:cNvPr id="3" name="Google Shape;626;p14">
            <a:extLst>
              <a:ext uri="{FF2B5EF4-FFF2-40B4-BE49-F238E27FC236}">
                <a16:creationId xmlns:a16="http://schemas.microsoft.com/office/drawing/2014/main" id="{78BAC84A-5788-4B8B-D8A7-2735E47E11A1}"/>
              </a:ext>
            </a:extLst>
          </p:cNvPr>
          <p:cNvSpPr/>
          <p:nvPr/>
        </p:nvSpPr>
        <p:spPr>
          <a:xfrm rot="18927450">
            <a:off x="9099759" y="2162324"/>
            <a:ext cx="563467" cy="563467"/>
          </a:xfrm>
          <a:prstGeom prst="rect">
            <a:avLst/>
          </a:prstGeom>
          <a:noFill/>
          <a:ln w="57150" cap="flat" cmpd="sng">
            <a:solidFill>
              <a:srgbClr val="1A3C8B"/>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 name="TextBox 3">
            <a:extLst>
              <a:ext uri="{FF2B5EF4-FFF2-40B4-BE49-F238E27FC236}">
                <a16:creationId xmlns:a16="http://schemas.microsoft.com/office/drawing/2014/main" id="{7F7356C2-9D69-363B-9B01-94E19651A167}"/>
              </a:ext>
            </a:extLst>
          </p:cNvPr>
          <p:cNvSpPr txBox="1"/>
          <p:nvPr/>
        </p:nvSpPr>
        <p:spPr>
          <a:xfrm>
            <a:off x="270933" y="2956708"/>
            <a:ext cx="10205156" cy="1685077"/>
          </a:xfrm>
          <a:prstGeom prst="rect">
            <a:avLst/>
          </a:prstGeom>
          <a:noFill/>
        </p:spPr>
        <p:txBody>
          <a:bodyPr wrap="square">
            <a:spAutoFit/>
          </a:bodyPr>
          <a:lstStyle/>
          <a:p>
            <a:pPr algn="just" rtl="1">
              <a:lnSpc>
                <a:spcPct val="200000"/>
              </a:lnSpc>
            </a:pPr>
            <a:r>
              <a:rPr lang="fa-IR" dirty="0">
                <a:latin typeface="Kalameh" pitchFamily="2" charset="-78"/>
                <a:cs typeface="A  Mitra_1 (MRT)" panose="00000700000000000000" pitchFamily="2" charset="-78"/>
              </a:rPr>
              <a:t>8- ابراز احساسات مناسبتی</a:t>
            </a:r>
          </a:p>
          <a:p>
            <a:pPr algn="just" rtl="1">
              <a:lnSpc>
                <a:spcPct val="200000"/>
              </a:lnSpc>
            </a:pPr>
            <a:r>
              <a:rPr lang="fa-IR" dirty="0">
                <a:latin typeface="Kalameh" pitchFamily="2" charset="-78"/>
                <a:cs typeface="A  Mitra_1 (MRT)" panose="00000700000000000000" pitchFamily="2" charset="-78"/>
              </a:rPr>
              <a:t>9- مجازی نشدن ارتباطات میانفردی</a:t>
            </a:r>
          </a:p>
          <a:p>
            <a:pPr algn="just" rtl="1">
              <a:lnSpc>
                <a:spcPct val="200000"/>
              </a:lnSpc>
            </a:pPr>
            <a:r>
              <a:rPr lang="fa-IR" dirty="0">
                <a:latin typeface="Kalameh" pitchFamily="2" charset="-78"/>
                <a:cs typeface="A  Mitra_1 (MRT)" panose="00000700000000000000" pitchFamily="2" charset="-78"/>
              </a:rPr>
              <a:t>10- اختلال و شکاف ارتباطی ( پیروی از الگوی ارتباط من-آن)</a:t>
            </a:r>
          </a:p>
        </p:txBody>
      </p:sp>
    </p:spTree>
    <p:extLst>
      <p:ext uri="{BB962C8B-B14F-4D97-AF65-F5344CB8AC3E}">
        <p14:creationId xmlns:p14="http://schemas.microsoft.com/office/powerpoint/2010/main" val="26405000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92ABA0-182A-083E-24E7-C6C6D7CAA799}"/>
              </a:ext>
            </a:extLst>
          </p:cNvPr>
          <p:cNvSpPr txBox="1"/>
          <p:nvPr/>
        </p:nvSpPr>
        <p:spPr>
          <a:xfrm>
            <a:off x="2156791" y="1784028"/>
            <a:ext cx="6155391" cy="523220"/>
          </a:xfrm>
          <a:prstGeom prst="rect">
            <a:avLst/>
          </a:prstGeom>
          <a:noFill/>
        </p:spPr>
        <p:txBody>
          <a:bodyPr wrap="square">
            <a:spAutoFit/>
          </a:bodyPr>
          <a:lstStyle/>
          <a:p>
            <a:pPr algn="ctr" rtl="1">
              <a:spcBef>
                <a:spcPct val="0"/>
              </a:spcBef>
              <a:buNone/>
            </a:pPr>
            <a:r>
              <a:rPr lang="fa-IR" altLang="en-US" sz="2800" b="1" dirty="0">
                <a:solidFill>
                  <a:srgbClr val="7030A0"/>
                </a:solidFill>
                <a:latin typeface="Damavand ExtraBold" panose="00000900000000000000" pitchFamily="2" charset="-78"/>
                <a:cs typeface="A  Mitra_1 (MRT)" panose="00000700000000000000" pitchFamily="2" charset="-78"/>
              </a:rPr>
              <a:t>راهکارهای پیشنهادی به والدین</a:t>
            </a:r>
          </a:p>
        </p:txBody>
      </p:sp>
      <p:sp>
        <p:nvSpPr>
          <p:cNvPr id="3" name="Google Shape;626;p14">
            <a:extLst>
              <a:ext uri="{FF2B5EF4-FFF2-40B4-BE49-F238E27FC236}">
                <a16:creationId xmlns:a16="http://schemas.microsoft.com/office/drawing/2014/main" id="{78BAC84A-5788-4B8B-D8A7-2735E47E11A1}"/>
              </a:ext>
            </a:extLst>
          </p:cNvPr>
          <p:cNvSpPr/>
          <p:nvPr/>
        </p:nvSpPr>
        <p:spPr>
          <a:xfrm rot="18927450">
            <a:off x="9099759" y="2162324"/>
            <a:ext cx="563467" cy="563467"/>
          </a:xfrm>
          <a:prstGeom prst="rect">
            <a:avLst/>
          </a:prstGeom>
          <a:noFill/>
          <a:ln w="57150" cap="flat" cmpd="sng">
            <a:solidFill>
              <a:srgbClr val="1A3C8B"/>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 name="TextBox 3">
            <a:extLst>
              <a:ext uri="{FF2B5EF4-FFF2-40B4-BE49-F238E27FC236}">
                <a16:creationId xmlns:a16="http://schemas.microsoft.com/office/drawing/2014/main" id="{7F7356C2-9D69-363B-9B01-94E19651A167}"/>
              </a:ext>
            </a:extLst>
          </p:cNvPr>
          <p:cNvSpPr txBox="1"/>
          <p:nvPr/>
        </p:nvSpPr>
        <p:spPr>
          <a:xfrm>
            <a:off x="182880" y="2257622"/>
            <a:ext cx="8614279" cy="4247317"/>
          </a:xfrm>
          <a:prstGeom prst="rect">
            <a:avLst/>
          </a:prstGeom>
          <a:noFill/>
        </p:spPr>
        <p:txBody>
          <a:bodyPr wrap="square">
            <a:spAutoFit/>
          </a:bodyPr>
          <a:lstStyle/>
          <a:p>
            <a:pPr algn="r"/>
            <a:r>
              <a:rPr lang="fa-IR" b="1" dirty="0">
                <a:cs typeface="A  Mitra_1 (MRT)" panose="00000700000000000000" pitchFamily="2" charset="-78"/>
              </a:rPr>
              <a:t>1-خودکنترلی  </a:t>
            </a:r>
          </a:p>
          <a:p>
            <a:pPr marL="137160" indent="0" algn="r">
              <a:buNone/>
            </a:pPr>
            <a:r>
              <a:rPr lang="fa-IR" b="1" dirty="0">
                <a:cs typeface="A  Mitra_1 (MRT)" panose="00000700000000000000" pitchFamily="2" charset="-78"/>
              </a:rPr>
              <a:t>2-تقویت ویژگی «صبوری و سعه صدر»</a:t>
            </a:r>
          </a:p>
          <a:p>
            <a:pPr marL="137160" indent="0" algn="r">
              <a:buNone/>
            </a:pPr>
            <a:r>
              <a:rPr lang="fa-IR" b="1" dirty="0">
                <a:cs typeface="A  Mitra_1 (MRT)" panose="00000700000000000000" pitchFamily="2" charset="-78"/>
              </a:rPr>
              <a:t>3-تقویت مهارت هایی چون گفتگو، تعامل و همدلی</a:t>
            </a:r>
          </a:p>
          <a:p>
            <a:pPr marL="137160" indent="0" algn="r">
              <a:buNone/>
            </a:pPr>
            <a:r>
              <a:rPr lang="fa-IR" b="1" dirty="0">
                <a:cs typeface="A  Mitra_1 (MRT)" panose="00000700000000000000" pitchFamily="2" charset="-78"/>
              </a:rPr>
              <a:t>4-صرف وقت برای فرزندان</a:t>
            </a:r>
          </a:p>
          <a:p>
            <a:pPr marL="137160" indent="0" algn="r">
              <a:buNone/>
            </a:pPr>
            <a:r>
              <a:rPr lang="fa-IR" b="1" dirty="0">
                <a:cs typeface="A  Mitra_1 (MRT)" panose="00000700000000000000" pitchFamily="2" charset="-78"/>
              </a:rPr>
              <a:t>5- میانجی گری میان فرزندانمان و رسانه </a:t>
            </a:r>
          </a:p>
          <a:p>
            <a:pPr algn="r"/>
            <a:r>
              <a:rPr lang="fa-IR" b="1" dirty="0">
                <a:cs typeface="A  Mitra_1 (MRT)" panose="00000700000000000000" pitchFamily="2" charset="-78"/>
              </a:rPr>
              <a:t>6- ارتقای سلیقه و ذائقه فرهنگی فرزندان</a:t>
            </a:r>
            <a:endParaRPr lang="en-US" b="1" dirty="0">
              <a:cs typeface="A  Mitra_1 (MRT)" panose="00000700000000000000" pitchFamily="2" charset="-78"/>
            </a:endParaRPr>
          </a:p>
          <a:p>
            <a:pPr algn="r"/>
            <a:r>
              <a:rPr lang="fa-IR" b="1" dirty="0">
                <a:cs typeface="A  Mitra_1 (MRT)" panose="00000700000000000000" pitchFamily="2" charset="-78"/>
              </a:rPr>
              <a:t>7- قدرت تشخیص بین سرگرمی و صلاح</a:t>
            </a:r>
          </a:p>
          <a:p>
            <a:pPr algn="r"/>
            <a:r>
              <a:rPr lang="fa-IR" b="1" dirty="0">
                <a:cs typeface="A  Mitra_1 (MRT)" panose="00000700000000000000" pitchFamily="2" charset="-78"/>
              </a:rPr>
              <a:t>8- بازتعریف حریم خصوصی در خانواده</a:t>
            </a:r>
          </a:p>
          <a:p>
            <a:pPr algn="r"/>
            <a:r>
              <a:rPr lang="fa-IR" b="1" dirty="0">
                <a:cs typeface="A  Mitra_1 (MRT)" panose="00000700000000000000" pitchFamily="2" charset="-78"/>
              </a:rPr>
              <a:t>9- استفاده از انواع رسانه ها برای کودکان زیر ۱۴ سال یک حق نیست؛ بلکه یک امتیاز است.</a:t>
            </a:r>
            <a:endParaRPr lang="en-US" b="1" dirty="0">
              <a:cs typeface="A  Mitra_1 (MRT)" panose="00000700000000000000" pitchFamily="2" charset="-78"/>
            </a:endParaRPr>
          </a:p>
          <a:p>
            <a:pPr algn="r"/>
            <a:r>
              <a:rPr lang="fa-IR" b="1" dirty="0">
                <a:cs typeface="A  Mitra_1 (MRT)" panose="00000700000000000000" pitchFamily="2" charset="-78"/>
              </a:rPr>
              <a:t>10- حضور آگاهانه در کنار فرزندان(هم در مقام یاد دهنده و هم در مقام یادگیرنده باشید).</a:t>
            </a:r>
            <a:endParaRPr lang="en-US" b="1" dirty="0">
              <a:cs typeface="A  Mitra_1 (MRT)" panose="00000700000000000000" pitchFamily="2" charset="-78"/>
            </a:endParaRPr>
          </a:p>
          <a:p>
            <a:pPr algn="r"/>
            <a:r>
              <a:rPr lang="fa-IR" b="1" dirty="0">
                <a:cs typeface="A  Mitra_1 (MRT)" panose="00000700000000000000" pitchFamily="2" charset="-78"/>
              </a:rPr>
              <a:t>۱1- گفتگوی روزانه با فرزندانمان(مدارای فکری، تقویت مهارت شنیدن، دوستی توام با احترام متقابل)</a:t>
            </a:r>
          </a:p>
          <a:p>
            <a:pPr algn="r"/>
            <a:r>
              <a:rPr lang="fa-IR" b="1" dirty="0">
                <a:cs typeface="A  Mitra_1 (MRT)" panose="00000700000000000000" pitchFamily="2" charset="-78"/>
              </a:rPr>
              <a:t>12-فرزندانمان را در فضای رسانه ای تنها نگذاریم(چه به لحاظ فیزیکی و چه به لحاظ روحی)</a:t>
            </a:r>
          </a:p>
          <a:p>
            <a:pPr algn="r"/>
            <a:r>
              <a:rPr lang="fa-IR" b="1" dirty="0">
                <a:cs typeface="A  Mitra_1 (MRT)" panose="00000700000000000000" pitchFamily="2" charset="-78"/>
              </a:rPr>
              <a:t>13-تقویت اعتماد به نفس، عزت نفس و مسئولیت پذیری در فرزندان</a:t>
            </a:r>
          </a:p>
          <a:p>
            <a:pPr algn="r"/>
            <a:r>
              <a:rPr lang="fa-IR" b="1" dirty="0">
                <a:cs typeface="A  Mitra_1 (MRT)" panose="00000700000000000000" pitchFamily="2" charset="-78"/>
              </a:rPr>
              <a:t>14-بازتعریف پیوند میان پدربزرگ ها و مادر بزرگ ها با نوه ها</a:t>
            </a:r>
          </a:p>
          <a:p>
            <a:pPr marL="137160" indent="0" algn="r">
              <a:buNone/>
            </a:pPr>
            <a:endParaRPr lang="fa-IR" b="1" dirty="0">
              <a:cs typeface="A  Mitra_1 (MRT)" panose="00000700000000000000" pitchFamily="2" charset="-78"/>
            </a:endParaRPr>
          </a:p>
        </p:txBody>
      </p:sp>
    </p:spTree>
    <p:extLst>
      <p:ext uri="{BB962C8B-B14F-4D97-AF65-F5344CB8AC3E}">
        <p14:creationId xmlns:p14="http://schemas.microsoft.com/office/powerpoint/2010/main" val="41708327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26;p14">
            <a:extLst>
              <a:ext uri="{FF2B5EF4-FFF2-40B4-BE49-F238E27FC236}">
                <a16:creationId xmlns:a16="http://schemas.microsoft.com/office/drawing/2014/main" id="{78BAC84A-5788-4B8B-D8A7-2735E47E11A1}"/>
              </a:ext>
            </a:extLst>
          </p:cNvPr>
          <p:cNvSpPr/>
          <p:nvPr/>
        </p:nvSpPr>
        <p:spPr>
          <a:xfrm rot="18927450">
            <a:off x="9099759" y="2162324"/>
            <a:ext cx="563467" cy="563467"/>
          </a:xfrm>
          <a:prstGeom prst="rect">
            <a:avLst/>
          </a:prstGeom>
          <a:noFill/>
          <a:ln w="57150" cap="flat" cmpd="sng">
            <a:solidFill>
              <a:srgbClr val="1A3C8B"/>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 name="TextBox 3">
            <a:extLst>
              <a:ext uri="{FF2B5EF4-FFF2-40B4-BE49-F238E27FC236}">
                <a16:creationId xmlns:a16="http://schemas.microsoft.com/office/drawing/2014/main" id="{7F7356C2-9D69-363B-9B01-94E19651A167}"/>
              </a:ext>
            </a:extLst>
          </p:cNvPr>
          <p:cNvSpPr txBox="1"/>
          <p:nvPr/>
        </p:nvSpPr>
        <p:spPr>
          <a:xfrm>
            <a:off x="-737826" y="2169336"/>
            <a:ext cx="8002576" cy="3693319"/>
          </a:xfrm>
          <a:prstGeom prst="rect">
            <a:avLst/>
          </a:prstGeom>
          <a:noFill/>
        </p:spPr>
        <p:txBody>
          <a:bodyPr wrap="square">
            <a:spAutoFit/>
          </a:bodyPr>
          <a:lstStyle/>
          <a:p>
            <a:pPr algn="just" rtl="1">
              <a:lnSpc>
                <a:spcPct val="200000"/>
              </a:lnSpc>
            </a:pPr>
            <a:r>
              <a:rPr lang="fa-IR" sz="2400" dirty="0">
                <a:latin typeface="Kalameh" pitchFamily="2" charset="-78"/>
                <a:cs typeface="A  Mitra_1 (MRT)" panose="00000700000000000000" pitchFamily="2" charset="-78"/>
              </a:rPr>
              <a:t>روایت دلبر است و دل ولی آهسته آهسته</a:t>
            </a:r>
          </a:p>
          <a:p>
            <a:pPr algn="just" rtl="1">
              <a:lnSpc>
                <a:spcPct val="200000"/>
              </a:lnSpc>
            </a:pPr>
            <a:r>
              <a:rPr lang="fa-IR" sz="2400" dirty="0">
                <a:latin typeface="Kalameh" pitchFamily="2" charset="-78"/>
                <a:cs typeface="A  Mitra_1 (MRT)" panose="00000700000000000000" pitchFamily="2" charset="-78"/>
              </a:rPr>
              <a:t>مراد تو شود حاصل ولی آهسته آهسته </a:t>
            </a:r>
          </a:p>
          <a:p>
            <a:pPr algn="just" rtl="1">
              <a:lnSpc>
                <a:spcPct val="200000"/>
              </a:lnSpc>
            </a:pPr>
            <a:r>
              <a:rPr lang="fa-IR" sz="2400" dirty="0">
                <a:latin typeface="Kalameh" pitchFamily="2" charset="-78"/>
                <a:cs typeface="A  Mitra_1 (MRT)" panose="00000700000000000000" pitchFamily="2" charset="-78"/>
              </a:rPr>
              <a:t>مزن از نومیدی دم که این طفل دبستانی</a:t>
            </a:r>
          </a:p>
          <a:p>
            <a:pPr algn="just" rtl="1">
              <a:lnSpc>
                <a:spcPct val="200000"/>
              </a:lnSpc>
            </a:pPr>
            <a:r>
              <a:rPr lang="fa-IR" sz="2400" dirty="0">
                <a:latin typeface="Kalameh" pitchFamily="2" charset="-78"/>
                <a:cs typeface="A  Mitra_1 (MRT)" panose="00000700000000000000" pitchFamily="2" charset="-78"/>
              </a:rPr>
              <a:t> شود دانشوری کامل ولی آهسته آهسته</a:t>
            </a:r>
          </a:p>
          <a:p>
            <a:pPr algn="just" rtl="1">
              <a:lnSpc>
                <a:spcPct val="200000"/>
              </a:lnSpc>
            </a:pPr>
            <a:r>
              <a:rPr lang="fa-IR" sz="2400" dirty="0">
                <a:latin typeface="Kalameh" pitchFamily="2" charset="-78"/>
                <a:cs typeface="A  Mitra_1 (MRT)" panose="00000700000000000000" pitchFamily="2" charset="-78"/>
              </a:rPr>
              <a:t>                                                                   «مولانا»</a:t>
            </a:r>
          </a:p>
        </p:txBody>
      </p:sp>
    </p:spTree>
    <p:extLst>
      <p:ext uri="{BB962C8B-B14F-4D97-AF65-F5344CB8AC3E}">
        <p14:creationId xmlns:p14="http://schemas.microsoft.com/office/powerpoint/2010/main" val="19049681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92ABA0-182A-083E-24E7-C6C6D7CAA799}"/>
              </a:ext>
            </a:extLst>
          </p:cNvPr>
          <p:cNvSpPr txBox="1"/>
          <p:nvPr/>
        </p:nvSpPr>
        <p:spPr>
          <a:xfrm>
            <a:off x="4523874" y="1784028"/>
            <a:ext cx="3788308" cy="5262979"/>
          </a:xfrm>
          <a:prstGeom prst="rect">
            <a:avLst/>
          </a:prstGeom>
          <a:noFill/>
        </p:spPr>
        <p:txBody>
          <a:bodyPr wrap="square">
            <a:spAutoFit/>
          </a:bodyPr>
          <a:lstStyle/>
          <a:p>
            <a:pPr algn="ctr" rtl="1">
              <a:spcBef>
                <a:spcPct val="0"/>
              </a:spcBef>
              <a:buNone/>
            </a:pPr>
            <a:r>
              <a:rPr lang="fa-IR" altLang="en-US" sz="2800" b="1" dirty="0">
                <a:solidFill>
                  <a:srgbClr val="C00000"/>
                </a:solidFill>
                <a:latin typeface="Damavand ExtraBold" panose="00000900000000000000" pitchFamily="2" charset="-78"/>
                <a:cs typeface="B Yekan" panose="00000400000000000000" pitchFamily="2" charset="-78"/>
              </a:rPr>
              <a:t>معرفی کتاب</a:t>
            </a:r>
          </a:p>
          <a:p>
            <a:pPr algn="ctr" rtl="1">
              <a:spcBef>
                <a:spcPct val="0"/>
              </a:spcBef>
              <a:buNone/>
            </a:pPr>
            <a:endParaRPr lang="fa-IR" altLang="en-US" sz="2800" b="1" dirty="0">
              <a:solidFill>
                <a:srgbClr val="C00000"/>
              </a:solidFill>
              <a:latin typeface="Damavand ExtraBold" panose="00000900000000000000" pitchFamily="2" charset="-78"/>
              <a:cs typeface="B Yekan" panose="00000400000000000000" pitchFamily="2" charset="-78"/>
            </a:endParaRPr>
          </a:p>
          <a:p>
            <a:pPr algn="ctr" rtl="1">
              <a:spcBef>
                <a:spcPct val="0"/>
              </a:spcBef>
              <a:buNone/>
            </a:pPr>
            <a:r>
              <a:rPr lang="fa-IR" altLang="en-US" sz="2800" b="1" dirty="0">
                <a:solidFill>
                  <a:srgbClr val="00B0F0"/>
                </a:solidFill>
                <a:latin typeface="Damavand ExtraBold" panose="00000900000000000000" pitchFamily="2" charset="-78"/>
                <a:cs typeface="B Yekan" panose="00000400000000000000" pitchFamily="2" charset="-78"/>
              </a:rPr>
              <a:t>نویسنده: یلدا اولز</a:t>
            </a:r>
          </a:p>
          <a:p>
            <a:pPr algn="ctr" rtl="1">
              <a:spcBef>
                <a:spcPct val="0"/>
              </a:spcBef>
              <a:buNone/>
            </a:pPr>
            <a:r>
              <a:rPr lang="fa-IR" altLang="en-US" sz="2800" b="1" dirty="0">
                <a:solidFill>
                  <a:srgbClr val="00B0F0"/>
                </a:solidFill>
                <a:latin typeface="Damavand ExtraBold" panose="00000900000000000000" pitchFamily="2" charset="-78"/>
                <a:cs typeface="B Yekan" panose="00000400000000000000" pitchFamily="2" charset="-78"/>
              </a:rPr>
              <a:t>ترجمه: راضیه نیک طلب</a:t>
            </a:r>
          </a:p>
          <a:p>
            <a:pPr algn="ctr" rtl="1">
              <a:spcBef>
                <a:spcPct val="0"/>
              </a:spcBef>
              <a:buNone/>
            </a:pPr>
            <a:r>
              <a:rPr lang="fa-IR" altLang="en-US" sz="2800" b="1" dirty="0">
                <a:solidFill>
                  <a:srgbClr val="00B0F0"/>
                </a:solidFill>
                <a:latin typeface="Damavand ExtraBold" panose="00000900000000000000" pitchFamily="2" charset="-78"/>
                <a:cs typeface="B Yekan" panose="00000400000000000000" pitchFamily="2" charset="-78"/>
              </a:rPr>
              <a:t>نشر: اگر</a:t>
            </a:r>
          </a:p>
          <a:p>
            <a:pPr algn="ctr" rtl="1">
              <a:spcBef>
                <a:spcPct val="0"/>
              </a:spcBef>
              <a:buNone/>
            </a:pPr>
            <a:r>
              <a:rPr lang="fa-IR" altLang="en-US" sz="2800" b="1" dirty="0">
                <a:solidFill>
                  <a:srgbClr val="00B0F0"/>
                </a:solidFill>
                <a:latin typeface="Damavand ExtraBold" panose="00000900000000000000" pitchFamily="2" charset="-78"/>
                <a:cs typeface="B Yekan" panose="00000400000000000000" pitchFamily="2" charset="-78"/>
              </a:rPr>
              <a:t>1400</a:t>
            </a:r>
          </a:p>
          <a:p>
            <a:pPr algn="ctr" rtl="1">
              <a:spcBef>
                <a:spcPct val="0"/>
              </a:spcBef>
              <a:buNone/>
            </a:pPr>
            <a:endParaRPr lang="fa-IR" altLang="en-US" sz="2800" b="1" dirty="0">
              <a:solidFill>
                <a:srgbClr val="C00000"/>
              </a:solidFill>
              <a:latin typeface="Damavand ExtraBold" panose="00000900000000000000" pitchFamily="2" charset="-78"/>
              <a:cs typeface="B Yekan" panose="00000400000000000000" pitchFamily="2" charset="-78"/>
            </a:endParaRPr>
          </a:p>
          <a:p>
            <a:pPr algn="ctr" rtl="1">
              <a:spcBef>
                <a:spcPct val="0"/>
              </a:spcBef>
              <a:buNone/>
            </a:pPr>
            <a:endParaRPr lang="fa-IR" altLang="en-US" sz="2800" b="1" dirty="0">
              <a:solidFill>
                <a:srgbClr val="C00000"/>
              </a:solidFill>
              <a:latin typeface="Damavand ExtraBold" panose="00000900000000000000" pitchFamily="2" charset="-78"/>
              <a:cs typeface="B Yekan" panose="00000400000000000000" pitchFamily="2" charset="-78"/>
            </a:endParaRPr>
          </a:p>
          <a:p>
            <a:pPr algn="ctr" rtl="1">
              <a:spcBef>
                <a:spcPct val="0"/>
              </a:spcBef>
              <a:buNone/>
            </a:pPr>
            <a:endParaRPr lang="fa-IR" altLang="en-US" sz="2800" b="1" dirty="0">
              <a:solidFill>
                <a:srgbClr val="C00000"/>
              </a:solidFill>
              <a:latin typeface="Damavand ExtraBold" panose="00000900000000000000" pitchFamily="2" charset="-78"/>
              <a:cs typeface="B Yekan" panose="00000400000000000000" pitchFamily="2" charset="-78"/>
            </a:endParaRPr>
          </a:p>
          <a:p>
            <a:pPr algn="ctr" rtl="1">
              <a:spcBef>
                <a:spcPct val="0"/>
              </a:spcBef>
              <a:buNone/>
            </a:pPr>
            <a:endParaRPr lang="fa-IR" altLang="en-US" sz="2800" b="1" dirty="0">
              <a:solidFill>
                <a:srgbClr val="C00000"/>
              </a:solidFill>
              <a:latin typeface="Damavand ExtraBold" panose="00000900000000000000" pitchFamily="2" charset="-78"/>
              <a:cs typeface="B Yekan" panose="00000400000000000000" pitchFamily="2" charset="-78"/>
            </a:endParaRPr>
          </a:p>
          <a:p>
            <a:pPr algn="ctr" rtl="1">
              <a:spcBef>
                <a:spcPct val="0"/>
              </a:spcBef>
              <a:buNone/>
            </a:pPr>
            <a:endParaRPr lang="fa-IR" altLang="en-US" sz="2800" b="1" dirty="0">
              <a:solidFill>
                <a:srgbClr val="C00000"/>
              </a:solidFill>
              <a:latin typeface="Damavand ExtraBold" panose="00000900000000000000" pitchFamily="2" charset="-78"/>
              <a:cs typeface="B Yekan" panose="00000400000000000000" pitchFamily="2" charset="-78"/>
            </a:endParaRPr>
          </a:p>
          <a:p>
            <a:pPr algn="ctr" rtl="1">
              <a:spcBef>
                <a:spcPct val="0"/>
              </a:spcBef>
              <a:buNone/>
            </a:pPr>
            <a:endParaRPr lang="fa-IR" altLang="en-US" sz="2800" b="1" dirty="0">
              <a:solidFill>
                <a:srgbClr val="C00000"/>
              </a:solidFill>
              <a:latin typeface="Damavand ExtraBold" panose="00000900000000000000" pitchFamily="2" charset="-78"/>
              <a:cs typeface="B Yekan" panose="00000400000000000000" pitchFamily="2" charset="-78"/>
            </a:endParaRPr>
          </a:p>
        </p:txBody>
      </p:sp>
      <p:sp>
        <p:nvSpPr>
          <p:cNvPr id="3" name="Google Shape;626;p14">
            <a:extLst>
              <a:ext uri="{FF2B5EF4-FFF2-40B4-BE49-F238E27FC236}">
                <a16:creationId xmlns:a16="http://schemas.microsoft.com/office/drawing/2014/main" id="{78BAC84A-5788-4B8B-D8A7-2735E47E11A1}"/>
              </a:ext>
            </a:extLst>
          </p:cNvPr>
          <p:cNvSpPr/>
          <p:nvPr/>
        </p:nvSpPr>
        <p:spPr>
          <a:xfrm rot="18927450">
            <a:off x="9099759" y="2162324"/>
            <a:ext cx="563467" cy="563467"/>
          </a:xfrm>
          <a:prstGeom prst="rect">
            <a:avLst/>
          </a:prstGeom>
          <a:noFill/>
          <a:ln w="57150" cap="flat" cmpd="sng">
            <a:solidFill>
              <a:srgbClr val="1A3C8B"/>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6" name="Picture 5"/>
          <p:cNvPicPr>
            <a:picLocks noChangeAspect="1"/>
          </p:cNvPicPr>
          <p:nvPr/>
        </p:nvPicPr>
        <p:blipFill>
          <a:blip r:embed="rId2"/>
          <a:stretch>
            <a:fillRect/>
          </a:stretch>
        </p:blipFill>
        <p:spPr>
          <a:xfrm>
            <a:off x="1" y="0"/>
            <a:ext cx="4267200" cy="6858000"/>
          </a:xfrm>
          <a:prstGeom prst="rect">
            <a:avLst/>
          </a:prstGeom>
        </p:spPr>
      </p:pic>
    </p:spTree>
    <p:extLst>
      <p:ext uri="{BB962C8B-B14F-4D97-AF65-F5344CB8AC3E}">
        <p14:creationId xmlns:p14="http://schemas.microsoft.com/office/powerpoint/2010/main" val="32003749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E99184-01EB-9360-A704-64C175A6E178}"/>
              </a:ext>
            </a:extLst>
          </p:cNvPr>
          <p:cNvSpPr txBox="1"/>
          <p:nvPr/>
        </p:nvSpPr>
        <p:spPr>
          <a:xfrm>
            <a:off x="2314005" y="957209"/>
            <a:ext cx="7760889" cy="2893100"/>
          </a:xfrm>
          <a:prstGeom prst="rect">
            <a:avLst/>
          </a:prstGeom>
          <a:noFill/>
        </p:spPr>
        <p:txBody>
          <a:bodyPr wrap="square" rtlCol="0">
            <a:spAutoFit/>
          </a:bodyPr>
          <a:lstStyle/>
          <a:p>
            <a:pPr algn="ctr" rtl="1">
              <a:lnSpc>
                <a:spcPct val="150000"/>
              </a:lnSpc>
            </a:pPr>
            <a:endParaRPr lang="fa-IR" sz="6000" dirty="0">
              <a:solidFill>
                <a:srgbClr val="1A3C8B"/>
              </a:solidFill>
              <a:cs typeface="A  Mitra_1 (MRT)" panose="00000700000000000000" pitchFamily="2" charset="-78"/>
            </a:endParaRPr>
          </a:p>
          <a:p>
            <a:pPr algn="ctr" rtl="1">
              <a:lnSpc>
                <a:spcPct val="150000"/>
              </a:lnSpc>
            </a:pPr>
            <a:r>
              <a:rPr lang="fa-IR" sz="3200" b="1" dirty="0">
                <a:solidFill>
                  <a:srgbClr val="00959F"/>
                </a:solidFill>
                <a:cs typeface="A  Mitra_1 (MRT)" panose="00000700000000000000" pitchFamily="2" charset="-78"/>
              </a:rPr>
              <a:t>مسائل اجتماعی نوظهور در روابط خانواده با تاکید بر والدگری رسانه ای و فرزندپروری دیجیتال </a:t>
            </a:r>
            <a:endParaRPr lang="en-US" sz="3200" b="1" dirty="0">
              <a:solidFill>
                <a:srgbClr val="00959F"/>
              </a:solidFill>
              <a:cs typeface="A  Mitra_1 (MRT)" panose="00000700000000000000" pitchFamily="2" charset="-78"/>
            </a:endParaRPr>
          </a:p>
        </p:txBody>
      </p:sp>
      <p:sp>
        <p:nvSpPr>
          <p:cNvPr id="3" name="TextBox 2">
            <a:extLst>
              <a:ext uri="{FF2B5EF4-FFF2-40B4-BE49-F238E27FC236}">
                <a16:creationId xmlns:a16="http://schemas.microsoft.com/office/drawing/2014/main" id="{51C013AF-5A4E-3233-68D5-45CE56641B4C}"/>
              </a:ext>
            </a:extLst>
          </p:cNvPr>
          <p:cNvSpPr txBox="1"/>
          <p:nvPr/>
        </p:nvSpPr>
        <p:spPr>
          <a:xfrm>
            <a:off x="2215555" y="4671945"/>
            <a:ext cx="7760889" cy="1246495"/>
          </a:xfrm>
          <a:prstGeom prst="rect">
            <a:avLst/>
          </a:prstGeom>
          <a:noFill/>
        </p:spPr>
        <p:txBody>
          <a:bodyPr wrap="square" rtlCol="0">
            <a:spAutoFit/>
          </a:bodyPr>
          <a:lstStyle/>
          <a:p>
            <a:pPr algn="ctr" rtl="1">
              <a:lnSpc>
                <a:spcPct val="200000"/>
              </a:lnSpc>
            </a:pPr>
            <a:r>
              <a:rPr lang="fa-IR" sz="2000" b="1" dirty="0">
                <a:solidFill>
                  <a:schemeClr val="accent1">
                    <a:lumMod val="75000"/>
                  </a:schemeClr>
                </a:solidFill>
                <a:cs typeface="A  Mitra_1 (MRT)" panose="00000700000000000000" pitchFamily="2" charset="-78"/>
              </a:rPr>
              <a:t>بهاره نصیری دانشیار و عضو هیات علمی پژوهشگاه علوم انسانی و مطالعات فرهنگی</a:t>
            </a:r>
          </a:p>
          <a:p>
            <a:pPr algn="ctr" rtl="1">
              <a:lnSpc>
                <a:spcPct val="200000"/>
              </a:lnSpc>
            </a:pPr>
            <a:r>
              <a:rPr lang="fa-IR" sz="2000" b="1" dirty="0">
                <a:solidFill>
                  <a:schemeClr val="accent1">
                    <a:lumMod val="75000"/>
                  </a:schemeClr>
                </a:solidFill>
                <a:cs typeface="A  Mitra_1 (MRT)" panose="00000700000000000000" pitchFamily="2" charset="-78"/>
              </a:rPr>
              <a:t>اردیبهشت ماه1404</a:t>
            </a:r>
            <a:endParaRPr lang="en-US" sz="2000" b="1" dirty="0">
              <a:solidFill>
                <a:schemeClr val="accent1">
                  <a:lumMod val="75000"/>
                </a:schemeClr>
              </a:solidFill>
              <a:cs typeface="A  Mitra_1 (MRT)" panose="00000700000000000000" pitchFamily="2" charset="-78"/>
            </a:endParaRPr>
          </a:p>
        </p:txBody>
      </p:sp>
    </p:spTree>
    <p:extLst>
      <p:ext uri="{BB962C8B-B14F-4D97-AF65-F5344CB8AC3E}">
        <p14:creationId xmlns:p14="http://schemas.microsoft.com/office/powerpoint/2010/main" val="16582641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92ABA0-182A-083E-24E7-C6C6D7CAA799}"/>
              </a:ext>
            </a:extLst>
          </p:cNvPr>
          <p:cNvSpPr txBox="1"/>
          <p:nvPr/>
        </p:nvSpPr>
        <p:spPr>
          <a:xfrm>
            <a:off x="223631" y="1784028"/>
            <a:ext cx="4133957" cy="3231654"/>
          </a:xfrm>
          <a:prstGeom prst="rect">
            <a:avLst/>
          </a:prstGeom>
          <a:noFill/>
        </p:spPr>
        <p:txBody>
          <a:bodyPr wrap="square">
            <a:spAutoFit/>
          </a:bodyPr>
          <a:lstStyle/>
          <a:p>
            <a:pPr algn="ctr" rtl="1">
              <a:spcBef>
                <a:spcPct val="0"/>
              </a:spcBef>
              <a:buNone/>
            </a:pPr>
            <a:r>
              <a:rPr lang="fa-IR" altLang="en-US" sz="2000" b="1" dirty="0">
                <a:solidFill>
                  <a:srgbClr val="26C4CC"/>
                </a:solidFill>
                <a:latin typeface="Damavand ExtraBold" panose="00000900000000000000" pitchFamily="2" charset="-78"/>
                <a:cs typeface="B Yekan" panose="00000400000000000000" pitchFamily="2" charset="-78"/>
              </a:rPr>
              <a:t>انتشارات: پژوهشگاه علوم انسانی و مطالعات فرهنگی</a:t>
            </a:r>
          </a:p>
          <a:p>
            <a:pPr algn="ctr" rtl="1">
              <a:spcBef>
                <a:spcPct val="0"/>
              </a:spcBef>
              <a:buNone/>
            </a:pPr>
            <a:r>
              <a:rPr lang="fa-IR" altLang="en-US" sz="2800" b="1" dirty="0">
                <a:solidFill>
                  <a:srgbClr val="26C4CC"/>
                </a:solidFill>
                <a:latin typeface="Damavand ExtraBold" panose="00000900000000000000" pitchFamily="2" charset="-78"/>
                <a:cs typeface="B Yekan" panose="00000400000000000000" pitchFamily="2" charset="-78"/>
              </a:rPr>
              <a:t>شماره تماس نشر پژوهشگاه:</a:t>
            </a:r>
          </a:p>
          <a:p>
            <a:pPr algn="ctr" rtl="1">
              <a:spcBef>
                <a:spcPct val="0"/>
              </a:spcBef>
              <a:buNone/>
            </a:pPr>
            <a:r>
              <a:rPr lang="fa-IR" altLang="en-US" sz="2800" b="1" dirty="0">
                <a:solidFill>
                  <a:srgbClr val="0070C0"/>
                </a:solidFill>
                <a:latin typeface="Damavand ExtraBold" panose="00000900000000000000" pitchFamily="2" charset="-78"/>
                <a:cs typeface="B Yekan" panose="00000400000000000000" pitchFamily="2" charset="-78"/>
              </a:rPr>
              <a:t>09192353630</a:t>
            </a:r>
          </a:p>
          <a:p>
            <a:pPr algn="ctr" rtl="1">
              <a:spcBef>
                <a:spcPct val="0"/>
              </a:spcBef>
              <a:buNone/>
            </a:pPr>
            <a:r>
              <a:rPr lang="fa-IR" altLang="en-US" sz="2800" b="1" dirty="0">
                <a:solidFill>
                  <a:srgbClr val="26C4CC"/>
                </a:solidFill>
                <a:latin typeface="Damavand ExtraBold" panose="00000900000000000000" pitchFamily="2" charset="-78"/>
                <a:cs typeface="B Yekan" panose="00000400000000000000" pitchFamily="2" charset="-78"/>
              </a:rPr>
              <a:t>شماره تماس و آدرس ایمیل بهاره نصیری:</a:t>
            </a:r>
          </a:p>
          <a:p>
            <a:pPr algn="ctr" rtl="1">
              <a:spcBef>
                <a:spcPct val="0"/>
              </a:spcBef>
              <a:buNone/>
            </a:pPr>
            <a:r>
              <a:rPr lang="fa-IR" altLang="en-US" sz="2800" b="1" dirty="0">
                <a:solidFill>
                  <a:srgbClr val="1A3C8B"/>
                </a:solidFill>
                <a:latin typeface="Damavand ExtraBold" panose="00000900000000000000" pitchFamily="2" charset="-78"/>
                <a:cs typeface="B Yekan" panose="00000400000000000000" pitchFamily="2" charset="-78"/>
              </a:rPr>
              <a:t>09125587846</a:t>
            </a:r>
          </a:p>
          <a:p>
            <a:pPr algn="ctr" rtl="1">
              <a:spcBef>
                <a:spcPct val="0"/>
              </a:spcBef>
              <a:buNone/>
            </a:pPr>
            <a:r>
              <a:rPr lang="en-US" altLang="en-US" sz="2400" b="1" dirty="0">
                <a:solidFill>
                  <a:srgbClr val="1A3C8B"/>
                </a:solidFill>
                <a:latin typeface="Colonna MT" panose="04020805060202030203" pitchFamily="82" charset="0"/>
                <a:cs typeface="B Yekan" panose="00000400000000000000" pitchFamily="2" charset="-78"/>
              </a:rPr>
              <a:t>bn.nasiri@gmail.com</a:t>
            </a:r>
            <a:endParaRPr lang="fa-IR" altLang="en-US" sz="2400" b="1" dirty="0">
              <a:solidFill>
                <a:srgbClr val="1A3C8B"/>
              </a:solidFill>
              <a:latin typeface="Colonna MT" panose="04020805060202030203" pitchFamily="82" charset="0"/>
              <a:cs typeface="B Yekan" panose="00000400000000000000" pitchFamily="2" charset="-78"/>
            </a:endParaRPr>
          </a:p>
        </p:txBody>
      </p:sp>
      <p:sp>
        <p:nvSpPr>
          <p:cNvPr id="3" name="Google Shape;626;p14">
            <a:extLst>
              <a:ext uri="{FF2B5EF4-FFF2-40B4-BE49-F238E27FC236}">
                <a16:creationId xmlns:a16="http://schemas.microsoft.com/office/drawing/2014/main" id="{78BAC84A-5788-4B8B-D8A7-2735E47E11A1}"/>
              </a:ext>
            </a:extLst>
          </p:cNvPr>
          <p:cNvSpPr/>
          <p:nvPr/>
        </p:nvSpPr>
        <p:spPr>
          <a:xfrm rot="18927450">
            <a:off x="9099759" y="2162324"/>
            <a:ext cx="563467" cy="563467"/>
          </a:xfrm>
          <a:prstGeom prst="rect">
            <a:avLst/>
          </a:prstGeom>
          <a:noFill/>
          <a:ln w="57150" cap="flat" cmpd="sng">
            <a:solidFill>
              <a:srgbClr val="1A3C8B"/>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9570" y="0"/>
            <a:ext cx="4606696" cy="6857999"/>
          </a:xfrm>
          <a:prstGeom prst="rect">
            <a:avLst/>
          </a:prstGeom>
        </p:spPr>
      </p:pic>
    </p:spTree>
    <p:extLst>
      <p:ext uri="{BB962C8B-B14F-4D97-AF65-F5344CB8AC3E}">
        <p14:creationId xmlns:p14="http://schemas.microsoft.com/office/powerpoint/2010/main" val="11569182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26;p14">
            <a:extLst>
              <a:ext uri="{FF2B5EF4-FFF2-40B4-BE49-F238E27FC236}">
                <a16:creationId xmlns:a16="http://schemas.microsoft.com/office/drawing/2014/main" id="{78BAC84A-5788-4B8B-D8A7-2735E47E11A1}"/>
              </a:ext>
            </a:extLst>
          </p:cNvPr>
          <p:cNvSpPr/>
          <p:nvPr/>
        </p:nvSpPr>
        <p:spPr>
          <a:xfrm rot="18927450">
            <a:off x="9099759" y="2162324"/>
            <a:ext cx="563467" cy="563467"/>
          </a:xfrm>
          <a:prstGeom prst="rect">
            <a:avLst/>
          </a:prstGeom>
          <a:noFill/>
          <a:ln w="57150" cap="flat" cmpd="sng">
            <a:solidFill>
              <a:srgbClr val="1A3C8B"/>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 name="TextBox 3">
            <a:extLst>
              <a:ext uri="{FF2B5EF4-FFF2-40B4-BE49-F238E27FC236}">
                <a16:creationId xmlns:a16="http://schemas.microsoft.com/office/drawing/2014/main" id="{7F7356C2-9D69-363B-9B01-94E19651A167}"/>
              </a:ext>
            </a:extLst>
          </p:cNvPr>
          <p:cNvSpPr txBox="1"/>
          <p:nvPr/>
        </p:nvSpPr>
        <p:spPr>
          <a:xfrm>
            <a:off x="491987" y="1451113"/>
            <a:ext cx="8189842" cy="3631763"/>
          </a:xfrm>
          <a:prstGeom prst="rect">
            <a:avLst/>
          </a:prstGeom>
          <a:noFill/>
        </p:spPr>
        <p:txBody>
          <a:bodyPr wrap="square">
            <a:spAutoFit/>
          </a:bodyPr>
          <a:lstStyle/>
          <a:p>
            <a:pPr algn="ctr" rtl="1">
              <a:lnSpc>
                <a:spcPct val="200000"/>
              </a:lnSpc>
            </a:pPr>
            <a:r>
              <a:rPr lang="fa-IR" sz="4000" b="1" dirty="0">
                <a:solidFill>
                  <a:srgbClr val="7030A0"/>
                </a:solidFill>
                <a:latin typeface="Kalameh" pitchFamily="2" charset="-78"/>
                <a:cs typeface="A  Mitra_1 (MRT)" panose="00000700000000000000" pitchFamily="2" charset="-78"/>
              </a:rPr>
              <a:t>سپاس از توجهتان</a:t>
            </a:r>
          </a:p>
          <a:p>
            <a:pPr algn="ctr" rtl="1">
              <a:lnSpc>
                <a:spcPct val="200000"/>
              </a:lnSpc>
            </a:pPr>
            <a:r>
              <a:rPr lang="fa-IR" sz="4000" b="1" dirty="0">
                <a:solidFill>
                  <a:srgbClr val="7030A0"/>
                </a:solidFill>
                <a:latin typeface="Kalameh" pitchFamily="2" charset="-78"/>
                <a:cs typeface="A  Mitra_1 (MRT)" panose="00000700000000000000" pitchFamily="2" charset="-78"/>
              </a:rPr>
              <a:t>"بزرگ اندیش باشید</a:t>
            </a:r>
          </a:p>
          <a:p>
            <a:pPr algn="ctr" rtl="1">
              <a:lnSpc>
                <a:spcPct val="200000"/>
              </a:lnSpc>
            </a:pPr>
            <a:r>
              <a:rPr lang="fa-IR" sz="4000" b="1" dirty="0">
                <a:solidFill>
                  <a:srgbClr val="7030A0"/>
                </a:solidFill>
                <a:latin typeface="Kalameh" pitchFamily="2" charset="-78"/>
                <a:cs typeface="A  Mitra_1 (MRT)" panose="00000700000000000000" pitchFamily="2" charset="-78"/>
              </a:rPr>
              <a:t>اما کوچک شروع کنید"</a:t>
            </a:r>
          </a:p>
        </p:txBody>
      </p:sp>
    </p:spTree>
    <p:extLst>
      <p:ext uri="{BB962C8B-B14F-4D97-AF65-F5344CB8AC3E}">
        <p14:creationId xmlns:p14="http://schemas.microsoft.com/office/powerpoint/2010/main" val="1415916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3468" y="502666"/>
            <a:ext cx="10425064" cy="5852667"/>
          </a:xfrm>
          <a:prstGeom prst="rect">
            <a:avLst/>
          </a:prstGeom>
        </p:spPr>
      </p:pic>
    </p:spTree>
    <p:extLst>
      <p:ext uri="{BB962C8B-B14F-4D97-AF65-F5344CB8AC3E}">
        <p14:creationId xmlns:p14="http://schemas.microsoft.com/office/powerpoint/2010/main" val="1688526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72EC35-C499-9465-4A7D-006C551200B2}"/>
              </a:ext>
            </a:extLst>
          </p:cNvPr>
          <p:cNvSpPr txBox="1"/>
          <p:nvPr/>
        </p:nvSpPr>
        <p:spPr>
          <a:xfrm>
            <a:off x="2377752" y="1798624"/>
            <a:ext cx="7436496" cy="3347070"/>
          </a:xfrm>
          <a:prstGeom prst="rect">
            <a:avLst/>
          </a:prstGeom>
          <a:noFill/>
        </p:spPr>
        <p:txBody>
          <a:bodyPr wrap="square">
            <a:spAutoFit/>
          </a:bodyPr>
          <a:lstStyle/>
          <a:p>
            <a:pPr algn="ctr" rtl="1">
              <a:lnSpc>
                <a:spcPct val="150000"/>
              </a:lnSpc>
              <a:spcBef>
                <a:spcPct val="0"/>
              </a:spcBef>
              <a:buNone/>
            </a:pPr>
            <a:r>
              <a:rPr lang="fa-IR" altLang="en-US" sz="3600" b="1" dirty="0">
                <a:solidFill>
                  <a:srgbClr val="1A3C8B"/>
                </a:solidFill>
                <a:latin typeface="Damavand ExtraBold" panose="00000900000000000000" pitchFamily="2" charset="-78"/>
                <a:cs typeface="B Yekan" panose="00000400000000000000" pitchFamily="2" charset="-78"/>
              </a:rPr>
              <a:t>نیل پستمن:</a:t>
            </a:r>
          </a:p>
          <a:p>
            <a:pPr algn="ctr" rtl="1">
              <a:lnSpc>
                <a:spcPct val="150000"/>
              </a:lnSpc>
              <a:spcBef>
                <a:spcPct val="0"/>
              </a:spcBef>
              <a:buNone/>
            </a:pPr>
            <a:r>
              <a:rPr lang="fa-IR" altLang="en-US" sz="3600" b="1" dirty="0">
                <a:solidFill>
                  <a:srgbClr val="1A3C8B"/>
                </a:solidFill>
                <a:latin typeface="Damavand ExtraBold" panose="00000900000000000000" pitchFamily="2" charset="-78"/>
                <a:cs typeface="B Yekan" panose="00000400000000000000" pitchFamily="2" charset="-78"/>
              </a:rPr>
              <a:t>«کودکان پیام های زنده ای هستند که آن را برای زمانی می فرستیم که آن را نخواهیم دید.»</a:t>
            </a:r>
          </a:p>
        </p:txBody>
      </p:sp>
    </p:spTree>
    <p:extLst>
      <p:ext uri="{BB962C8B-B14F-4D97-AF65-F5344CB8AC3E}">
        <p14:creationId xmlns:p14="http://schemas.microsoft.com/office/powerpoint/2010/main" val="25601344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26;p14">
            <a:extLst>
              <a:ext uri="{FF2B5EF4-FFF2-40B4-BE49-F238E27FC236}">
                <a16:creationId xmlns:a16="http://schemas.microsoft.com/office/drawing/2014/main" id="{800264A9-7485-8040-BAFE-6371BA6D6F01}"/>
              </a:ext>
            </a:extLst>
          </p:cNvPr>
          <p:cNvSpPr/>
          <p:nvPr/>
        </p:nvSpPr>
        <p:spPr>
          <a:xfrm rot="18927450">
            <a:off x="10804382" y="615746"/>
            <a:ext cx="563467" cy="563467"/>
          </a:xfrm>
          <a:prstGeom prst="rect">
            <a:avLst/>
          </a:prstGeom>
          <a:noFill/>
          <a:ln w="57150" cap="flat" cmpd="sng">
            <a:solidFill>
              <a:srgbClr val="1A3C8B"/>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5" name="TextBox 4">
            <a:extLst>
              <a:ext uri="{FF2B5EF4-FFF2-40B4-BE49-F238E27FC236}">
                <a16:creationId xmlns:a16="http://schemas.microsoft.com/office/drawing/2014/main" id="{F6C28BEA-26FC-9F48-8112-1ACD2BA32F6D}"/>
              </a:ext>
            </a:extLst>
          </p:cNvPr>
          <p:cNvSpPr txBox="1"/>
          <p:nvPr/>
        </p:nvSpPr>
        <p:spPr>
          <a:xfrm>
            <a:off x="707465" y="843112"/>
            <a:ext cx="10423383" cy="4855175"/>
          </a:xfrm>
          <a:prstGeom prst="rect">
            <a:avLst/>
          </a:prstGeom>
          <a:noFill/>
        </p:spPr>
        <p:txBody>
          <a:bodyPr wrap="square">
            <a:spAutoFit/>
          </a:bodyPr>
          <a:lstStyle/>
          <a:p>
            <a:pPr algn="just" rtl="1">
              <a:lnSpc>
                <a:spcPct val="150000"/>
              </a:lnSpc>
            </a:pPr>
            <a:r>
              <a:rPr lang="fa-IR" sz="2800" b="1" dirty="0">
                <a:solidFill>
                  <a:schemeClr val="accent6">
                    <a:lumMod val="75000"/>
                  </a:schemeClr>
                </a:solidFill>
                <a:latin typeface="Kalameh" pitchFamily="2" charset="-78"/>
                <a:cs typeface="A  Mitra_1 (MRT)" panose="00000700000000000000" pitchFamily="2" charset="-78"/>
              </a:rPr>
              <a:t>        سواد رسانه ای </a:t>
            </a:r>
            <a:r>
              <a:rPr lang="en-US" sz="2800" b="1" dirty="0">
                <a:solidFill>
                  <a:schemeClr val="accent6">
                    <a:lumMod val="75000"/>
                  </a:schemeClr>
                </a:solidFill>
                <a:latin typeface="Kalameh" pitchFamily="2" charset="-78"/>
                <a:cs typeface="A  Mitra_1 (MRT)" panose="00000700000000000000" pitchFamily="2" charset="-78"/>
              </a:rPr>
              <a:t> </a:t>
            </a:r>
            <a:r>
              <a:rPr lang="en-US" b="1" dirty="0">
                <a:solidFill>
                  <a:schemeClr val="accent6"/>
                </a:solidFill>
                <a:latin typeface="Kalameh" pitchFamily="2" charset="-78"/>
                <a:cs typeface="A  Mitra_1 (MRT)" panose="00000700000000000000" pitchFamily="2" charset="-78"/>
              </a:rPr>
              <a:t>(Media literacy)</a:t>
            </a:r>
            <a:endParaRPr lang="fa-IR" sz="2000" b="1" dirty="0">
              <a:latin typeface="Kalameh" pitchFamily="2" charset="-78"/>
              <a:cs typeface="A  Mitra_1 (MRT)" panose="00000700000000000000" pitchFamily="2" charset="-78"/>
            </a:endParaRPr>
          </a:p>
          <a:p>
            <a:pPr algn="just" rtl="1">
              <a:lnSpc>
                <a:spcPct val="150000"/>
              </a:lnSpc>
            </a:pPr>
            <a:r>
              <a:rPr lang="fa-IR" sz="2000" b="1" dirty="0">
                <a:latin typeface="Kalameh" pitchFamily="2" charset="-78"/>
                <a:cs typeface="A  Mitra_1 (MRT)" panose="00000700000000000000" pitchFamily="2" charset="-78"/>
              </a:rPr>
              <a:t>- سواد رسانه ای دعوت به اندیشیدن عمیق، دقیق و جدی درباره آنچه می بینیم، می خوانیم و می شنویم.</a:t>
            </a:r>
          </a:p>
          <a:p>
            <a:pPr algn="just" rtl="1">
              <a:lnSpc>
                <a:spcPct val="150000"/>
              </a:lnSpc>
            </a:pPr>
            <a:r>
              <a:rPr lang="fa-IR" sz="2000" b="1" dirty="0">
                <a:latin typeface="Kalameh" pitchFamily="2" charset="-78"/>
                <a:cs typeface="A  Mitra_1 (MRT)" panose="00000700000000000000" pitchFamily="2" charset="-78"/>
              </a:rPr>
              <a:t>- عادت به تقویت روحیه پرسشگری(حق پرسشگری و فلسفیدن)</a:t>
            </a:r>
          </a:p>
          <a:p>
            <a:pPr algn="just" rtl="1">
              <a:lnSpc>
                <a:spcPct val="150000"/>
              </a:lnSpc>
            </a:pPr>
            <a:r>
              <a:rPr lang="fa-IR" sz="2000" b="1" dirty="0">
                <a:latin typeface="Kalameh" pitchFamily="2" charset="-78"/>
                <a:cs typeface="A  Mitra_1 (MRT)" panose="00000700000000000000" pitchFamily="2" charset="-78"/>
              </a:rPr>
              <a:t>- ترویج تفکر انتقادی و توجه به تفکر مراقبتی</a:t>
            </a:r>
          </a:p>
          <a:p>
            <a:pPr algn="just" rtl="1">
              <a:lnSpc>
                <a:spcPct val="150000"/>
              </a:lnSpc>
            </a:pPr>
            <a:r>
              <a:rPr lang="fa-IR" sz="2000" b="1" dirty="0">
                <a:latin typeface="Kalameh" pitchFamily="2" charset="-78"/>
                <a:cs typeface="A  Mitra_1 (MRT)" panose="00000700000000000000" pitchFamily="2" charset="-78"/>
              </a:rPr>
              <a:t>- کشف و رونمایی از لایه های زیرین و درونی پیام</a:t>
            </a:r>
          </a:p>
          <a:p>
            <a:pPr algn="just" rtl="1">
              <a:lnSpc>
                <a:spcPct val="150000"/>
              </a:lnSpc>
            </a:pPr>
            <a:r>
              <a:rPr lang="fa-IR" sz="2000" b="1" dirty="0">
                <a:latin typeface="Kalameh" pitchFamily="2" charset="-78"/>
                <a:cs typeface="A  Mitra_1 (MRT)" panose="00000700000000000000" pitchFamily="2" charset="-78"/>
              </a:rPr>
              <a:t>- توجه به پیام های ضمنی که در نگاه اول به چشم نمی خورند.</a:t>
            </a:r>
          </a:p>
          <a:p>
            <a:pPr algn="just" rtl="1">
              <a:lnSpc>
                <a:spcPct val="150000"/>
              </a:lnSpc>
            </a:pPr>
            <a:r>
              <a:rPr lang="fa-IR" sz="2000" b="1" dirty="0">
                <a:latin typeface="Kalameh" pitchFamily="2" charset="-78"/>
                <a:cs typeface="A  Mitra_1 (MRT)" panose="00000700000000000000" pitchFamily="2" charset="-78"/>
              </a:rPr>
              <a:t>- واکنش توام با تشخیص؛ درک پیام و معنا یابی و معنا سازی پیام</a:t>
            </a:r>
          </a:p>
          <a:p>
            <a:pPr algn="just" rtl="1">
              <a:lnSpc>
                <a:spcPct val="150000"/>
              </a:lnSpc>
            </a:pPr>
            <a:r>
              <a:rPr lang="fa-IR" sz="2000" b="1" dirty="0">
                <a:latin typeface="Kalameh" pitchFamily="2" charset="-78"/>
                <a:cs typeface="A  Mitra_1 (MRT)" panose="00000700000000000000" pitchFamily="2" charset="-78"/>
              </a:rPr>
              <a:t>- سواد رسانه ای به دنبال ایجاد حساسیت معقول و مقامت منطقی در مواجهه با پیام های رسانه ای است.</a:t>
            </a:r>
          </a:p>
          <a:p>
            <a:pPr algn="just" rtl="1">
              <a:lnSpc>
                <a:spcPct val="150000"/>
              </a:lnSpc>
            </a:pPr>
            <a:r>
              <a:rPr lang="fa-IR" sz="2000" b="1" dirty="0">
                <a:latin typeface="Kalameh" pitchFamily="2" charset="-78"/>
                <a:cs typeface="A  Mitra_1 (MRT)" panose="00000700000000000000" pitchFamily="2" charset="-78"/>
              </a:rPr>
              <a:t>- هدف سواد رسانه ای توانمند سازی شهروندان جامعه در جهت قرلئت و رمزگشایی از متون رسانه ای است.</a:t>
            </a:r>
          </a:p>
          <a:p>
            <a:pPr algn="just" rtl="1">
              <a:lnSpc>
                <a:spcPct val="150000"/>
              </a:lnSpc>
            </a:pPr>
            <a:r>
              <a:rPr lang="fa-IR" sz="2000" b="1" dirty="0">
                <a:latin typeface="Kalameh" pitchFamily="2" charset="-78"/>
                <a:cs typeface="A  Mitra_1 (MRT)" panose="00000700000000000000" pitchFamily="2" charset="-78"/>
              </a:rPr>
              <a:t>- سواد رسانه ای به دنبال آن است تا مخاطب مصرف مسئولانه تری از تولیدات رسانه ای داشته باشد. </a:t>
            </a:r>
          </a:p>
        </p:txBody>
      </p:sp>
    </p:spTree>
    <p:extLst>
      <p:ext uri="{BB962C8B-B14F-4D97-AF65-F5344CB8AC3E}">
        <p14:creationId xmlns:p14="http://schemas.microsoft.com/office/powerpoint/2010/main" val="26890825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9182D7-F20D-7575-CAC7-1D25FAE9C9E9}"/>
              </a:ext>
            </a:extLst>
          </p:cNvPr>
          <p:cNvSpPr txBox="1"/>
          <p:nvPr/>
        </p:nvSpPr>
        <p:spPr>
          <a:xfrm>
            <a:off x="4937759" y="635869"/>
            <a:ext cx="5749937" cy="523220"/>
          </a:xfrm>
          <a:prstGeom prst="rect">
            <a:avLst/>
          </a:prstGeom>
          <a:noFill/>
        </p:spPr>
        <p:txBody>
          <a:bodyPr wrap="square">
            <a:spAutoFit/>
          </a:bodyPr>
          <a:lstStyle/>
          <a:p>
            <a:pPr algn="ctr" rtl="1">
              <a:spcBef>
                <a:spcPct val="0"/>
              </a:spcBef>
              <a:buNone/>
            </a:pPr>
            <a:r>
              <a:rPr lang="fa-IR" altLang="en-US" sz="2800" b="1" dirty="0">
                <a:solidFill>
                  <a:srgbClr val="62A30C"/>
                </a:solidFill>
                <a:latin typeface="Damavand ExtraBold" panose="00000900000000000000" pitchFamily="2" charset="-78"/>
                <a:cs typeface="A  Mitra_1 (MRT)" panose="00000700000000000000" pitchFamily="2" charset="-78"/>
              </a:rPr>
              <a:t>فرزندپروری در عصر دیجیتال</a:t>
            </a:r>
          </a:p>
        </p:txBody>
      </p:sp>
      <p:sp>
        <p:nvSpPr>
          <p:cNvPr id="3" name="Google Shape;626;p14">
            <a:extLst>
              <a:ext uri="{FF2B5EF4-FFF2-40B4-BE49-F238E27FC236}">
                <a16:creationId xmlns:a16="http://schemas.microsoft.com/office/drawing/2014/main" id="{800264A9-7485-8040-BAFE-6371BA6D6F01}"/>
              </a:ext>
            </a:extLst>
          </p:cNvPr>
          <p:cNvSpPr/>
          <p:nvPr/>
        </p:nvSpPr>
        <p:spPr>
          <a:xfrm rot="18927450">
            <a:off x="10804382" y="615746"/>
            <a:ext cx="563467" cy="563467"/>
          </a:xfrm>
          <a:prstGeom prst="rect">
            <a:avLst/>
          </a:prstGeom>
          <a:noFill/>
          <a:ln w="57150" cap="flat" cmpd="sng">
            <a:solidFill>
              <a:srgbClr val="1A3C8B"/>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5" name="TextBox 4">
            <a:extLst>
              <a:ext uri="{FF2B5EF4-FFF2-40B4-BE49-F238E27FC236}">
                <a16:creationId xmlns:a16="http://schemas.microsoft.com/office/drawing/2014/main" id="{F6C28BEA-26FC-9F48-8112-1ACD2BA32F6D}"/>
              </a:ext>
            </a:extLst>
          </p:cNvPr>
          <p:cNvSpPr txBox="1"/>
          <p:nvPr/>
        </p:nvSpPr>
        <p:spPr>
          <a:xfrm>
            <a:off x="4723349" y="1692355"/>
            <a:ext cx="6761186" cy="5132174"/>
          </a:xfrm>
          <a:prstGeom prst="rect">
            <a:avLst/>
          </a:prstGeom>
          <a:noFill/>
        </p:spPr>
        <p:txBody>
          <a:bodyPr wrap="square">
            <a:spAutoFit/>
          </a:bodyPr>
          <a:lstStyle/>
          <a:p>
            <a:pPr algn="just" rtl="1">
              <a:lnSpc>
                <a:spcPct val="150000"/>
              </a:lnSpc>
            </a:pPr>
            <a:r>
              <a:rPr lang="fa-IR" sz="2000" b="1" dirty="0">
                <a:latin typeface="Kalameh" pitchFamily="2" charset="-78"/>
                <a:cs typeface="A  Mitra_2 (MRT)" panose="00000700000000000000" pitchFamily="2" charset="-78"/>
              </a:rPr>
              <a:t>فضای مجازی به عنوان فضای دوم زندگی امری اجتناب‌ناپذیر است. فضای حاکم بر انسان در پرتو اینترنت، دارای مختصاتی است که بشر در دوره ماقبل مجازی شدن آن را تجربه نکرده است. فرزندان ما هم در این فضایِ جدید زیست می‌کنند، بازی می‌کنند و بخش عمده‌ای از فعالیت‌های «هویت‌بخش» خود را در فضایِ دوم زندگی دنبال می‌کنند. والدگری در این فضا را نمی‌توان بدون لحاظ کردن واقعیت‌های نظام ارتباطات برخط صورت‌بندی کرد. والدین باید در گام اول به این نکته توجه کنند که دیگر امکان‌پذیر نیست که فرزندان را با رویکرد سلبی از فضای زندگی در دنیای مجازی محروم کرد بلکه باید به سمت و سوی دانش و استفاده مطلوب از این فضا در حرکت بود. تهدیدها و فرصت‌ها را نیز باید طبق مؤلفه‌های هویت‌بخش فرزند در فضای اول (واقعی) و فضای دوم (مجازی) درک کرد. </a:t>
            </a:r>
          </a:p>
        </p:txBody>
      </p:sp>
      <p:pic>
        <p:nvPicPr>
          <p:cNvPr id="4" name="Picture 3">
            <a:extLst>
              <a:ext uri="{FF2B5EF4-FFF2-40B4-BE49-F238E27FC236}">
                <a16:creationId xmlns:a16="http://schemas.microsoft.com/office/drawing/2014/main" id="{8F31669F-9016-4A0E-B512-2099FF8A58A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4805330" cy="7529611"/>
          </a:xfrm>
          <a:prstGeom prst="rect">
            <a:avLst/>
          </a:prstGeom>
        </p:spPr>
      </p:pic>
    </p:spTree>
    <p:extLst>
      <p:ext uri="{BB962C8B-B14F-4D97-AF65-F5344CB8AC3E}">
        <p14:creationId xmlns:p14="http://schemas.microsoft.com/office/powerpoint/2010/main" val="35879732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26;p14">
            <a:extLst>
              <a:ext uri="{FF2B5EF4-FFF2-40B4-BE49-F238E27FC236}">
                <a16:creationId xmlns:a16="http://schemas.microsoft.com/office/drawing/2014/main" id="{800264A9-7485-8040-BAFE-6371BA6D6F01}"/>
              </a:ext>
            </a:extLst>
          </p:cNvPr>
          <p:cNvSpPr/>
          <p:nvPr/>
        </p:nvSpPr>
        <p:spPr>
          <a:xfrm rot="18927450">
            <a:off x="10804382" y="615746"/>
            <a:ext cx="563467" cy="563467"/>
          </a:xfrm>
          <a:prstGeom prst="rect">
            <a:avLst/>
          </a:prstGeom>
          <a:noFill/>
          <a:ln w="57150" cap="flat" cmpd="sng">
            <a:solidFill>
              <a:srgbClr val="1A3C8B"/>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5" name="TextBox 4">
            <a:extLst>
              <a:ext uri="{FF2B5EF4-FFF2-40B4-BE49-F238E27FC236}">
                <a16:creationId xmlns:a16="http://schemas.microsoft.com/office/drawing/2014/main" id="{F6C28BEA-26FC-9F48-8112-1ACD2BA32F6D}"/>
              </a:ext>
            </a:extLst>
          </p:cNvPr>
          <p:cNvSpPr txBox="1"/>
          <p:nvPr/>
        </p:nvSpPr>
        <p:spPr>
          <a:xfrm>
            <a:off x="6501699" y="1242391"/>
            <a:ext cx="4629149" cy="4855175"/>
          </a:xfrm>
          <a:prstGeom prst="rect">
            <a:avLst/>
          </a:prstGeom>
          <a:noFill/>
        </p:spPr>
        <p:txBody>
          <a:bodyPr wrap="square">
            <a:spAutoFit/>
          </a:bodyPr>
          <a:lstStyle/>
          <a:p>
            <a:pPr algn="just" rtl="1">
              <a:lnSpc>
                <a:spcPct val="150000"/>
              </a:lnSpc>
            </a:pPr>
            <a:r>
              <a:rPr lang="fa-IR" sz="2800" b="1" dirty="0">
                <a:solidFill>
                  <a:schemeClr val="accent6">
                    <a:lumMod val="75000"/>
                  </a:schemeClr>
                </a:solidFill>
                <a:latin typeface="Kalameh" pitchFamily="2" charset="-78"/>
                <a:cs typeface="B Yekan" panose="00000400000000000000" pitchFamily="2" charset="-78"/>
              </a:rPr>
              <a:t>والدگری رسانه ای </a:t>
            </a:r>
            <a:r>
              <a:rPr lang="en-US" sz="2800" b="1" dirty="0">
                <a:solidFill>
                  <a:schemeClr val="accent6">
                    <a:lumMod val="75000"/>
                  </a:schemeClr>
                </a:solidFill>
                <a:latin typeface="Kalameh" pitchFamily="2" charset="-78"/>
                <a:cs typeface="B Yekan" panose="00000400000000000000" pitchFamily="2" charset="-78"/>
              </a:rPr>
              <a:t> </a:t>
            </a:r>
            <a:r>
              <a:rPr lang="en-US" b="1" dirty="0">
                <a:solidFill>
                  <a:schemeClr val="accent6"/>
                </a:solidFill>
                <a:latin typeface="Kalameh" pitchFamily="2" charset="-78"/>
                <a:cs typeface="B Yekan" panose="00000400000000000000" pitchFamily="2" charset="-78"/>
              </a:rPr>
              <a:t>(Media </a:t>
            </a:r>
            <a:r>
              <a:rPr lang="en-US" b="1" dirty="0" err="1">
                <a:solidFill>
                  <a:schemeClr val="accent6"/>
                </a:solidFill>
                <a:latin typeface="Kalameh" pitchFamily="2" charset="-78"/>
                <a:cs typeface="B Yekan" panose="00000400000000000000" pitchFamily="2" charset="-78"/>
              </a:rPr>
              <a:t>Paranting</a:t>
            </a:r>
            <a:r>
              <a:rPr lang="en-US" b="1" dirty="0">
                <a:solidFill>
                  <a:schemeClr val="accent6"/>
                </a:solidFill>
                <a:latin typeface="Kalameh" pitchFamily="2" charset="-78"/>
                <a:cs typeface="B Yekan" panose="00000400000000000000" pitchFamily="2" charset="-78"/>
              </a:rPr>
              <a:t>)</a:t>
            </a:r>
            <a:endParaRPr lang="fa-IR" b="1" dirty="0">
              <a:solidFill>
                <a:schemeClr val="accent6"/>
              </a:solidFill>
              <a:latin typeface="Kalameh" pitchFamily="2" charset="-78"/>
              <a:cs typeface="B Yekan" panose="00000400000000000000" pitchFamily="2" charset="-78"/>
            </a:endParaRPr>
          </a:p>
          <a:p>
            <a:pPr algn="just" rtl="1">
              <a:lnSpc>
                <a:spcPct val="150000"/>
              </a:lnSpc>
            </a:pPr>
            <a:r>
              <a:rPr lang="fa-IR" sz="2000" b="1" dirty="0">
                <a:latin typeface="Kalameh" pitchFamily="2" charset="-78"/>
                <a:cs typeface="B Yekan" panose="00000400000000000000" pitchFamily="2" charset="-78"/>
              </a:rPr>
              <a:t>به شیوه های هدفمند رفتار والدین در تعامل با فرزندانشان در مورد نحوه استفاده از رسانه ها و رفتار میانجی گرانه</a:t>
            </a:r>
            <a:r>
              <a:rPr lang="fa-IR" sz="1600" b="1" dirty="0">
                <a:latin typeface="Kalameh" pitchFamily="2" charset="-78"/>
                <a:cs typeface="B Yekan" panose="00000400000000000000" pitchFamily="2" charset="-78"/>
              </a:rPr>
              <a:t>(</a:t>
            </a:r>
            <a:r>
              <a:rPr lang="en-US" sz="1600" b="1" dirty="0">
                <a:latin typeface="Kalameh" pitchFamily="2" charset="-78"/>
                <a:cs typeface="B Yekan" panose="00000400000000000000" pitchFamily="2" charset="-78"/>
              </a:rPr>
              <a:t>Mediated</a:t>
            </a:r>
            <a:r>
              <a:rPr lang="fa-IR" sz="1600" b="1" dirty="0">
                <a:latin typeface="Kalameh" pitchFamily="2" charset="-78"/>
                <a:cs typeface="B Yekan" panose="00000400000000000000" pitchFamily="2" charset="-78"/>
              </a:rPr>
              <a:t>) </a:t>
            </a:r>
            <a:r>
              <a:rPr lang="fa-IR" sz="2000" b="1" dirty="0">
                <a:latin typeface="Kalameh" pitchFamily="2" charset="-78"/>
                <a:cs typeface="B Yekan" panose="00000400000000000000" pitchFamily="2" charset="-78"/>
              </a:rPr>
              <a:t>در برابر تاثیرات رسانه ها، مدیریت زمان در استفاده از رسانه ها و تشویق کردن آنها به استفاده از محتواهای مفید است. والدین با توجه به شناختی که از فرزندانشان دارند می توانند «نظام رفتاری» آنها را هدایت کنند و مهارت های برقراری ارتباط موثر را به آنها آموزش دهند.</a:t>
            </a:r>
          </a:p>
        </p:txBody>
      </p:sp>
      <p:pic>
        <p:nvPicPr>
          <p:cNvPr id="2" name="Picture 1">
            <a:extLst>
              <a:ext uri="{FF2B5EF4-FFF2-40B4-BE49-F238E27FC236}">
                <a16:creationId xmlns:a16="http://schemas.microsoft.com/office/drawing/2014/main" id="{09E5FB9E-1272-4D10-A92C-117BF019D88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142" y="0"/>
            <a:ext cx="6316942" cy="7397181"/>
          </a:xfrm>
          <a:prstGeom prst="rect">
            <a:avLst/>
          </a:prstGeom>
        </p:spPr>
      </p:pic>
    </p:spTree>
    <p:extLst>
      <p:ext uri="{BB962C8B-B14F-4D97-AF65-F5344CB8AC3E}">
        <p14:creationId xmlns:p14="http://schemas.microsoft.com/office/powerpoint/2010/main" val="635690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9182D7-F20D-7575-CAC7-1D25FAE9C9E9}"/>
              </a:ext>
            </a:extLst>
          </p:cNvPr>
          <p:cNvSpPr txBox="1"/>
          <p:nvPr/>
        </p:nvSpPr>
        <p:spPr>
          <a:xfrm>
            <a:off x="5426765" y="623340"/>
            <a:ext cx="5260931" cy="523220"/>
          </a:xfrm>
          <a:prstGeom prst="rect">
            <a:avLst/>
          </a:prstGeom>
          <a:noFill/>
        </p:spPr>
        <p:txBody>
          <a:bodyPr wrap="square">
            <a:spAutoFit/>
          </a:bodyPr>
          <a:lstStyle/>
          <a:p>
            <a:pPr algn="ctr" rtl="1">
              <a:spcBef>
                <a:spcPct val="0"/>
              </a:spcBef>
              <a:buNone/>
            </a:pPr>
            <a:r>
              <a:rPr lang="fa-IR" altLang="en-US" sz="2800" b="1" dirty="0">
                <a:solidFill>
                  <a:schemeClr val="accent5">
                    <a:lumMod val="75000"/>
                  </a:schemeClr>
                </a:solidFill>
                <a:latin typeface="Damavand ExtraBold" panose="00000900000000000000" pitchFamily="2" charset="-78"/>
                <a:cs typeface="A  Mitra_1 (MRT)" panose="00000700000000000000" pitchFamily="2" charset="-78"/>
              </a:rPr>
              <a:t>چیستی و ماهیت والدگری رسانه ای</a:t>
            </a:r>
          </a:p>
        </p:txBody>
      </p:sp>
      <p:sp>
        <p:nvSpPr>
          <p:cNvPr id="3" name="Google Shape;626;p14">
            <a:extLst>
              <a:ext uri="{FF2B5EF4-FFF2-40B4-BE49-F238E27FC236}">
                <a16:creationId xmlns:a16="http://schemas.microsoft.com/office/drawing/2014/main" id="{800264A9-7485-8040-BAFE-6371BA6D6F01}"/>
              </a:ext>
            </a:extLst>
          </p:cNvPr>
          <p:cNvSpPr/>
          <p:nvPr/>
        </p:nvSpPr>
        <p:spPr>
          <a:xfrm rot="18927450">
            <a:off x="10804382" y="615746"/>
            <a:ext cx="563467" cy="563467"/>
          </a:xfrm>
          <a:prstGeom prst="rect">
            <a:avLst/>
          </a:prstGeom>
          <a:noFill/>
          <a:ln w="57150" cap="flat" cmpd="sng">
            <a:solidFill>
              <a:srgbClr val="1A3C8B"/>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5" name="TextBox 4">
            <a:extLst>
              <a:ext uri="{FF2B5EF4-FFF2-40B4-BE49-F238E27FC236}">
                <a16:creationId xmlns:a16="http://schemas.microsoft.com/office/drawing/2014/main" id="{F6C28BEA-26FC-9F48-8112-1ACD2BA32F6D}"/>
              </a:ext>
            </a:extLst>
          </p:cNvPr>
          <p:cNvSpPr txBox="1"/>
          <p:nvPr/>
        </p:nvSpPr>
        <p:spPr>
          <a:xfrm>
            <a:off x="899491" y="1692355"/>
            <a:ext cx="10231357" cy="4247317"/>
          </a:xfrm>
          <a:prstGeom prst="rect">
            <a:avLst/>
          </a:prstGeom>
          <a:noFill/>
        </p:spPr>
        <p:txBody>
          <a:bodyPr wrap="square">
            <a:spAutoFit/>
          </a:bodyPr>
          <a:lstStyle/>
          <a:p>
            <a:pPr algn="r" rtl="1">
              <a:lnSpc>
                <a:spcPct val="150000"/>
              </a:lnSpc>
            </a:pPr>
            <a:r>
              <a:rPr lang="fa-IR" sz="2000" b="1" dirty="0">
                <a:latin typeface="Kalameh" pitchFamily="2" charset="-78"/>
                <a:cs typeface="A  Mitra_1 (MRT)" panose="00000700000000000000" pitchFamily="2" charset="-78"/>
              </a:rPr>
              <a:t>والدگری ماهیتاً چیزی جز نوعی تعامل یا رابطه نیست و والدگری را می توان یکی از اشکال پیوند میان جهان انسانها دانست؛ پیوندی که میان والدین و فرزندان و بالعکس برقرار می شود.</a:t>
            </a:r>
          </a:p>
          <a:p>
            <a:pPr algn="r" rtl="1">
              <a:lnSpc>
                <a:spcPct val="150000"/>
              </a:lnSpc>
            </a:pPr>
            <a:r>
              <a:rPr lang="fa-IR" sz="2000" b="1" dirty="0">
                <a:latin typeface="Kalameh" pitchFamily="2" charset="-78"/>
                <a:cs typeface="A  Mitra_1 (MRT)" panose="00000700000000000000" pitchFamily="2" charset="-78"/>
              </a:rPr>
              <a:t>- از آنجایی که زندگی رسانه ای ملزومات خاص خود را می طلبد والدگری رسانه ای نیز یکی از سبک های فرزندپرری است.</a:t>
            </a:r>
          </a:p>
          <a:p>
            <a:pPr algn="r" rtl="1">
              <a:lnSpc>
                <a:spcPct val="150000"/>
              </a:lnSpc>
            </a:pPr>
            <a:r>
              <a:rPr lang="fa-IR" sz="2000" b="1" dirty="0">
                <a:latin typeface="Kalameh" pitchFamily="2" charset="-78"/>
                <a:cs typeface="A  Mitra_1 (MRT)" panose="00000700000000000000" pitchFamily="2" charset="-78"/>
              </a:rPr>
              <a:t>- وقتی از والدگری در جهان رسانه ای صحبت می کنیم به این معناست که پیوندهای والدگری در جهان رسانه ای به پیوندهای رسانه ای تبدیل شده اند. </a:t>
            </a:r>
          </a:p>
          <a:p>
            <a:pPr algn="r" rtl="1">
              <a:lnSpc>
                <a:spcPct val="150000"/>
              </a:lnSpc>
            </a:pPr>
            <a:r>
              <a:rPr lang="fa-IR" sz="2000" b="1" dirty="0">
                <a:latin typeface="Kalameh" pitchFamily="2" charset="-78"/>
                <a:cs typeface="A  Mitra_1 (MRT)" panose="00000700000000000000" pitchFamily="2" charset="-78"/>
              </a:rPr>
              <a:t>- در والدگری رسانه ای دیگر نسل ها مانند گذشته بازیگران جدی موقعیت های والدگری نیستند. </a:t>
            </a:r>
          </a:p>
          <a:p>
            <a:pPr algn="r" rtl="1">
              <a:lnSpc>
                <a:spcPct val="150000"/>
              </a:lnSpc>
            </a:pPr>
            <a:r>
              <a:rPr lang="fa-IR" sz="2000" b="1" dirty="0">
                <a:latin typeface="Kalameh" pitchFamily="2" charset="-78"/>
                <a:cs typeface="A  Mitra_1 (MRT)" panose="00000700000000000000" pitchFamily="2" charset="-78"/>
              </a:rPr>
              <a:t>- والدگری چیزی نیست؛ جز ارائه مجموعه ای از نقش ها و کارکردهای والدین برای بالندگی، برآمدن و بقای کودک آدمی.</a:t>
            </a:r>
          </a:p>
        </p:txBody>
      </p:sp>
    </p:spTree>
    <p:extLst>
      <p:ext uri="{BB962C8B-B14F-4D97-AF65-F5344CB8AC3E}">
        <p14:creationId xmlns:p14="http://schemas.microsoft.com/office/powerpoint/2010/main" val="91167512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92ABA0-182A-083E-24E7-C6C6D7CAA799}"/>
              </a:ext>
            </a:extLst>
          </p:cNvPr>
          <p:cNvSpPr txBox="1"/>
          <p:nvPr/>
        </p:nvSpPr>
        <p:spPr>
          <a:xfrm>
            <a:off x="6272799" y="1548295"/>
            <a:ext cx="4870269" cy="7786747"/>
          </a:xfrm>
          <a:prstGeom prst="rect">
            <a:avLst/>
          </a:prstGeom>
          <a:noFill/>
        </p:spPr>
        <p:txBody>
          <a:bodyPr wrap="square">
            <a:spAutoFit/>
          </a:bodyPr>
          <a:lstStyle/>
          <a:p>
            <a:pPr algn="r" rtl="1">
              <a:spcBef>
                <a:spcPct val="0"/>
              </a:spcBef>
              <a:buNone/>
            </a:pPr>
            <a:endParaRPr lang="fa-IR" altLang="en-US" sz="2800" b="1" dirty="0">
              <a:solidFill>
                <a:srgbClr val="7030A0"/>
              </a:solidFill>
              <a:latin typeface="Damavand ExtraBold" panose="00000900000000000000" pitchFamily="2" charset="-78"/>
              <a:cs typeface="A  Mitra_1 (MRT)" panose="00000700000000000000" pitchFamily="2" charset="-78"/>
            </a:endParaRPr>
          </a:p>
          <a:p>
            <a:pPr algn="r" rtl="1">
              <a:spcBef>
                <a:spcPct val="0"/>
              </a:spcBef>
              <a:buNone/>
            </a:pPr>
            <a:r>
              <a:rPr lang="fa-IR" altLang="en-US" sz="2800" b="1" dirty="0">
                <a:solidFill>
                  <a:srgbClr val="7030A0"/>
                </a:solidFill>
                <a:latin typeface="Damavand ExtraBold" panose="00000900000000000000" pitchFamily="2" charset="-78"/>
                <a:cs typeface="A  Mitra_1 (MRT)" panose="00000700000000000000" pitchFamily="2" charset="-78"/>
              </a:rPr>
              <a:t>دیجیتالی شدن زندگی</a:t>
            </a:r>
          </a:p>
          <a:p>
            <a:pPr algn="ctr" rtl="1">
              <a:spcBef>
                <a:spcPct val="0"/>
              </a:spcBef>
              <a:buNone/>
            </a:pPr>
            <a:endParaRPr lang="fa-IR" altLang="en-US" sz="2800" b="1" dirty="0">
              <a:solidFill>
                <a:srgbClr val="7030A0"/>
              </a:solidFill>
              <a:latin typeface="Damavand ExtraBold" panose="00000900000000000000" pitchFamily="2" charset="-78"/>
              <a:cs typeface="A  Mitra_1 (MRT)" panose="00000700000000000000" pitchFamily="2" charset="-78"/>
            </a:endParaRPr>
          </a:p>
          <a:p>
            <a:pPr algn="ctr" rtl="1">
              <a:spcBef>
                <a:spcPct val="0"/>
              </a:spcBef>
              <a:buNone/>
            </a:pPr>
            <a:endParaRPr lang="fa-IR" altLang="en-US" sz="2400" b="1" dirty="0">
              <a:solidFill>
                <a:srgbClr val="7030A0"/>
              </a:solidFill>
              <a:latin typeface="Damavand ExtraBold" panose="00000900000000000000" pitchFamily="2" charset="-78"/>
              <a:cs typeface="A  Mitra_1 (MRT)" panose="00000700000000000000" pitchFamily="2" charset="-78"/>
            </a:endParaRPr>
          </a:p>
          <a:p>
            <a:pPr algn="r" rtl="1">
              <a:spcBef>
                <a:spcPct val="0"/>
              </a:spcBef>
              <a:buNone/>
            </a:pPr>
            <a:r>
              <a:rPr lang="fa-IR" altLang="en-US" sz="2400" b="1" dirty="0">
                <a:solidFill>
                  <a:schemeClr val="tx1">
                    <a:lumMod val="75000"/>
                    <a:lumOff val="25000"/>
                  </a:schemeClr>
                </a:solidFill>
                <a:latin typeface="Damavand ExtraBold" panose="00000900000000000000" pitchFamily="2" charset="-78"/>
                <a:cs typeface="A  Mitra_1 (MRT)" panose="00000700000000000000" pitchFamily="2" charset="-78"/>
              </a:rPr>
              <a:t>خانواده ها از طریق شبکه اینترنت و رایانه به تولید، توزیع و تکثیر و استفاده از پیام ها می پردازند و به زندگی خود سامان می بخشند.</a:t>
            </a:r>
          </a:p>
          <a:p>
            <a:pPr algn="r" rtl="1">
              <a:spcBef>
                <a:spcPct val="0"/>
              </a:spcBef>
              <a:buNone/>
            </a:pPr>
            <a:endParaRPr lang="fa-IR" altLang="en-US" sz="2400" b="1" dirty="0">
              <a:solidFill>
                <a:schemeClr val="tx1">
                  <a:lumMod val="75000"/>
                  <a:lumOff val="25000"/>
                </a:schemeClr>
              </a:solidFill>
              <a:latin typeface="Damavand ExtraBold" panose="00000900000000000000" pitchFamily="2" charset="-78"/>
              <a:cs typeface="A  Mitra_1 (MRT)" panose="00000700000000000000" pitchFamily="2" charset="-78"/>
            </a:endParaRPr>
          </a:p>
          <a:p>
            <a:pPr algn="r" rtl="1">
              <a:spcBef>
                <a:spcPct val="0"/>
              </a:spcBef>
              <a:buNone/>
            </a:pPr>
            <a:r>
              <a:rPr lang="fa-IR" altLang="en-US" sz="2400" b="1" dirty="0">
                <a:solidFill>
                  <a:schemeClr val="tx1">
                    <a:lumMod val="75000"/>
                    <a:lumOff val="25000"/>
                  </a:schemeClr>
                </a:solidFill>
                <a:latin typeface="Damavand ExtraBold" panose="00000900000000000000" pitchFamily="2" charset="-78"/>
                <a:cs typeface="A  Mitra_1 (MRT)" panose="00000700000000000000" pitchFamily="2" charset="-78"/>
              </a:rPr>
              <a:t>سبک زندگی موبیتال = موبایل + دیجیتال</a:t>
            </a:r>
          </a:p>
          <a:p>
            <a:pPr algn="r" rtl="1">
              <a:spcBef>
                <a:spcPct val="0"/>
              </a:spcBef>
              <a:buNone/>
            </a:pPr>
            <a:endParaRPr lang="fa-IR" altLang="en-US" sz="2400" b="1" dirty="0">
              <a:solidFill>
                <a:schemeClr val="tx1">
                  <a:lumMod val="75000"/>
                  <a:lumOff val="25000"/>
                </a:schemeClr>
              </a:solidFill>
              <a:latin typeface="Damavand ExtraBold" panose="00000900000000000000" pitchFamily="2" charset="-78"/>
              <a:cs typeface="A  Mitra_1 (MRT)" panose="00000700000000000000" pitchFamily="2" charset="-78"/>
            </a:endParaRPr>
          </a:p>
          <a:p>
            <a:pPr algn="r" rtl="1">
              <a:spcBef>
                <a:spcPct val="0"/>
              </a:spcBef>
              <a:buNone/>
            </a:pPr>
            <a:r>
              <a:rPr lang="fa-IR" altLang="en-US" sz="2400" b="1" dirty="0">
                <a:solidFill>
                  <a:schemeClr val="tx1">
                    <a:lumMod val="75000"/>
                    <a:lumOff val="25000"/>
                  </a:schemeClr>
                </a:solidFill>
                <a:latin typeface="Damavand ExtraBold" panose="00000900000000000000" pitchFamily="2" charset="-78"/>
                <a:cs typeface="A  Mitra_1 (MRT)" panose="00000700000000000000" pitchFamily="2" charset="-78"/>
              </a:rPr>
              <a:t>بهزیستی دیجیتال</a:t>
            </a:r>
          </a:p>
          <a:p>
            <a:pPr algn="ctr" rtl="1">
              <a:spcBef>
                <a:spcPct val="0"/>
              </a:spcBef>
              <a:buNone/>
            </a:pPr>
            <a:endParaRPr lang="fa-IR" altLang="en-US" sz="2800" b="1" dirty="0">
              <a:solidFill>
                <a:srgbClr val="7030A0"/>
              </a:solidFill>
              <a:latin typeface="Damavand ExtraBold" panose="00000900000000000000" pitchFamily="2" charset="-78"/>
              <a:cs typeface="B Yekan" panose="00000400000000000000" pitchFamily="2" charset="-78"/>
            </a:endParaRPr>
          </a:p>
          <a:p>
            <a:pPr algn="ctr" rtl="1">
              <a:spcBef>
                <a:spcPct val="0"/>
              </a:spcBef>
              <a:buNone/>
            </a:pPr>
            <a:endParaRPr lang="fa-IR" altLang="en-US" sz="2800" b="1" dirty="0">
              <a:solidFill>
                <a:srgbClr val="7030A0"/>
              </a:solidFill>
              <a:latin typeface="Damavand ExtraBold" panose="00000900000000000000" pitchFamily="2" charset="-78"/>
              <a:cs typeface="B Yekan" panose="00000400000000000000" pitchFamily="2" charset="-78"/>
            </a:endParaRPr>
          </a:p>
          <a:p>
            <a:pPr algn="ctr" rtl="1">
              <a:spcBef>
                <a:spcPct val="0"/>
              </a:spcBef>
              <a:buNone/>
            </a:pPr>
            <a:endParaRPr lang="fa-IR" altLang="en-US" sz="2800" b="1" dirty="0">
              <a:solidFill>
                <a:srgbClr val="7030A0"/>
              </a:solidFill>
              <a:latin typeface="Damavand ExtraBold" panose="00000900000000000000" pitchFamily="2" charset="-78"/>
              <a:cs typeface="B Yekan" panose="00000400000000000000" pitchFamily="2" charset="-78"/>
            </a:endParaRPr>
          </a:p>
          <a:p>
            <a:pPr algn="ctr" rtl="1">
              <a:spcBef>
                <a:spcPct val="0"/>
              </a:spcBef>
              <a:buNone/>
            </a:pPr>
            <a:endParaRPr lang="fa-IR" altLang="en-US" sz="2800" b="1" dirty="0">
              <a:solidFill>
                <a:srgbClr val="7030A0"/>
              </a:solidFill>
              <a:latin typeface="Damavand ExtraBold" panose="00000900000000000000" pitchFamily="2" charset="-78"/>
              <a:cs typeface="B Yekan" panose="00000400000000000000" pitchFamily="2" charset="-78"/>
            </a:endParaRPr>
          </a:p>
          <a:p>
            <a:pPr algn="ctr" rtl="1">
              <a:spcBef>
                <a:spcPct val="0"/>
              </a:spcBef>
              <a:buNone/>
            </a:pPr>
            <a:endParaRPr lang="fa-IR" altLang="en-US" sz="2800" b="1" dirty="0">
              <a:solidFill>
                <a:srgbClr val="7030A0"/>
              </a:solidFill>
              <a:latin typeface="Damavand ExtraBold" panose="00000900000000000000" pitchFamily="2" charset="-78"/>
              <a:cs typeface="B Yekan" panose="00000400000000000000" pitchFamily="2" charset="-78"/>
            </a:endParaRPr>
          </a:p>
          <a:p>
            <a:pPr algn="ctr" rtl="1">
              <a:spcBef>
                <a:spcPct val="0"/>
              </a:spcBef>
              <a:buNone/>
            </a:pPr>
            <a:endParaRPr lang="fa-IR" altLang="en-US" sz="2800" b="1" dirty="0">
              <a:solidFill>
                <a:srgbClr val="7030A0"/>
              </a:solidFill>
              <a:latin typeface="Damavand ExtraBold" panose="00000900000000000000" pitchFamily="2" charset="-78"/>
              <a:cs typeface="B Yekan" panose="00000400000000000000" pitchFamily="2" charset="-78"/>
            </a:endParaRPr>
          </a:p>
          <a:p>
            <a:pPr algn="ctr" rtl="1">
              <a:spcBef>
                <a:spcPct val="0"/>
              </a:spcBef>
              <a:buNone/>
            </a:pPr>
            <a:endParaRPr lang="fa-IR" altLang="en-US" sz="2800" b="1" dirty="0">
              <a:solidFill>
                <a:srgbClr val="7030A0"/>
              </a:solidFill>
              <a:latin typeface="Damavand ExtraBold" panose="00000900000000000000" pitchFamily="2" charset="-78"/>
              <a:cs typeface="B Yekan" panose="00000400000000000000" pitchFamily="2" charset="-78"/>
            </a:endParaRPr>
          </a:p>
          <a:p>
            <a:pPr algn="ctr" rtl="1">
              <a:spcBef>
                <a:spcPct val="0"/>
              </a:spcBef>
              <a:buNone/>
            </a:pPr>
            <a:endParaRPr lang="fa-IR" altLang="en-US" sz="2800" b="1" dirty="0">
              <a:solidFill>
                <a:srgbClr val="7030A0"/>
              </a:solidFill>
              <a:latin typeface="Damavand ExtraBold" panose="00000900000000000000" pitchFamily="2" charset="-78"/>
              <a:cs typeface="B Yekan" panose="00000400000000000000" pitchFamily="2" charset="-78"/>
            </a:endParaRPr>
          </a:p>
        </p:txBody>
      </p:sp>
      <p:sp>
        <p:nvSpPr>
          <p:cNvPr id="3" name="Google Shape;626;p14">
            <a:extLst>
              <a:ext uri="{FF2B5EF4-FFF2-40B4-BE49-F238E27FC236}">
                <a16:creationId xmlns:a16="http://schemas.microsoft.com/office/drawing/2014/main" id="{78BAC84A-5788-4B8B-D8A7-2735E47E11A1}"/>
              </a:ext>
            </a:extLst>
          </p:cNvPr>
          <p:cNvSpPr/>
          <p:nvPr/>
        </p:nvSpPr>
        <p:spPr>
          <a:xfrm rot="18927450">
            <a:off x="7516902" y="5775783"/>
            <a:ext cx="563467" cy="563467"/>
          </a:xfrm>
          <a:prstGeom prst="rect">
            <a:avLst/>
          </a:prstGeom>
          <a:noFill/>
          <a:ln w="57150" cap="flat" cmpd="sng">
            <a:solidFill>
              <a:srgbClr val="1A3C8B"/>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6" name="Rectangle 5"/>
          <p:cNvSpPr/>
          <p:nvPr/>
        </p:nvSpPr>
        <p:spPr>
          <a:xfrm>
            <a:off x="740466" y="2842477"/>
            <a:ext cx="4399094" cy="1077218"/>
          </a:xfrm>
          <a:prstGeom prst="rect">
            <a:avLst/>
          </a:prstGeom>
        </p:spPr>
        <p:txBody>
          <a:bodyPr wrap="square">
            <a:spAutoFit/>
          </a:bodyPr>
          <a:lstStyle/>
          <a:p>
            <a:pPr algn="r"/>
            <a:endParaRPr lang="fa-IR" sz="3200" dirty="0">
              <a:latin typeface="AP Yekan" panose="02000503030000020004" pitchFamily="2" charset="-78"/>
              <a:cs typeface="AP Yekan" panose="02000503030000020004" pitchFamily="2" charset="-78"/>
            </a:endParaRPr>
          </a:p>
          <a:p>
            <a:pPr algn="r"/>
            <a:endParaRPr lang="fa-IR" sz="3200" dirty="0">
              <a:latin typeface="AP Yekan" panose="02000503030000020004" pitchFamily="2" charset="-78"/>
              <a:cs typeface="AP Yekan" panose="02000503030000020004" pitchFamily="2" charset="-78"/>
            </a:endParaRPr>
          </a:p>
        </p:txBody>
      </p:sp>
      <p:pic>
        <p:nvPicPr>
          <p:cNvPr id="4" name="Picture 3">
            <a:extLst>
              <a:ext uri="{FF2B5EF4-FFF2-40B4-BE49-F238E27FC236}">
                <a16:creationId xmlns:a16="http://schemas.microsoft.com/office/drawing/2014/main" id="{4A744EA9-CDB2-4986-A202-47658533F6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44143"/>
            <a:ext cx="5328745" cy="6902143"/>
          </a:xfrm>
          <a:prstGeom prst="rect">
            <a:avLst/>
          </a:prstGeom>
        </p:spPr>
      </p:pic>
    </p:spTree>
    <p:extLst>
      <p:ext uri="{BB962C8B-B14F-4D97-AF65-F5344CB8AC3E}">
        <p14:creationId xmlns:p14="http://schemas.microsoft.com/office/powerpoint/2010/main" val="28996228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718</TotalTime>
  <Words>1764</Words>
  <Application>Microsoft Office PowerPoint</Application>
  <PresentationFormat>Widescreen</PresentationFormat>
  <Paragraphs>201</Paragraphs>
  <Slides>32</Slides>
  <Notes>0</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5" baseType="lpstr">
      <vt:lpstr>A  Mitra_1 (MRT)</vt:lpstr>
      <vt:lpstr>AP Yekan</vt:lpstr>
      <vt:lpstr>AP Yekan black</vt:lpstr>
      <vt:lpstr>Arial</vt:lpstr>
      <vt:lpstr>Arial Black</vt:lpstr>
      <vt:lpstr>Calibri</vt:lpstr>
      <vt:lpstr>Colonna MT</vt:lpstr>
      <vt:lpstr>Damavand ExtraBold</vt:lpstr>
      <vt:lpstr>Kalameh</vt:lpstr>
      <vt:lpstr>Kalameh Black</vt:lpstr>
      <vt:lpstr>Times New Roman</vt:lpstr>
      <vt:lpstr>Office Theme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dc:creator>
  <cp:lastModifiedBy>Bahareh Nasiri</cp:lastModifiedBy>
  <cp:revision>93</cp:revision>
  <dcterms:created xsi:type="dcterms:W3CDTF">2023-09-19T05:06:15Z</dcterms:created>
  <dcterms:modified xsi:type="dcterms:W3CDTF">2025-05-19T11:43:34Z</dcterms:modified>
</cp:coreProperties>
</file>