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Lst>
  <p:notesMasterIdLst>
    <p:notesMasterId r:id="rId28"/>
  </p:notesMasterIdLst>
  <p:sldIdLst>
    <p:sldId id="259" r:id="rId2"/>
    <p:sldId id="256" r:id="rId3"/>
    <p:sldId id="308" r:id="rId4"/>
    <p:sldId id="310" r:id="rId5"/>
    <p:sldId id="311" r:id="rId6"/>
    <p:sldId id="318" r:id="rId7"/>
    <p:sldId id="317" r:id="rId8"/>
    <p:sldId id="312" r:id="rId9"/>
    <p:sldId id="313" r:id="rId10"/>
    <p:sldId id="314" r:id="rId11"/>
    <p:sldId id="315" r:id="rId12"/>
    <p:sldId id="316" r:id="rId13"/>
    <p:sldId id="319" r:id="rId14"/>
    <p:sldId id="321" r:id="rId15"/>
    <p:sldId id="322" r:id="rId16"/>
    <p:sldId id="323" r:id="rId17"/>
    <p:sldId id="324" r:id="rId18"/>
    <p:sldId id="325" r:id="rId19"/>
    <p:sldId id="327" r:id="rId20"/>
    <p:sldId id="328" r:id="rId21"/>
    <p:sldId id="329" r:id="rId22"/>
    <p:sldId id="330" r:id="rId23"/>
    <p:sldId id="331" r:id="rId24"/>
    <p:sldId id="332" r:id="rId25"/>
    <p:sldId id="333" r:id="rId26"/>
    <p:sldId id="307" r:id="rId27"/>
  </p:sldIdLst>
  <p:sldSz cx="9144000" cy="5143500" type="screen16x9"/>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9723" autoAdjust="0"/>
  </p:normalViewPr>
  <p:slideViewPr>
    <p:cSldViewPr>
      <p:cViewPr>
        <p:scale>
          <a:sx n="89" d="100"/>
          <a:sy n="89" d="100"/>
        </p:scale>
        <p:origin x="-624" y="-60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E9925C-72BA-41BA-9578-1661114A8BCD}" type="datetimeFigureOut">
              <a:rPr lang="fa-IR" smtClean="0"/>
              <a:pPr/>
              <a:t>1442/04/22</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43AD14-0563-40A7-916F-81F21D19CD34}" type="slidenum">
              <a:rPr lang="fa-IR" smtClean="0"/>
              <a:pPr/>
              <a:t>‹#›</a:t>
            </a:fld>
            <a:endParaRPr lang="fa-IR"/>
          </a:p>
        </p:txBody>
      </p:sp>
    </p:spTree>
    <p:extLst>
      <p:ext uri="{BB962C8B-B14F-4D97-AF65-F5344CB8AC3E}">
        <p14:creationId xmlns="" xmlns:p14="http://schemas.microsoft.com/office/powerpoint/2010/main" val="2053011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943AD14-0563-40A7-916F-81F21D19CD34}" type="slidenum">
              <a:rPr lang="fa-IR" smtClean="0"/>
              <a:pPr/>
              <a:t>2</a:t>
            </a:fld>
            <a:endParaRPr lang="fa-IR"/>
          </a:p>
        </p:txBody>
      </p:sp>
    </p:spTree>
    <p:extLst>
      <p:ext uri="{BB962C8B-B14F-4D97-AF65-F5344CB8AC3E}">
        <p14:creationId xmlns="" xmlns:p14="http://schemas.microsoft.com/office/powerpoint/2010/main" val="25240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3AD14-0563-40A7-916F-81F21D19CD34}" type="slidenum">
              <a:rPr lang="fa-IR" smtClean="0"/>
              <a:pPr/>
              <a:t>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3D49CD7-ED10-42D4-9B5B-39FBA28005C3}"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686169075"/>
      </p:ext>
    </p:extLst>
  </p:cSld>
  <p:clrMapOvr>
    <a:masterClrMapping/>
  </p:clrMapOvr>
  <p:transition spd="med" advTm="5000">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621A6C-0319-4C1C-8CFB-B24FFB7C1BE3}"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569255030"/>
      </p:ext>
    </p:extLst>
  </p:cSld>
  <p:clrMapOvr>
    <a:masterClrMapping/>
  </p:clrMapOvr>
  <p:transition spd="med" advTm="5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C7052E1-B499-4424-82D6-7520BEF427BA}"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3342346652"/>
      </p:ext>
    </p:extLst>
  </p:cSld>
  <p:clrMapOvr>
    <a:masterClrMapping/>
  </p:clrMapOvr>
  <p:transition spd="med" advTm="500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032" y="2931790"/>
            <a:ext cx="7772400" cy="1296144"/>
          </a:xfrm>
        </p:spPr>
        <p:txBody>
          <a:bodyPr>
            <a:normAutofit/>
          </a:bodyPr>
          <a:lstStyle>
            <a:lvl1pPr rtl="1">
              <a:defRPr sz="4000" baseline="0">
                <a:solidFill>
                  <a:schemeClr val="tx2">
                    <a:lumMod val="75000"/>
                  </a:schemeClr>
                </a:solidFill>
                <a:cs typeface="B Titr" panose="00000700000000000000" pitchFamily="2" charset="-78"/>
              </a:defRPr>
            </a:lvl1pPr>
          </a:lstStyle>
          <a:p>
            <a:r>
              <a:rPr lang="fa-IR" dirty="0" smtClean="0"/>
              <a:t>برای ویرایش عنوان اصلی کلیک کنید.</a:t>
            </a:r>
            <a:endParaRPr lang="fa-IR" dirty="0"/>
          </a:p>
        </p:txBody>
      </p:sp>
      <p:sp>
        <p:nvSpPr>
          <p:cNvPr id="4" name="Date Placeholder 3"/>
          <p:cNvSpPr>
            <a:spLocks noGrp="1"/>
          </p:cNvSpPr>
          <p:nvPr>
            <p:ph type="dt" sz="half" idx="10"/>
          </p:nvPr>
        </p:nvSpPr>
        <p:spPr/>
        <p:txBody>
          <a:bodyPr/>
          <a:lstStyle/>
          <a:p>
            <a:fld id="{F31C62EB-4EE8-441D-8E09-89AC887FF88B}"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
        <p:nvSpPr>
          <p:cNvPr id="7" name="Rectangle 6"/>
          <p:cNvSpPr/>
          <p:nvPr userDrawn="1"/>
        </p:nvSpPr>
        <p:spPr>
          <a:xfrm>
            <a:off x="0" y="1"/>
            <a:ext cx="9135122" cy="2859782"/>
          </a:xfrm>
          <a:prstGeom prst="rect">
            <a:avLst/>
          </a:prstGeom>
          <a:blipFill>
            <a:blip r:embed="rId2"/>
            <a:srcRect/>
            <a:stretch>
              <a:fillRect l="-782" r="-1"/>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p>
        </p:txBody>
      </p:sp>
      <p:sp>
        <p:nvSpPr>
          <p:cNvPr id="8" name="Rectangle 7"/>
          <p:cNvSpPr/>
          <p:nvPr userDrawn="1"/>
        </p:nvSpPr>
        <p:spPr>
          <a:xfrm>
            <a:off x="0" y="4299942"/>
            <a:ext cx="9144000" cy="8640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p>
          <a:p>
            <a:pPr algn="ctr"/>
            <a:endParaRPr lang="fa-IR" dirty="0"/>
          </a:p>
        </p:txBody>
      </p:sp>
      <p:sp>
        <p:nvSpPr>
          <p:cNvPr id="12" name="Rectangle 11"/>
          <p:cNvSpPr/>
          <p:nvPr userDrawn="1"/>
        </p:nvSpPr>
        <p:spPr>
          <a:xfrm>
            <a:off x="0" y="4182216"/>
            <a:ext cx="9144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userDrawn="1"/>
        </p:nvSpPr>
        <p:spPr>
          <a:xfrm>
            <a:off x="0" y="2931791"/>
            <a:ext cx="9144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userDrawn="1"/>
        </p:nvPicPr>
        <p:blipFill>
          <a:blip r:embed="rId3">
            <a:lum bright="70000" contrast="-70000"/>
            <a:extLst>
              <a:ext uri="{28A0092B-C50C-407E-A947-70E740481C1C}">
                <a14:useLocalDpi xmlns="" xmlns:a14="http://schemas.microsoft.com/office/drawing/2010/main" val="0"/>
              </a:ext>
            </a:extLst>
          </a:blip>
          <a:stretch>
            <a:fillRect/>
          </a:stretch>
        </p:blipFill>
        <p:spPr>
          <a:xfrm>
            <a:off x="6372200" y="125281"/>
            <a:ext cx="2485628" cy="2609222"/>
          </a:xfrm>
          <a:prstGeom prst="rect">
            <a:avLst/>
          </a:prstGeom>
        </p:spPr>
      </p:pic>
    </p:spTree>
    <p:extLst>
      <p:ext uri="{BB962C8B-B14F-4D97-AF65-F5344CB8AC3E}">
        <p14:creationId xmlns="" xmlns:p14="http://schemas.microsoft.com/office/powerpoint/2010/main" val="2699774029"/>
      </p:ext>
    </p:extLst>
  </p:cSld>
  <p:clrMapOvr>
    <a:masterClrMapping/>
  </p:clrMapOvr>
  <p:transition spd="med" advTm="500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95F8342-28CD-407D-9352-8F7997169EA5}"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
        <p:nvSpPr>
          <p:cNvPr id="7" name="Rectangle 6"/>
          <p:cNvSpPr/>
          <p:nvPr userDrawn="1"/>
        </p:nvSpPr>
        <p:spPr>
          <a:xfrm>
            <a:off x="-1" y="-164554"/>
            <a:ext cx="9136779" cy="4968552"/>
          </a:xfrm>
          <a:prstGeom prst="rect">
            <a:avLst/>
          </a:prstGeom>
          <a:blipFill>
            <a:blip r:embed="rId2">
              <a:lum bright="70000" contrast="-70000"/>
            </a:blip>
            <a:srcRect/>
            <a:stretch>
              <a:fillRect t="2918" b="2918"/>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fa-IR" sz="1400" dirty="0"/>
          </a:p>
        </p:txBody>
      </p:sp>
      <p:sp>
        <p:nvSpPr>
          <p:cNvPr id="8" name="Rectangle 7"/>
          <p:cNvSpPr/>
          <p:nvPr userDrawn="1"/>
        </p:nvSpPr>
        <p:spPr>
          <a:xfrm>
            <a:off x="467544" y="195486"/>
            <a:ext cx="7355712" cy="8545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noFill/>
              </a:ln>
              <a:solidFill>
                <a:schemeClr val="bg1">
                  <a:lumMod val="95000"/>
                </a:schemeClr>
              </a:solidFill>
            </a:endParaRPr>
          </a:p>
        </p:txBody>
      </p:sp>
      <p:sp>
        <p:nvSpPr>
          <p:cNvPr id="9" name="Rectangle 8"/>
          <p:cNvSpPr/>
          <p:nvPr userDrawn="1"/>
        </p:nvSpPr>
        <p:spPr>
          <a:xfrm>
            <a:off x="0" y="4659982"/>
            <a:ext cx="9144000" cy="5040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p>
          <a:p>
            <a:pPr algn="ctr"/>
            <a:endParaRPr lang="fa-IR" dirty="0"/>
          </a:p>
        </p:txBody>
      </p:sp>
      <p:sp>
        <p:nvSpPr>
          <p:cNvPr id="10" name="Rectangle 9"/>
          <p:cNvSpPr/>
          <p:nvPr userDrawn="1"/>
        </p:nvSpPr>
        <p:spPr>
          <a:xfrm>
            <a:off x="467544" y="998591"/>
            <a:ext cx="8208912"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TextBox 10"/>
          <p:cNvSpPr txBox="1"/>
          <p:nvPr userDrawn="1"/>
        </p:nvSpPr>
        <p:spPr>
          <a:xfrm>
            <a:off x="2859456" y="4774169"/>
            <a:ext cx="3425091" cy="307777"/>
          </a:xfrm>
          <a:prstGeom prst="rect">
            <a:avLst/>
          </a:prstGeom>
          <a:noFill/>
        </p:spPr>
        <p:txBody>
          <a:bodyPr wrap="square" rtlCol="1">
            <a:spAutoFit/>
          </a:bodyPr>
          <a:lstStyle/>
          <a:p>
            <a:pPr algn="ctr"/>
            <a:r>
              <a:rPr lang="fa-IR" sz="1400" dirty="0" smtClean="0">
                <a:solidFill>
                  <a:schemeClr val="bg1"/>
                </a:solidFill>
                <a:latin typeface="IranNastaliq" panose="02020505000000020003" pitchFamily="18" charset="0"/>
                <a:cs typeface="IranNastaliq" panose="02020505000000020003" pitchFamily="18" charset="0"/>
              </a:rPr>
              <a:t>پژوهشگاه</a:t>
            </a:r>
            <a:r>
              <a:rPr lang="fa-IR" sz="1400" baseline="0" dirty="0" smtClean="0">
                <a:solidFill>
                  <a:schemeClr val="bg1"/>
                </a:solidFill>
                <a:latin typeface="IranNastaliq" panose="02020505000000020003" pitchFamily="18" charset="0"/>
                <a:cs typeface="IranNastaliq" panose="02020505000000020003" pitchFamily="18" charset="0"/>
              </a:rPr>
              <a:t> علوم انسانی و مطالعات فرهنگی</a:t>
            </a:r>
            <a:endParaRPr lang="fa-IR" sz="1400" dirty="0">
              <a:solidFill>
                <a:schemeClr val="bg1"/>
              </a:solidFill>
              <a:latin typeface="IranNastaliq" panose="02020505000000020003" pitchFamily="18" charset="0"/>
              <a:cs typeface="IranNastaliq" panose="02020505000000020003" pitchFamily="18" charset="0"/>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470992" y="4750719"/>
            <a:ext cx="325144" cy="341311"/>
          </a:xfrm>
          <a:prstGeom prst="rect">
            <a:avLst/>
          </a:prstGeom>
        </p:spPr>
      </p:pic>
      <p:pic>
        <p:nvPicPr>
          <p:cNvPr id="17" name="Picture 1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812360" y="195486"/>
            <a:ext cx="880712" cy="848824"/>
          </a:xfrm>
          <a:prstGeom prst="rect">
            <a:avLst/>
          </a:prstGeom>
        </p:spPr>
      </p:pic>
    </p:spTree>
    <p:extLst>
      <p:ext uri="{BB962C8B-B14F-4D97-AF65-F5344CB8AC3E}">
        <p14:creationId xmlns="" xmlns:p14="http://schemas.microsoft.com/office/powerpoint/2010/main" val="3411597219"/>
      </p:ext>
    </p:extLst>
  </p:cSld>
  <p:clrMapOvr>
    <a:masterClrMapping/>
  </p:clrMapOvr>
  <p:transition spd="med" advTm="500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47BCC-62C0-4413-9839-BC8380080C32}" type="datetime8">
              <a:rPr lang="fa-IR" smtClean="0"/>
              <a:pPr/>
              <a:t>20/دسامبر/7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DBC698-7C74-48C7-A465-AA3DA16D9C85}" type="slidenum">
              <a:rPr lang="fa-IR" smtClean="0"/>
              <a:pPr/>
              <a:t>‹#›</a:t>
            </a:fld>
            <a:endParaRPr lang="fa-IR"/>
          </a:p>
        </p:txBody>
      </p:sp>
      <p:sp>
        <p:nvSpPr>
          <p:cNvPr id="7" name="Rectangle 6"/>
          <p:cNvSpPr/>
          <p:nvPr userDrawn="1"/>
        </p:nvSpPr>
        <p:spPr>
          <a:xfrm>
            <a:off x="-1" y="-164554"/>
            <a:ext cx="9136779" cy="4968552"/>
          </a:xfrm>
          <a:prstGeom prst="rect">
            <a:avLst/>
          </a:prstGeom>
          <a:blipFill>
            <a:blip r:embed="rId2">
              <a:lum bright="70000" contrast="-70000"/>
            </a:blip>
            <a:srcRect/>
            <a:stretch>
              <a:fillRect t="2918" b="2918"/>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fa-IR" sz="1400" dirty="0"/>
          </a:p>
        </p:txBody>
      </p:sp>
      <p:sp>
        <p:nvSpPr>
          <p:cNvPr id="8" name="Rectangle 7"/>
          <p:cNvSpPr/>
          <p:nvPr userDrawn="1"/>
        </p:nvSpPr>
        <p:spPr>
          <a:xfrm>
            <a:off x="0" y="4659982"/>
            <a:ext cx="9144000" cy="5040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p>
          <a:p>
            <a:pPr algn="ctr"/>
            <a:endParaRPr lang="fa-IR" dirty="0"/>
          </a:p>
        </p:txBody>
      </p:sp>
      <p:sp>
        <p:nvSpPr>
          <p:cNvPr id="9" name="TextBox 8"/>
          <p:cNvSpPr txBox="1"/>
          <p:nvPr userDrawn="1"/>
        </p:nvSpPr>
        <p:spPr>
          <a:xfrm>
            <a:off x="2859456" y="4774169"/>
            <a:ext cx="3425091" cy="307777"/>
          </a:xfrm>
          <a:prstGeom prst="rect">
            <a:avLst/>
          </a:prstGeom>
          <a:noFill/>
        </p:spPr>
        <p:txBody>
          <a:bodyPr wrap="square" rtlCol="1">
            <a:spAutoFit/>
          </a:bodyPr>
          <a:lstStyle/>
          <a:p>
            <a:pPr algn="ctr"/>
            <a:r>
              <a:rPr lang="fa-IR" sz="1400" dirty="0" smtClean="0">
                <a:solidFill>
                  <a:schemeClr val="bg1"/>
                </a:solidFill>
                <a:latin typeface="IranNastaliq" panose="02020505000000020003" pitchFamily="18" charset="0"/>
                <a:cs typeface="IranNastaliq" panose="02020505000000020003" pitchFamily="18" charset="0"/>
              </a:rPr>
              <a:t>پژوهشگاه</a:t>
            </a:r>
            <a:r>
              <a:rPr lang="fa-IR" sz="1400" baseline="0" dirty="0" smtClean="0">
                <a:solidFill>
                  <a:schemeClr val="bg1"/>
                </a:solidFill>
                <a:latin typeface="IranNastaliq" panose="02020505000000020003" pitchFamily="18" charset="0"/>
                <a:cs typeface="IranNastaliq" panose="02020505000000020003" pitchFamily="18" charset="0"/>
              </a:rPr>
              <a:t> علوم انسانی و مطالعات فرهنگی</a:t>
            </a:r>
            <a:endParaRPr lang="fa-IR" sz="1400" dirty="0">
              <a:solidFill>
                <a:schemeClr val="bg1"/>
              </a:solidFill>
              <a:latin typeface="IranNastaliq" panose="02020505000000020003" pitchFamily="18" charset="0"/>
              <a:cs typeface="IranNastaliq" panose="02020505000000020003" pitchFamily="18" charset="0"/>
            </a:endParaRPr>
          </a:p>
        </p:txBody>
      </p:sp>
      <p:pic>
        <p:nvPicPr>
          <p:cNvPr id="12" name="Picture 11"/>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470992" y="4750719"/>
            <a:ext cx="325144" cy="341311"/>
          </a:xfrm>
          <a:prstGeom prst="rect">
            <a:avLst/>
          </a:prstGeom>
        </p:spPr>
      </p:pic>
      <p:pic>
        <p:nvPicPr>
          <p:cNvPr id="20" name="Picture 1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812360" y="195486"/>
            <a:ext cx="880712" cy="848824"/>
          </a:xfrm>
          <a:prstGeom prst="rect">
            <a:avLst/>
          </a:prstGeom>
        </p:spPr>
      </p:pic>
    </p:spTree>
    <p:extLst>
      <p:ext uri="{BB962C8B-B14F-4D97-AF65-F5344CB8AC3E}">
        <p14:creationId xmlns="" xmlns:p14="http://schemas.microsoft.com/office/powerpoint/2010/main" val="2334172113"/>
      </p:ext>
    </p:extLst>
  </p:cSld>
  <p:clrMapOvr>
    <a:masterClrMapping/>
  </p:clrMapOvr>
  <p:transition spd="med" advTm="500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5A84D96-FEB2-4A5F-919D-FAD83277C62E}" type="datetime8">
              <a:rPr lang="fa-IR" smtClean="0"/>
              <a:pPr/>
              <a:t>20/دسامبر/7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3743955974"/>
      </p:ext>
    </p:extLst>
  </p:cSld>
  <p:clrMapOvr>
    <a:masterClrMapping/>
  </p:clrMapOvr>
  <p:transition spd="med" advTm="500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5FB2EB7-9D98-4E20-89FF-B3BBBE4BD39B}" type="datetime8">
              <a:rPr lang="fa-IR" smtClean="0"/>
              <a:pPr/>
              <a:t>20/دسامبر/7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1858306544"/>
      </p:ext>
    </p:extLst>
  </p:cSld>
  <p:clrMapOvr>
    <a:masterClrMapping/>
  </p:clrMapOvr>
  <p:transition spd="med" advTm="5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29FB93F-A15A-46F6-A943-2FB335A23BB5}" type="datetime8">
              <a:rPr lang="fa-IR" smtClean="0"/>
              <a:pPr/>
              <a:t>20/دسامبر/7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4DBC698-7C74-48C7-A465-AA3DA16D9C85}" type="slidenum">
              <a:rPr lang="fa-IR" smtClean="0"/>
              <a:pPr/>
              <a:t>‹#›</a:t>
            </a:fld>
            <a:endParaRPr lang="fa-IR"/>
          </a:p>
        </p:txBody>
      </p:sp>
      <p:sp>
        <p:nvSpPr>
          <p:cNvPr id="6" name="Rectangle 5"/>
          <p:cNvSpPr/>
          <p:nvPr userDrawn="1"/>
        </p:nvSpPr>
        <p:spPr>
          <a:xfrm>
            <a:off x="-16132" y="-154826"/>
            <a:ext cx="9136779" cy="4968552"/>
          </a:xfrm>
          <a:prstGeom prst="rect">
            <a:avLst/>
          </a:prstGeom>
          <a:blipFill>
            <a:blip r:embed="rId2">
              <a:lum bright="70000" contrast="-70000"/>
            </a:blip>
            <a:srcRect/>
            <a:stretch>
              <a:fillRect t="2918" b="2918"/>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fa-IR" sz="1400" dirty="0"/>
          </a:p>
        </p:txBody>
      </p:sp>
      <p:sp>
        <p:nvSpPr>
          <p:cNvPr id="8" name="Rectangle 7"/>
          <p:cNvSpPr/>
          <p:nvPr userDrawn="1"/>
        </p:nvSpPr>
        <p:spPr>
          <a:xfrm>
            <a:off x="0" y="4659982"/>
            <a:ext cx="9144000" cy="5040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p>
          <a:p>
            <a:pPr algn="ctr"/>
            <a:endParaRPr lang="fa-IR" dirty="0"/>
          </a:p>
        </p:txBody>
      </p:sp>
      <p:sp>
        <p:nvSpPr>
          <p:cNvPr id="9" name="TextBox 8"/>
          <p:cNvSpPr txBox="1"/>
          <p:nvPr userDrawn="1"/>
        </p:nvSpPr>
        <p:spPr>
          <a:xfrm>
            <a:off x="2859456" y="4774169"/>
            <a:ext cx="3425091" cy="307777"/>
          </a:xfrm>
          <a:prstGeom prst="rect">
            <a:avLst/>
          </a:prstGeom>
          <a:noFill/>
        </p:spPr>
        <p:txBody>
          <a:bodyPr wrap="square" rtlCol="1">
            <a:spAutoFit/>
          </a:bodyPr>
          <a:lstStyle/>
          <a:p>
            <a:pPr algn="ctr"/>
            <a:r>
              <a:rPr lang="fa-IR" sz="1400" dirty="0" smtClean="0">
                <a:solidFill>
                  <a:schemeClr val="bg1"/>
                </a:solidFill>
                <a:latin typeface="IranNastaliq" panose="02020505000000020003" pitchFamily="18" charset="0"/>
                <a:cs typeface="IranNastaliq" panose="02020505000000020003" pitchFamily="18" charset="0"/>
              </a:rPr>
              <a:t>پژوهشگاه</a:t>
            </a:r>
            <a:r>
              <a:rPr lang="fa-IR" sz="1400" baseline="0" dirty="0" smtClean="0">
                <a:solidFill>
                  <a:schemeClr val="bg1"/>
                </a:solidFill>
                <a:latin typeface="IranNastaliq" panose="02020505000000020003" pitchFamily="18" charset="0"/>
                <a:cs typeface="IranNastaliq" panose="02020505000000020003" pitchFamily="18" charset="0"/>
              </a:rPr>
              <a:t> علوم انسانی و مطالعات فرهنگی</a:t>
            </a:r>
            <a:endParaRPr lang="fa-IR" sz="1400" dirty="0">
              <a:solidFill>
                <a:schemeClr val="bg1"/>
              </a:solidFill>
              <a:latin typeface="IranNastaliq" panose="02020505000000020003" pitchFamily="18" charset="0"/>
              <a:cs typeface="IranNastaliq" panose="02020505000000020003" pitchFamily="18" charset="0"/>
            </a:endParaRPr>
          </a:p>
        </p:txBody>
      </p:sp>
      <p:sp>
        <p:nvSpPr>
          <p:cNvPr id="10" name="Rectangle 9"/>
          <p:cNvSpPr/>
          <p:nvPr userDrawn="1"/>
        </p:nvSpPr>
        <p:spPr>
          <a:xfrm>
            <a:off x="528656" y="1006625"/>
            <a:ext cx="7355712"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userDrawn="1"/>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5470992" y="4750719"/>
            <a:ext cx="325144" cy="341311"/>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5437" t="12116" b="21251"/>
          <a:stretch/>
        </p:blipFill>
        <p:spPr>
          <a:xfrm>
            <a:off x="7234090" y="257508"/>
            <a:ext cx="1928632" cy="792088"/>
          </a:xfrm>
          <a:prstGeom prst="rect">
            <a:avLst/>
          </a:prstGeom>
        </p:spPr>
      </p:pic>
    </p:spTree>
    <p:extLst>
      <p:ext uri="{BB962C8B-B14F-4D97-AF65-F5344CB8AC3E}">
        <p14:creationId xmlns="" xmlns:p14="http://schemas.microsoft.com/office/powerpoint/2010/main" val="3077196380"/>
      </p:ext>
    </p:extLst>
  </p:cSld>
  <p:clrMapOvr>
    <a:masterClrMapping/>
  </p:clrMapOvr>
  <p:transition spd="med" advTm="500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E1552-5653-4ABD-9F3F-556FC5A6FDBC}" type="datetime8">
              <a:rPr lang="fa-IR" smtClean="0"/>
              <a:pPr/>
              <a:t>20/دسامبر/7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644487573"/>
      </p:ext>
    </p:extLst>
  </p:cSld>
  <p:clrMapOvr>
    <a:masterClrMapping/>
  </p:clrMapOvr>
  <p:transition spd="med" advTm="5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3E830-C1E3-42B6-AE8E-8A4450405551}" type="datetime8">
              <a:rPr lang="fa-IR" smtClean="0"/>
              <a:pPr/>
              <a:t>20/دسامبر/7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2973706344"/>
      </p:ext>
    </p:extLst>
  </p:cSld>
  <p:clrMapOvr>
    <a:masterClrMapping/>
  </p:clrMapOvr>
  <p:transition spd="med" advTm="5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937BE-D563-4346-B962-D0D6F67D575F}" type="datetime8">
              <a:rPr lang="fa-IR" smtClean="0"/>
              <a:pPr/>
              <a:t>20/دسامبر/7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1944728123"/>
      </p:ext>
    </p:extLst>
  </p:cSld>
  <p:clrMapOvr>
    <a:masterClrMapping/>
  </p:clrMapOvr>
  <p:transition spd="med" advTm="5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4767264"/>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1307699B-366F-4F19-A10E-32ADFECF01F5}" type="datetime8">
              <a:rPr lang="fa-IR" smtClean="0"/>
              <a:pPr/>
              <a:t>20/دسامبر/7</a:t>
            </a:fld>
            <a:endParaRPr lang="fa-I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4767264"/>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44DBC698-7C74-48C7-A465-AA3DA16D9C85}" type="slidenum">
              <a:rPr lang="fa-IR" smtClean="0"/>
              <a:pPr/>
              <a:t>‹#›</a:t>
            </a:fld>
            <a:endParaRPr lang="fa-IR"/>
          </a:p>
        </p:txBody>
      </p:sp>
    </p:spTree>
    <p:extLst>
      <p:ext uri="{BB962C8B-B14F-4D97-AF65-F5344CB8AC3E}">
        <p14:creationId xmlns="" xmlns:p14="http://schemas.microsoft.com/office/powerpoint/2010/main" val="178834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Tm="5000">
    <p:cover/>
  </p:transition>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conomics.ihcs.ac.ir/"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ediastudy.ihcs.ac.ir/"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hilosophy.ihcs.ac.i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ocialhistory.ihcs.ac.ir/"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occidentstudy.ihcs.ac.ir/"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logicalstudy.ihcs.ac.ir/"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cialstudy.ihcs.ac.ir/"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sianculture-artstudies.ihcs.ac.ir/"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sianculture-artstudies.ihcs.ac.ir/"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sianculture-artstudies.ihcs.ac.i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riticalstudy.ihcs.ac.ir/"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oliticalstudy.ihcs.ac.ir/"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NUL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lavi.ihcs.ac.i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fabak.ihcs.ac.ir/"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omenstudy.ihcs.ac.ir/"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jnet.ihcs.ac.i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 xmlns:a14="http://schemas.microsoft.com/office/drawing/2010/main">
                  <a14:imgLayer r:embed="rId3">
                    <a14:imgEffect>
                      <a14:colorTemperature colorTemp="4700"/>
                    </a14:imgEffect>
                  </a14:imgLayer>
                </a14:imgProps>
              </a:ex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23528" y="1848475"/>
            <a:ext cx="7715304" cy="1446550"/>
          </a:xfrm>
          <a:prstGeom prst="rect">
            <a:avLst/>
          </a:prstGeom>
          <a:noFill/>
        </p:spPr>
        <p:txBody>
          <a:bodyPr wrap="square" rtlCol="1">
            <a:spAutoFit/>
          </a:bodyPr>
          <a:lstStyle/>
          <a:p>
            <a:r>
              <a:rPr lang="fa-IR" sz="8800" b="1" dirty="0" smtClean="0">
                <a:ln w="9525">
                  <a:solidFill>
                    <a:schemeClr val="bg1"/>
                  </a:solidFill>
                  <a:prstDash val="solid"/>
                </a:ln>
                <a:effectLst>
                  <a:outerShdw blurRad="12700" dist="38100" dir="2700000" algn="tl" rotWithShape="0">
                    <a:schemeClr val="bg1">
                      <a:lumMod val="50000"/>
                    </a:schemeClr>
                  </a:outerShdw>
                </a:effectLst>
                <a:latin typeface="IranNastaliq" panose="02020505000000020003" pitchFamily="18" charset="0"/>
                <a:cs typeface="IranNastaliq" panose="02020505000000020003" pitchFamily="18" charset="0"/>
              </a:rPr>
              <a:t>بسم الله الرحمن الرحیم </a:t>
            </a:r>
            <a:endParaRPr lang="fa-IR" sz="8800" b="1" dirty="0">
              <a:ln w="9525">
                <a:solidFill>
                  <a:schemeClr val="bg1"/>
                </a:solidFill>
                <a:prstDash val="solid"/>
              </a:ln>
              <a:effectLst>
                <a:outerShdw blurRad="12700" dist="38100" dir="2700000" algn="tl" rotWithShape="0">
                  <a:schemeClr val="bg1">
                    <a:lumMod val="50000"/>
                  </a:schemeClr>
                </a:outerShdw>
              </a:effectLst>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p:txBody>
          <a:bodyPr/>
          <a:lstStyle/>
          <a:p>
            <a:fld id="{44DBC698-7C74-48C7-A465-AA3DA16D9C85}" type="slidenum">
              <a:rPr lang="fa-IR" smtClean="0"/>
              <a:pPr/>
              <a:t>1</a:t>
            </a:fld>
            <a:endParaRPr lang="fa-IR"/>
          </a:p>
        </p:txBody>
      </p:sp>
    </p:spTree>
    <p:extLst>
      <p:ext uri="{BB962C8B-B14F-4D97-AF65-F5344CB8AC3E}">
        <p14:creationId xmlns="" xmlns:p14="http://schemas.microsoft.com/office/powerpoint/2010/main" val="1505926825"/>
      </p:ext>
    </p:extLst>
  </p:cSld>
  <p:clrMapOvr>
    <a:masterClrMapping/>
  </p:clrMapOvr>
  <p:transition spd="med" advTm="5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10</a:t>
            </a:fld>
            <a:endParaRPr lang="fa-IR"/>
          </a:p>
        </p:txBody>
      </p:sp>
      <p:sp>
        <p:nvSpPr>
          <p:cNvPr id="4" name="Title 1"/>
          <p:cNvSpPr txBox="1">
            <a:spLocks/>
          </p:cNvSpPr>
          <p:nvPr/>
        </p:nvSpPr>
        <p:spPr>
          <a:xfrm>
            <a:off x="457200" y="205979"/>
            <a:ext cx="6779096" cy="857250"/>
          </a:xfrm>
          <a:prstGeom prst="rect">
            <a:avLst/>
          </a:prstGeom>
        </p:spPr>
        <p:txBody>
          <a:bodyPr vert="horz" lIns="91440" tIns="45720" rIns="91440" bIns="45720" rtlCol="1" anchor="ctr">
            <a:normAutofit fontScale="9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dirty="0" smtClean="0">
                <a:solidFill>
                  <a:schemeClr val="tx2">
                    <a:lumMod val="75000"/>
                  </a:schemeClr>
                </a:solidFill>
                <a:cs typeface="B Titr" pitchFamily="2" charset="-78"/>
              </a:rPr>
              <a:t>بررسي مسائل اقتصاد ايران(</a:t>
            </a:r>
            <a:r>
              <a:rPr lang="fa-IR" sz="3000" dirty="0" smtClean="0">
                <a:solidFill>
                  <a:schemeClr val="tx2">
                    <a:lumMod val="75000"/>
                  </a:schemeClr>
                </a:solidFill>
                <a:cs typeface="B Titr" pitchFamily="2" charset="-78"/>
              </a:rPr>
              <a:t>اقتصاد تطبيقي سابق)  </a:t>
            </a:r>
            <a:endParaRPr lang="en-US" sz="3000" dirty="0" smtClean="0">
              <a:solidFill>
                <a:schemeClr val="tx2">
                  <a:lumMod val="75000"/>
                </a:schemeClr>
              </a:solidFill>
              <a:cs typeface="B Titr" pitchFamily="2" charset="-78"/>
            </a:endParaRPr>
          </a:p>
          <a:p>
            <a:r>
              <a:rPr lang="ar-SA" sz="3000" b="1" dirty="0" smtClean="0">
                <a:solidFill>
                  <a:schemeClr val="tx2">
                    <a:lumMod val="75000"/>
                  </a:schemeClr>
                </a:solidFill>
                <a:cs typeface="B Titr" panose="00000700000000000000" pitchFamily="2" charset="-78"/>
              </a:rPr>
              <a:t>( </a:t>
            </a:r>
            <a:r>
              <a:rPr lang="ar-SA" sz="3000" b="1" dirty="0">
                <a:solidFill>
                  <a:schemeClr val="tx2">
                    <a:lumMod val="75000"/>
                  </a:schemeClr>
                </a:solidFill>
                <a:cs typeface="B Titr" panose="00000700000000000000" pitchFamily="2" charset="-78"/>
              </a:rPr>
              <a:t>علمی- ترویجی)</a:t>
            </a:r>
            <a:endParaRPr lang="fa-IR" sz="3000" dirty="0">
              <a:solidFill>
                <a:schemeClr val="tx2">
                  <a:lumMod val="75000"/>
                </a:schemeClr>
              </a:solidFill>
              <a:cs typeface="B Titr" panose="00000700000000000000" pitchFamily="2" charset="-78"/>
            </a:endParaRPr>
          </a:p>
        </p:txBody>
      </p:sp>
      <p:sp>
        <p:nvSpPr>
          <p:cNvPr id="5" name="TextBox 4"/>
          <p:cNvSpPr txBox="1"/>
          <p:nvPr/>
        </p:nvSpPr>
        <p:spPr>
          <a:xfrm>
            <a:off x="2339752" y="951738"/>
            <a:ext cx="6651848" cy="2554545"/>
          </a:xfrm>
          <a:prstGeom prst="rect">
            <a:avLst/>
          </a:prstGeom>
          <a:noFill/>
        </p:spPr>
        <p:txBody>
          <a:bodyPr wrap="square" rtlCol="1">
            <a:spAutoFit/>
          </a:bodyPr>
          <a:lstStyle/>
          <a:p>
            <a:endParaRPr lang="fa-IR" sz="1400" b="1" dirty="0" smtClean="0">
              <a:cs typeface="B Titr" pitchFamily="2" charset="-78"/>
            </a:endParaRPr>
          </a:p>
          <a:p>
            <a:r>
              <a:rPr lang="fa-IR" sz="1400" b="1" dirty="0" smtClean="0">
                <a:cs typeface="B Titr" pitchFamily="2" charset="-78"/>
              </a:rPr>
              <a:t>سردبير:</a:t>
            </a:r>
            <a:r>
              <a:rPr lang="fa-IR" sz="1400" dirty="0" smtClean="0">
                <a:cs typeface="B Titr" pitchFamily="2" charset="-78"/>
              </a:rPr>
              <a:t> ابراهيم التجائي </a:t>
            </a:r>
            <a:endParaRPr lang="en-US" sz="1400" dirty="0" smtClean="0">
              <a:cs typeface="B Titr" pitchFamily="2" charset="-78"/>
            </a:endParaRPr>
          </a:p>
          <a:p>
            <a:r>
              <a:rPr lang="fa-IR" sz="1400" b="1" dirty="0" smtClean="0">
                <a:cs typeface="B Titr" pitchFamily="2" charset="-78"/>
              </a:rPr>
              <a:t>مدير مسئول :</a:t>
            </a:r>
            <a:r>
              <a:rPr lang="fa-IR" sz="1400" dirty="0" smtClean="0">
                <a:cs typeface="B Titr" pitchFamily="2" charset="-78"/>
              </a:rPr>
              <a:t> سيد سجاد علم الهدي </a:t>
            </a:r>
            <a:endParaRPr lang="en-US" sz="1400" dirty="0" smtClean="0">
              <a:cs typeface="B Titr" pitchFamily="2" charset="-78"/>
            </a:endParaRPr>
          </a:p>
          <a:p>
            <a:r>
              <a:rPr lang="fa-IR" sz="1400" b="1" dirty="0" smtClean="0">
                <a:cs typeface="B Titr" pitchFamily="2" charset="-78"/>
              </a:rPr>
              <a:t>مدير اجرايي :</a:t>
            </a:r>
            <a:r>
              <a:rPr lang="fa-IR" sz="1400" dirty="0" smtClean="0">
                <a:cs typeface="B Titr" pitchFamily="2" charset="-78"/>
              </a:rPr>
              <a:t> زهرا صادقي </a:t>
            </a:r>
            <a:endParaRPr lang="en-US" sz="1400" dirty="0" smtClean="0">
              <a:cs typeface="B Titr" pitchFamily="2" charset="-78"/>
            </a:endParaRPr>
          </a:p>
          <a:p>
            <a:r>
              <a:rPr lang="fa-IR" sz="1400" b="1" dirty="0" smtClean="0">
                <a:cs typeface="B Titr" pitchFamily="2" charset="-78"/>
              </a:rPr>
              <a:t>رتبه در كميسيون نشريات در سال98</a:t>
            </a:r>
            <a:r>
              <a:rPr lang="fa-IR" sz="1400" dirty="0" smtClean="0">
                <a:cs typeface="B Titr" pitchFamily="2" charset="-78"/>
              </a:rPr>
              <a:t>:ب</a:t>
            </a:r>
            <a:endParaRPr lang="en-US" sz="1400" dirty="0" smtClean="0">
              <a:cs typeface="B Titr" pitchFamily="2" charset="-78"/>
            </a:endParaRPr>
          </a:p>
          <a:p>
            <a:pPr marL="285750" indent="-285750">
              <a:lnSpc>
                <a:spcPct val="120000"/>
              </a:lnSpc>
            </a:pPr>
            <a:endParaRPr lang="fa-IR" sz="1600" b="1" dirty="0" smtClean="0">
              <a:cs typeface="B Zar" panose="00000400000000000000" pitchFamily="2" charset="-78"/>
            </a:endParaRPr>
          </a:p>
          <a:p>
            <a:pPr marL="285750" indent="-285750">
              <a:lnSpc>
                <a:spcPct val="120000"/>
              </a:lnSpc>
            </a:pPr>
            <a:r>
              <a:rPr lang="ar-SA" sz="1400" b="1" dirty="0" smtClean="0">
                <a:cs typeface="B Zar" pitchFamily="2" charset="-78"/>
              </a:rPr>
              <a:t>محور </a:t>
            </a:r>
            <a:r>
              <a:rPr lang="ar-SA" sz="1400" b="1" dirty="0">
                <a:cs typeface="B Zar" pitchFamily="2" charset="-78"/>
              </a:rPr>
              <a:t>عناوین و موضوعات </a:t>
            </a:r>
            <a:r>
              <a:rPr lang="fa-IR" sz="1400" b="1" dirty="0" smtClean="0">
                <a:cs typeface="B Zar" pitchFamily="2" charset="-78"/>
              </a:rPr>
              <a:t>مقاله‌های مجله</a:t>
            </a:r>
            <a:r>
              <a:rPr lang="ar-SA" sz="1400" b="1" dirty="0" smtClean="0">
                <a:cs typeface="B Zar" pitchFamily="2" charset="-78"/>
              </a:rPr>
              <a:t>:</a:t>
            </a:r>
            <a:endParaRPr lang="en-US" sz="1400" b="1" dirty="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251520" y="3954709"/>
            <a:ext cx="2520280" cy="553998"/>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sz="1600" u="sng" dirty="0" smtClean="0">
                <a:solidFill>
                  <a:schemeClr val="tx1"/>
                </a:solidFill>
                <a:hlinkClick r:id="rId2"/>
              </a:rPr>
              <a:t>http</a:t>
            </a:r>
            <a:r>
              <a:rPr lang="en-US" sz="1600" u="sng" dirty="0">
                <a:solidFill>
                  <a:schemeClr val="tx1"/>
                </a:solidFill>
                <a:hlinkClick r:id="rId2"/>
              </a:rPr>
              <a:t>://economics.ihcs.ac.ir/</a:t>
            </a:r>
            <a:endParaRPr lang="en-US" sz="1600" dirty="0">
              <a:solidFill>
                <a:schemeClr val="tx1"/>
              </a:solidFill>
            </a:endParaRPr>
          </a:p>
        </p:txBody>
      </p:sp>
      <p:sp>
        <p:nvSpPr>
          <p:cNvPr id="17409" name="Rectangle 1"/>
          <p:cNvSpPr>
            <a:spLocks noChangeArrowheads="1"/>
          </p:cNvSpPr>
          <p:nvPr/>
        </p:nvSpPr>
        <p:spPr bwMode="auto">
          <a:xfrm>
            <a:off x="5029200" y="2571750"/>
            <a:ext cx="3886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مطالعات ترويجي در مسائل و سياست هاي اقتصاد ايران از ديدگاه رويکردهاي مسلط و رقيب علم اقتصاد نظير رويکرد طرف­هاي کلاسيک و کينزي، اقتصاد نهادگرا و اقتصاد اسلامي. </a:t>
            </a:r>
            <a:endParaRPr kumimoji="0" lang="en-US" sz="1050" b="0"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مطالعات در بخشهاي حقيقي و مالي اقتصاد ايران شامل بازارها، نهادها و ابزارهاي آن. </a:t>
            </a:r>
            <a:endParaRPr kumimoji="0" lang="en-US" sz="1050" b="0"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مطالعات در نظريه­ها، راهبردها و سياستهاي توسعه و رشد متناسب با اقتصاد ايران. </a:t>
            </a:r>
            <a:endParaRPr kumimoji="0" lang="en-US" sz="1050" b="0"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مطالعات در نظريه­ها و سياست­هاي پولي و مالي، با تأکيد بر اقتصاد ايران</a:t>
            </a:r>
            <a:r>
              <a:rPr kumimoji="0" lang="fa-IR" sz="12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a:t>
            </a:r>
            <a:endParaRPr kumimoji="0" lang="fa-IR" sz="2000" b="0" i="0" u="none" strike="noStrike" cap="none" normalizeH="0" baseline="0" dirty="0" smtClean="0">
              <a:ln>
                <a:noFill/>
              </a:ln>
              <a:solidFill>
                <a:schemeClr val="tx1"/>
              </a:solidFill>
              <a:effectLst/>
              <a:latin typeface="Arial" pitchFamily="34" charset="0"/>
              <a:cs typeface="B Zar" pitchFamily="2" charset="-78"/>
            </a:endParaRPr>
          </a:p>
        </p:txBody>
      </p:sp>
      <p:pic>
        <p:nvPicPr>
          <p:cNvPr id="9" name="Picture 8" descr="http://economics.ihcs.ac.ir/data/ce/coversheet/cover_fa.jpg"/>
          <p:cNvPicPr/>
          <p:nvPr/>
        </p:nvPicPr>
        <p:blipFill>
          <a:blip r:embed="rId3" cstate="print"/>
          <a:srcRect/>
          <a:stretch>
            <a:fillRect/>
          </a:stretch>
        </p:blipFill>
        <p:spPr bwMode="auto">
          <a:xfrm>
            <a:off x="685800" y="1200150"/>
            <a:ext cx="1894155" cy="2514600"/>
          </a:xfrm>
          <a:prstGeom prst="rect">
            <a:avLst/>
          </a:prstGeom>
          <a:noFill/>
          <a:ln w="9525">
            <a:noFill/>
            <a:miter lim="800000"/>
            <a:headEnd/>
            <a:tailEnd/>
          </a:ln>
        </p:spPr>
      </p:pic>
    </p:spTree>
    <p:extLst>
      <p:ext uri="{BB962C8B-B14F-4D97-AF65-F5344CB8AC3E}">
        <p14:creationId xmlns="" xmlns:p14="http://schemas.microsoft.com/office/powerpoint/2010/main" val="1938946064"/>
      </p:ext>
    </p:extLst>
  </p:cSld>
  <p:clrMapOvr>
    <a:masterClrMapping/>
  </p:clrMapOvr>
  <p:transition spd="med" advTm="5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11</a:t>
            </a:fld>
            <a:endParaRPr lang="fa-IR"/>
          </a:p>
        </p:txBody>
      </p:sp>
      <p:sp>
        <p:nvSpPr>
          <p:cNvPr id="4" name="Title 1"/>
          <p:cNvSpPr txBox="1">
            <a:spLocks/>
          </p:cNvSpPr>
          <p:nvPr/>
        </p:nvSpPr>
        <p:spPr>
          <a:xfrm>
            <a:off x="457200" y="205979"/>
            <a:ext cx="6851104"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200" b="1" dirty="0">
                <a:solidFill>
                  <a:schemeClr val="tx2">
                    <a:lumMod val="75000"/>
                  </a:schemeClr>
                </a:solidFill>
                <a:cs typeface="B Titr" panose="00000700000000000000" pitchFamily="2" charset="-78"/>
              </a:rPr>
              <a:t>رسانه و </a:t>
            </a:r>
            <a:r>
              <a:rPr lang="ar-SA" sz="3200" b="1" dirty="0" smtClean="0">
                <a:solidFill>
                  <a:schemeClr val="tx2">
                    <a:lumMod val="75000"/>
                  </a:schemeClr>
                </a:solidFill>
                <a:cs typeface="B Titr" panose="00000700000000000000" pitchFamily="2" charset="-78"/>
              </a:rPr>
              <a:t>فرهنگ</a:t>
            </a:r>
            <a:r>
              <a:rPr lang="fa-IR" sz="3200" b="1" dirty="0" smtClean="0">
                <a:solidFill>
                  <a:schemeClr val="tx2">
                    <a:lumMod val="75000"/>
                  </a:schemeClr>
                </a:solidFill>
                <a:cs typeface="B Titr" panose="00000700000000000000" pitchFamily="2" charset="-78"/>
              </a:rPr>
              <a:t> </a:t>
            </a:r>
            <a:r>
              <a:rPr lang="ar-SA" sz="3200" b="1" dirty="0" smtClean="0">
                <a:solidFill>
                  <a:schemeClr val="tx2">
                    <a:lumMod val="75000"/>
                  </a:schemeClr>
                </a:solidFill>
                <a:cs typeface="B Titr" panose="00000700000000000000" pitchFamily="2" charset="-78"/>
              </a:rPr>
              <a:t>(</a:t>
            </a:r>
            <a:r>
              <a:rPr lang="ar-SA" sz="3200" b="1" dirty="0">
                <a:solidFill>
                  <a:schemeClr val="tx2">
                    <a:lumMod val="75000"/>
                  </a:schemeClr>
                </a:solidFill>
                <a:cs typeface="B Titr" panose="00000700000000000000" pitchFamily="2" charset="-78"/>
              </a:rPr>
              <a:t>علمی- پژوهشی)</a:t>
            </a:r>
            <a:endParaRPr lang="fa-IR" sz="3200" dirty="0">
              <a:solidFill>
                <a:schemeClr val="tx2">
                  <a:lumMod val="75000"/>
                </a:schemeClr>
              </a:solidFill>
              <a:cs typeface="B Titr" panose="00000700000000000000" pitchFamily="2" charset="-78"/>
            </a:endParaRPr>
          </a:p>
        </p:txBody>
      </p:sp>
      <p:sp>
        <p:nvSpPr>
          <p:cNvPr id="5" name="TextBox 4"/>
          <p:cNvSpPr txBox="1"/>
          <p:nvPr/>
        </p:nvSpPr>
        <p:spPr>
          <a:xfrm>
            <a:off x="4876800" y="1276351"/>
            <a:ext cx="3871664" cy="2382191"/>
          </a:xfrm>
          <a:prstGeom prst="rect">
            <a:avLst/>
          </a:prstGeom>
          <a:noFill/>
        </p:spPr>
        <p:txBody>
          <a:bodyPr wrap="square" rtlCol="1">
            <a:spAutoFit/>
          </a:bodyPr>
          <a:lstStyle/>
          <a:p>
            <a:r>
              <a:rPr lang="fa-IR" sz="1400" b="1" dirty="0" smtClean="0">
                <a:cs typeface="B Titr" pitchFamily="2" charset="-78"/>
              </a:rPr>
              <a:t>مدير مسئول</a:t>
            </a:r>
            <a:r>
              <a:rPr lang="fa-IR" sz="1400" dirty="0" smtClean="0">
                <a:cs typeface="B Titr" pitchFamily="2" charset="-78"/>
              </a:rPr>
              <a:t> : دکترمحمود کريمي علوي </a:t>
            </a:r>
            <a:endParaRPr lang="en-US" sz="1400" dirty="0" smtClean="0">
              <a:cs typeface="B Titr" pitchFamily="2" charset="-78"/>
            </a:endParaRPr>
          </a:p>
          <a:p>
            <a:r>
              <a:rPr lang="fa-IR" sz="1400" b="1" dirty="0" smtClean="0">
                <a:cs typeface="B Titr" pitchFamily="2" charset="-78"/>
              </a:rPr>
              <a:t>سردبير:</a:t>
            </a:r>
            <a:r>
              <a:rPr lang="fa-IR" sz="1400" dirty="0" smtClean="0">
                <a:cs typeface="B Titr" pitchFamily="2" charset="-78"/>
              </a:rPr>
              <a:t>دکترسيد بيوك محمدي </a:t>
            </a:r>
            <a:endParaRPr lang="en-US" sz="1400" dirty="0" smtClean="0">
              <a:cs typeface="B Titr" pitchFamily="2" charset="-78"/>
            </a:endParaRPr>
          </a:p>
          <a:p>
            <a:r>
              <a:rPr lang="fa-IR" sz="1400" b="1" dirty="0" smtClean="0">
                <a:cs typeface="B Titr" pitchFamily="2" charset="-78"/>
              </a:rPr>
              <a:t>مدير اجرايي</a:t>
            </a:r>
            <a:r>
              <a:rPr lang="fa-IR" sz="1400" dirty="0" smtClean="0">
                <a:cs typeface="B Titr" pitchFamily="2" charset="-78"/>
              </a:rPr>
              <a:t>:مهدي محمدي </a:t>
            </a:r>
            <a:endParaRPr lang="en-US" sz="1400" dirty="0" smtClean="0">
              <a:cs typeface="B Titr" pitchFamily="2" charset="-78"/>
            </a:endParaRPr>
          </a:p>
          <a:p>
            <a:r>
              <a:rPr lang="fa-IR" sz="1400" b="1" dirty="0" smtClean="0">
                <a:cs typeface="B Titr" pitchFamily="2" charset="-78"/>
              </a:rPr>
              <a:t>امتياز در کميسيون نشريات وزارت علوم</a:t>
            </a:r>
            <a:r>
              <a:rPr lang="fa-IR" sz="1400" dirty="0" smtClean="0">
                <a:cs typeface="B Titr" pitchFamily="2" charset="-78"/>
              </a:rPr>
              <a:t>: ب</a:t>
            </a:r>
          </a:p>
          <a:p>
            <a:endParaRPr lang="ar-SA" sz="1600" dirty="0">
              <a:cs typeface="B Zar" panose="00000400000000000000" pitchFamily="2" charset="-78"/>
            </a:endParaRPr>
          </a:p>
          <a:p>
            <a:pPr>
              <a:lnSpc>
                <a:spcPct val="130000"/>
              </a:lnSpc>
            </a:pPr>
            <a:r>
              <a:rPr lang="fa-IR" sz="1400" b="1" dirty="0" smtClean="0">
                <a:cs typeface="B Zar" panose="00000400000000000000" pitchFamily="2" charset="-78"/>
              </a:rPr>
              <a:t>موضوعات </a:t>
            </a:r>
            <a:r>
              <a:rPr lang="fa-IR" sz="1400" b="1" dirty="0">
                <a:cs typeface="B Zar" panose="00000400000000000000" pitchFamily="2" charset="-78"/>
              </a:rPr>
              <a:t>وزمینه های پذیرش مقاله</a:t>
            </a:r>
            <a:r>
              <a:rPr lang="fa-IR" sz="1600" b="1" dirty="0" smtClean="0">
                <a:cs typeface="B Zar" panose="00000400000000000000" pitchFamily="2" charset="-78"/>
              </a:rPr>
              <a:t>:</a:t>
            </a: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251520" y="3954709"/>
            <a:ext cx="2592288" cy="553998"/>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sz="1600" u="sng" dirty="0" smtClean="0">
                <a:hlinkClick r:id="rId2"/>
              </a:rPr>
              <a:t>http</a:t>
            </a:r>
            <a:r>
              <a:rPr lang="en-US" sz="1600" u="sng" dirty="0">
                <a:hlinkClick r:id="rId2"/>
              </a:rPr>
              <a:t>://mediastudy.ihcs.ac.ir/</a:t>
            </a:r>
            <a:endParaRPr lang="en-US" sz="1600" dirty="0"/>
          </a:p>
        </p:txBody>
      </p:sp>
      <p:sp>
        <p:nvSpPr>
          <p:cNvPr id="16386" name="Rectangle 2"/>
          <p:cNvSpPr>
            <a:spLocks noChangeArrowheads="1"/>
          </p:cNvSpPr>
          <p:nvPr/>
        </p:nvSpPr>
        <p:spPr bwMode="auto">
          <a:xfrm>
            <a:off x="5257800" y="2724150"/>
            <a:ext cx="3581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فلسفه رسانه و مطالعات بنيادين 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مطالعات فرهنگي و 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دين ورسانه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اخلاق، حقوق ورسانه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تاريخ و 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جامعه شناسيفرهنگي و رسانه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مديريت و سياست گذاري رسانه هاي جديد </a:t>
            </a:r>
            <a:endParaRPr kumimoji="0" lang="en-US" sz="1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زيبايي شناسي ورسانه </a:t>
            </a:r>
            <a:endParaRPr kumimoji="0" lang="fa-IR" sz="2000" b="1" i="0" u="none" strike="noStrike" cap="none" normalizeH="0" baseline="0" dirty="0" smtClean="0">
              <a:ln>
                <a:noFill/>
              </a:ln>
              <a:solidFill>
                <a:schemeClr val="tx1"/>
              </a:solidFill>
              <a:effectLst/>
              <a:latin typeface="Arial" pitchFamily="34" charset="0"/>
              <a:cs typeface="B Zar" pitchFamily="2" charset="-78"/>
            </a:endParaRPr>
          </a:p>
        </p:txBody>
      </p:sp>
      <p:pic>
        <p:nvPicPr>
          <p:cNvPr id="11" name="Picture 10" descr="http://mediastudy.ihcs.ac.ir/data/ismc/coversheet/cover_fa.jpg"/>
          <p:cNvPicPr/>
          <p:nvPr/>
        </p:nvPicPr>
        <p:blipFill>
          <a:blip r:embed="rId3" cstate="print"/>
          <a:srcRect/>
          <a:stretch>
            <a:fillRect/>
          </a:stretch>
        </p:blipFill>
        <p:spPr bwMode="auto">
          <a:xfrm>
            <a:off x="685800" y="1352550"/>
            <a:ext cx="1869683" cy="2286000"/>
          </a:xfrm>
          <a:prstGeom prst="rect">
            <a:avLst/>
          </a:prstGeom>
          <a:noFill/>
          <a:ln w="9525">
            <a:noFill/>
            <a:miter lim="800000"/>
            <a:headEnd/>
            <a:tailEnd/>
          </a:ln>
        </p:spPr>
      </p:pic>
    </p:spTree>
    <p:extLst>
      <p:ext uri="{BB962C8B-B14F-4D97-AF65-F5344CB8AC3E}">
        <p14:creationId xmlns="" xmlns:p14="http://schemas.microsoft.com/office/powerpoint/2010/main" val="2652130001"/>
      </p:ext>
    </p:extLst>
  </p:cSld>
  <p:clrMapOvr>
    <a:masterClrMapping/>
  </p:clrMapOvr>
  <p:transition spd="med" advTm="5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12</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فلسفه </a:t>
            </a:r>
            <a:r>
              <a:rPr lang="ar-SA" sz="2800" b="1" dirty="0" smtClean="0">
                <a:solidFill>
                  <a:schemeClr val="tx2">
                    <a:lumMod val="75000"/>
                  </a:schemeClr>
                </a:solidFill>
                <a:cs typeface="B Titr" panose="00000700000000000000" pitchFamily="2" charset="-78"/>
              </a:rPr>
              <a:t>علم</a:t>
            </a:r>
            <a:r>
              <a:rPr lang="fa-IR" sz="2800" b="1" dirty="0" smtClean="0">
                <a:solidFill>
                  <a:schemeClr val="tx2">
                    <a:lumMod val="75000"/>
                  </a:schemeClr>
                </a:solidFill>
                <a:cs typeface="B Titr" panose="00000700000000000000" pitchFamily="2" charset="-78"/>
              </a:rPr>
              <a:t> </a:t>
            </a:r>
            <a:r>
              <a:rPr lang="ar-SA" sz="2800" b="1" dirty="0" smtClean="0">
                <a:solidFill>
                  <a:schemeClr val="tx2">
                    <a:lumMod val="75000"/>
                  </a:schemeClr>
                </a:solidFill>
                <a:cs typeface="B Titr" panose="00000700000000000000" pitchFamily="2" charset="-78"/>
              </a:rPr>
              <a:t>(</a:t>
            </a:r>
            <a:r>
              <a:rPr lang="ar-SA" sz="2800" b="1" dirty="0">
                <a:solidFill>
                  <a:schemeClr val="tx2">
                    <a:lumMod val="75000"/>
                  </a:schemeClr>
                </a:solidFill>
                <a:cs typeface="B Titr" panose="00000700000000000000" pitchFamily="2" charset="-78"/>
              </a:rPr>
              <a:t>علمی-پژوهشی)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5181600" y="987574"/>
            <a:ext cx="3710880" cy="2489912"/>
          </a:xfrm>
          <a:prstGeom prst="rect">
            <a:avLst/>
          </a:prstGeom>
          <a:noFill/>
        </p:spPr>
        <p:txBody>
          <a:bodyPr wrap="square" rtlCol="1">
            <a:spAutoFit/>
          </a:bodyPr>
          <a:lstStyle/>
          <a:p>
            <a:pPr marL="285750" indent="-285750">
              <a:lnSpc>
                <a:spcPct val="130000"/>
              </a:lnSpc>
            </a:pPr>
            <a:r>
              <a:rPr lang="fa-IR" sz="1400" b="1" dirty="0" smtClean="0">
                <a:cs typeface="B Titr" pitchFamily="2" charset="-78"/>
              </a:rPr>
              <a:t>مدير مسئول:</a:t>
            </a:r>
            <a:r>
              <a:rPr lang="fa-IR" sz="1400" dirty="0" smtClean="0">
                <a:cs typeface="B Titr" pitchFamily="2" charset="-78"/>
              </a:rPr>
              <a:t>دکترغلامحسين مقدم حيدري </a:t>
            </a:r>
            <a:endParaRPr lang="en-US" sz="1400" dirty="0" smtClean="0">
              <a:cs typeface="B Titr" pitchFamily="2" charset="-78"/>
            </a:endParaRPr>
          </a:p>
          <a:p>
            <a:r>
              <a:rPr lang="fa-IR" sz="1400" b="1" dirty="0" smtClean="0">
                <a:cs typeface="B Titr" pitchFamily="2" charset="-78"/>
              </a:rPr>
              <a:t>سردبير:</a:t>
            </a:r>
            <a:r>
              <a:rPr lang="fa-IR" sz="1400" dirty="0" smtClean="0">
                <a:cs typeface="B Titr" pitchFamily="2" charset="-78"/>
              </a:rPr>
              <a:t>دکترغلامحسين مقدم حيدري </a:t>
            </a:r>
            <a:endParaRPr lang="en-US" sz="1400" dirty="0" smtClean="0">
              <a:cs typeface="B Titr" pitchFamily="2" charset="-78"/>
            </a:endParaRPr>
          </a:p>
          <a:p>
            <a:r>
              <a:rPr lang="fa-IR" sz="1400" b="1" dirty="0" smtClean="0">
                <a:cs typeface="B Titr" pitchFamily="2" charset="-78"/>
              </a:rPr>
              <a:t>مدیر اجرايي</a:t>
            </a:r>
            <a:r>
              <a:rPr lang="fa-IR" sz="1400" dirty="0" smtClean="0">
                <a:cs typeface="B Titr" pitchFamily="2" charset="-78"/>
              </a:rPr>
              <a:t>:مهدي محمدي </a:t>
            </a:r>
            <a:endParaRPr lang="en-US" sz="1400" dirty="0" smtClean="0">
              <a:cs typeface="B Titr" pitchFamily="2" charset="-78"/>
            </a:endParaRPr>
          </a:p>
          <a:p>
            <a:r>
              <a:rPr lang="fa-IR" sz="1400" b="1" dirty="0" smtClean="0">
                <a:cs typeface="B Titr" pitchFamily="2" charset="-78"/>
              </a:rPr>
              <a:t>رتبه در کميسيون نشريات:</a:t>
            </a:r>
            <a:r>
              <a:rPr lang="fa-IR" sz="1400" dirty="0" smtClean="0">
                <a:cs typeface="B Titr" pitchFamily="2" charset="-78"/>
              </a:rPr>
              <a:t> 664 ب </a:t>
            </a:r>
            <a:endParaRPr lang="en-US" sz="1400" dirty="0" smtClean="0">
              <a:cs typeface="B Titr" pitchFamily="2" charset="-78"/>
            </a:endParaRPr>
          </a:p>
          <a:p>
            <a:pPr>
              <a:lnSpc>
                <a:spcPct val="130000"/>
              </a:lnSpc>
            </a:pPr>
            <a:endParaRPr lang="fa-IR" sz="1600" b="1" dirty="0" smtClean="0">
              <a:cs typeface="B Zar" panose="00000400000000000000" pitchFamily="2" charset="-78"/>
            </a:endParaRPr>
          </a:p>
          <a:p>
            <a:pPr>
              <a:lnSpc>
                <a:spcPct val="130000"/>
              </a:lnSpc>
            </a:pPr>
            <a:endParaRPr lang="fa-IR" sz="1600" b="1" dirty="0" smtClean="0">
              <a:cs typeface="B Zar" panose="00000400000000000000"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4" y="4095749"/>
            <a:ext cx="2664295" cy="446276"/>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100" dirty="0">
                <a:cs typeface="B Zar" panose="00000400000000000000" pitchFamily="2" charset="-78"/>
              </a:rPr>
              <a:t>آدرس سامانه نشریه</a:t>
            </a:r>
            <a:r>
              <a:rPr lang="fa-IR" sz="1100" dirty="0" smtClean="0">
                <a:cs typeface="B Zar" panose="00000400000000000000" pitchFamily="2" charset="-78"/>
              </a:rPr>
              <a:t>:</a:t>
            </a:r>
            <a:endParaRPr lang="fa-IR" sz="1200" dirty="0" smtClean="0">
              <a:cs typeface="B Zar" panose="00000400000000000000" pitchFamily="2" charset="-78"/>
            </a:endParaRPr>
          </a:p>
          <a:p>
            <a:pPr algn="ctr"/>
            <a:r>
              <a:rPr lang="en-US" sz="1200" u="sng" dirty="0">
                <a:solidFill>
                  <a:srgbClr val="0000FF"/>
                </a:solidFill>
                <a:latin typeface="Tahoma"/>
                <a:ea typeface="Times New Roman"/>
                <a:cs typeface="B Lotus"/>
                <a:hlinkClick r:id="rId2"/>
              </a:rPr>
              <a:t>http://philosophy.ihcs.ac.ir/</a:t>
            </a:r>
            <a:endParaRPr lang="en-US" sz="1200" dirty="0"/>
          </a:p>
        </p:txBody>
      </p:sp>
      <p:pic>
        <p:nvPicPr>
          <p:cNvPr id="9" name="Picture 8" descr="http://philosophy.ihcs.ac.ir/data/ps/coversheet/cover_fa.jpg"/>
          <p:cNvPicPr/>
          <p:nvPr/>
        </p:nvPicPr>
        <p:blipFill>
          <a:blip r:embed="rId3" cstate="print"/>
          <a:srcRect/>
          <a:stretch>
            <a:fillRect/>
          </a:stretch>
        </p:blipFill>
        <p:spPr bwMode="auto">
          <a:xfrm>
            <a:off x="457200" y="1352550"/>
            <a:ext cx="2057400" cy="2438400"/>
          </a:xfrm>
          <a:prstGeom prst="rect">
            <a:avLst/>
          </a:prstGeom>
          <a:noFill/>
          <a:ln w="9525">
            <a:noFill/>
            <a:miter lim="800000"/>
            <a:headEnd/>
            <a:tailEnd/>
          </a:ln>
        </p:spPr>
      </p:pic>
      <p:sp>
        <p:nvSpPr>
          <p:cNvPr id="15" name="Rectangle 14"/>
          <p:cNvSpPr/>
          <p:nvPr/>
        </p:nvSpPr>
        <p:spPr>
          <a:xfrm>
            <a:off x="4953000" y="2114550"/>
            <a:ext cx="3962400" cy="2477601"/>
          </a:xfrm>
          <a:prstGeom prst="rect">
            <a:avLst/>
          </a:prstGeom>
        </p:spPr>
        <p:txBody>
          <a:bodyPr wrap="square">
            <a:spAutoFit/>
          </a:bodyPr>
          <a:lstStyle/>
          <a:p>
            <a:pPr lvl="0" algn="justLow" fontAlgn="base">
              <a:spcBef>
                <a:spcPct val="0"/>
              </a:spcBef>
              <a:spcAft>
                <a:spcPct val="0"/>
              </a:spcAft>
            </a:pPr>
            <a:r>
              <a:rPr lang="fa-IR" sz="1100" dirty="0" smtClean="0">
                <a:solidFill>
                  <a:prstClr val="black"/>
                </a:solidFill>
                <a:latin typeface="Calibri" pitchFamily="34" charset="0"/>
                <a:ea typeface="Calibri" pitchFamily="34" charset="0"/>
                <a:cs typeface="B Titr" pitchFamily="2" charset="-78"/>
              </a:rPr>
              <a:t>نشريه فلسفه علم    بر اساس مجوز شماره 506/11/3 به تاریخ 25/3/1390 از کميسيون نشريات وزارت علوم حائز رتبه علمي-پژوهشي گرديد و در نمايه گوگل اسکالر ثبت شد. </a:t>
            </a:r>
            <a:endParaRPr lang="en-US" sz="900" dirty="0" smtClean="0">
              <a:solidFill>
                <a:prstClr val="black"/>
              </a:solidFill>
              <a:latin typeface="Arial" pitchFamily="34" charset="0"/>
              <a:cs typeface="B Tit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a:t>
            </a:r>
            <a:r>
              <a:rPr lang="fa-IR" sz="1400" b="1" dirty="0" smtClean="0">
                <a:solidFill>
                  <a:prstClr val="black"/>
                </a:solidFill>
                <a:latin typeface="Calibri" pitchFamily="34" charset="0"/>
                <a:ea typeface="Calibri" pitchFamily="34" charset="0"/>
                <a:cs typeface="B Zar" pitchFamily="2" charset="-78"/>
              </a:rPr>
              <a:t>زمينه هاي پذيرش مقاله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فلسفه علم عام :مباحث معرفت شناسي و هستي شناسي علم، روش  شناسي علم، تاريخ فلسفه علم، مکاتب فلسفه علم، علم و جامعه، نسبت تاريخ و فلسفه علم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فلسفه علوم:  فلسفه فيزيک، فلسفه رياضي و منطق، فلسفه شيمي، فلسفه زيست شناسي، فلسفه پزشکي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مطالعات جامعه شناختي ، روانشناختي و انسان شناختي علم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فلسفه علم قاره اي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فلسفه تکنولوژي </a:t>
            </a:r>
            <a:endParaRPr lang="en-US" sz="1000" b="1" dirty="0" smtClean="0">
              <a:solidFill>
                <a:prstClr val="black"/>
              </a:solidFill>
              <a:latin typeface="Arial" pitchFamily="34" charset="0"/>
              <a:cs typeface="B Zar" pitchFamily="2" charset="-78"/>
            </a:endParaRPr>
          </a:p>
          <a:p>
            <a:pPr lvl="0" algn="justLow" eaLnBrk="0" fontAlgn="base" hangingPunct="0">
              <a:spcBef>
                <a:spcPct val="0"/>
              </a:spcBef>
              <a:spcAft>
                <a:spcPct val="0"/>
              </a:spcAft>
            </a:pPr>
            <a:r>
              <a:rPr lang="fa-IR" sz="1200" b="1" dirty="0" smtClean="0">
                <a:solidFill>
                  <a:prstClr val="black"/>
                </a:solidFill>
                <a:latin typeface="Calibri" pitchFamily="34" charset="0"/>
                <a:ea typeface="Calibri" pitchFamily="34" charset="0"/>
                <a:cs typeface="B Zar" pitchFamily="2" charset="-78"/>
              </a:rPr>
              <a:t>- فلسفه علوم انساني و اجتماعي </a:t>
            </a:r>
            <a:endParaRPr lang="fa-IR" sz="2000" b="1" dirty="0" smtClean="0">
              <a:solidFill>
                <a:prstClr val="black"/>
              </a:solidFill>
              <a:latin typeface="Arial" pitchFamily="34" charset="0"/>
              <a:cs typeface="B Zar" pitchFamily="2" charset="-78"/>
            </a:endParaRPr>
          </a:p>
        </p:txBody>
      </p:sp>
    </p:spTree>
    <p:extLst>
      <p:ext uri="{BB962C8B-B14F-4D97-AF65-F5344CB8AC3E}">
        <p14:creationId xmlns="" xmlns:p14="http://schemas.microsoft.com/office/powerpoint/2010/main" val="3733730013"/>
      </p:ext>
    </p:extLst>
  </p:cSld>
  <p:clrMapOvr>
    <a:masterClrMapping/>
  </p:clrMapOvr>
  <p:transition spd="med" advTm="5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13</a:t>
            </a:fld>
            <a:endParaRPr lang="fa-IR"/>
          </a:p>
        </p:txBody>
      </p:sp>
      <p:sp>
        <p:nvSpPr>
          <p:cNvPr id="4" name="Title 1"/>
          <p:cNvSpPr txBox="1">
            <a:spLocks/>
          </p:cNvSpPr>
          <p:nvPr/>
        </p:nvSpPr>
        <p:spPr>
          <a:xfrm>
            <a:off x="457200" y="205979"/>
            <a:ext cx="6779096"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smtClean="0">
                <a:solidFill>
                  <a:schemeClr val="tx2">
                    <a:lumMod val="75000"/>
                  </a:schemeClr>
                </a:solidFill>
                <a:cs typeface="B Titr" panose="00000700000000000000" pitchFamily="2" charset="-78"/>
              </a:rPr>
              <a:t> </a:t>
            </a:r>
            <a:r>
              <a:rPr lang="ar-SA" sz="2800" b="1" dirty="0">
                <a:solidFill>
                  <a:schemeClr val="tx2">
                    <a:lumMod val="75000"/>
                  </a:schemeClr>
                </a:solidFill>
                <a:cs typeface="B Titr" panose="00000700000000000000" pitchFamily="2" charset="-78"/>
              </a:rPr>
              <a:t>تاریخ </a:t>
            </a:r>
            <a:r>
              <a:rPr lang="ar-SA" sz="2800" b="1" dirty="0" smtClean="0">
                <a:solidFill>
                  <a:schemeClr val="tx2">
                    <a:lumMod val="75000"/>
                  </a:schemeClr>
                </a:solidFill>
                <a:cs typeface="B Titr" panose="00000700000000000000" pitchFamily="2" charset="-78"/>
              </a:rPr>
              <a:t>اجتماعی</a:t>
            </a:r>
            <a:r>
              <a:rPr lang="fa-IR" sz="2800" b="1" dirty="0" smtClean="0">
                <a:solidFill>
                  <a:schemeClr val="tx2">
                    <a:lumMod val="75000"/>
                  </a:schemeClr>
                </a:solidFill>
                <a:cs typeface="B Titr" panose="00000700000000000000" pitchFamily="2" charset="-78"/>
              </a:rPr>
              <a:t> و اقتصادی</a:t>
            </a:r>
            <a:r>
              <a:rPr lang="ar-SA" sz="2800" b="1" dirty="0" smtClean="0">
                <a:solidFill>
                  <a:schemeClr val="tx2">
                    <a:lumMod val="75000"/>
                  </a:schemeClr>
                </a:solidFill>
                <a:cs typeface="B Titr" panose="00000700000000000000" pitchFamily="2" charset="-78"/>
              </a:rPr>
              <a:t>(علمی-</a:t>
            </a:r>
            <a:r>
              <a:rPr lang="fa-IR" sz="2800" b="1" dirty="0" smtClean="0">
                <a:solidFill>
                  <a:schemeClr val="tx2">
                    <a:lumMod val="75000"/>
                  </a:schemeClr>
                </a:solidFill>
                <a:cs typeface="B Titr" panose="00000700000000000000" pitchFamily="2" charset="-78"/>
              </a:rPr>
              <a:t>ترویجی</a:t>
            </a:r>
            <a:r>
              <a:rPr lang="ar-SA" sz="2800" b="1" dirty="0" smtClean="0">
                <a:solidFill>
                  <a:schemeClr val="tx2">
                    <a:lumMod val="75000"/>
                  </a:schemeClr>
                </a:solidFill>
                <a:cs typeface="B Titr" panose="00000700000000000000" pitchFamily="2" charset="-78"/>
              </a:rPr>
              <a:t>)</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4114800" y="1276350"/>
            <a:ext cx="4930080" cy="3933384"/>
          </a:xfrm>
          <a:prstGeom prst="rect">
            <a:avLst/>
          </a:prstGeom>
          <a:noFill/>
        </p:spPr>
        <p:txBody>
          <a:bodyPr wrap="square" rtlCol="1">
            <a:spAutoFit/>
          </a:bodyPr>
          <a:lstStyle/>
          <a:p>
            <a:r>
              <a:rPr lang="fa-IR" sz="1400" dirty="0" smtClean="0">
                <a:cs typeface="B Titr" panose="00000700000000000000" pitchFamily="2" charset="-78"/>
              </a:rPr>
              <a:t>سردبير و مدير مسئول :دکتر شهرام يوسفي فر  </a:t>
            </a:r>
            <a:endParaRPr lang="en-US" sz="1400" dirty="0" smtClean="0">
              <a:cs typeface="B Titr" panose="00000700000000000000" pitchFamily="2" charset="-78"/>
            </a:endParaRPr>
          </a:p>
          <a:p>
            <a:r>
              <a:rPr lang="fa-IR" sz="1400" dirty="0" smtClean="0">
                <a:cs typeface="B Titr" panose="00000700000000000000" pitchFamily="2" charset="-78"/>
              </a:rPr>
              <a:t>مدير اجرايي: دکتراعظم رياحي </a:t>
            </a:r>
            <a:endParaRPr lang="en-US" sz="1400" dirty="0" smtClean="0">
              <a:cs typeface="B Titr" panose="00000700000000000000" pitchFamily="2" charset="-78"/>
            </a:endParaRPr>
          </a:p>
          <a:p>
            <a:r>
              <a:rPr lang="fa-IR" sz="1400" dirty="0" smtClean="0">
                <a:cs typeface="B Titr" panose="00000700000000000000" pitchFamily="2" charset="-78"/>
              </a:rPr>
              <a:t>رتبه در کميسيون نشريات در سال 98: ب</a:t>
            </a:r>
            <a:endParaRPr lang="en-US" sz="1400" dirty="0" smtClean="0">
              <a:cs typeface="B Titr" panose="00000700000000000000" pitchFamily="2" charset="-78"/>
            </a:endParaRPr>
          </a:p>
          <a:p>
            <a:pPr marL="285750" indent="-285750">
              <a:lnSpc>
                <a:spcPct val="130000"/>
              </a:lnSpc>
            </a:pPr>
            <a:endParaRPr lang="fa-IR" sz="1600" b="1" dirty="0" smtClean="0">
              <a:cs typeface="B Zar" panose="00000400000000000000" pitchFamily="2" charset="-78"/>
            </a:endParaRPr>
          </a:p>
          <a:p>
            <a:pPr marL="285750" indent="-285750">
              <a:lnSpc>
                <a:spcPct val="130000"/>
              </a:lnSpc>
            </a:pPr>
            <a:r>
              <a:rPr lang="ar-SA" sz="1400" b="1" dirty="0" smtClean="0">
                <a:cs typeface="B Zar" panose="00000400000000000000" pitchFamily="2" charset="-78"/>
              </a:rPr>
              <a:t>محور </a:t>
            </a:r>
            <a:r>
              <a:rPr lang="ar-SA" sz="1400" b="1" dirty="0">
                <a:cs typeface="B Zar" panose="00000400000000000000" pitchFamily="2" charset="-78"/>
              </a:rPr>
              <a:t>عناوین و موضوعات </a:t>
            </a:r>
            <a:r>
              <a:rPr lang="fa-IR" sz="1400" b="1" dirty="0" smtClean="0">
                <a:cs typeface="B Zar" panose="00000400000000000000" pitchFamily="2" charset="-78"/>
              </a:rPr>
              <a:t>مقاله‌های مجله</a:t>
            </a:r>
            <a:r>
              <a:rPr lang="ar-SA" sz="1400" b="1" dirty="0" smtClean="0">
                <a:cs typeface="B Zar" panose="00000400000000000000" pitchFamily="2" charset="-78"/>
              </a:rPr>
              <a:t>:</a:t>
            </a:r>
            <a:endParaRPr lang="fa-IR" sz="1400" b="1" dirty="0" smtClean="0">
              <a:cs typeface="B Zar" panose="00000400000000000000" pitchFamily="2" charset="-78"/>
            </a:endParaRPr>
          </a:p>
          <a:p>
            <a:pPr algn="just">
              <a:lnSpc>
                <a:spcPct val="120000"/>
              </a:lnSpc>
            </a:pPr>
            <a:r>
              <a:rPr lang="fa-IR" sz="1600" b="1" dirty="0" smtClean="0">
                <a:cs typeface="B Zar" panose="00000400000000000000" pitchFamily="2" charset="-78"/>
              </a:rPr>
              <a:t> </a:t>
            </a:r>
            <a:r>
              <a:rPr lang="fa-IR" sz="1000" b="1" dirty="0" smtClean="0">
                <a:cs typeface="B Zar" pitchFamily="2" charset="-78"/>
              </a:rPr>
              <a:t>-ترويج و توسعه دانش و يافته هاي پژوهشي دربارة تاريخ اجتماعي :  آداب و رسوم؛ تاريخچه تاريخ اجتماعي؛ بحث هاي نظري و ديدگاه  ها در حوزه تاريخ اجتماعي؛ طبقات اجتماعي؛ معماري و اماکن ؛ معيشت و زندگي روزانه؛ باورهاي اجتماعي و فرهنگي؛  جمعيت؛ مهاجرت؛  امور و خدمات اداري و شهري و نهادها ي اجتماعي؛  حوادث طبيعي ؛ بيماري؛ بهداشت و پزشکي و  ديگر زمينه هاي خاص پژوهش در تاريخ اجتماعي. </a:t>
            </a:r>
            <a:endParaRPr lang="en-US" sz="1000" b="1" dirty="0" smtClean="0">
              <a:cs typeface="B Zar" pitchFamily="2" charset="-78"/>
            </a:endParaRPr>
          </a:p>
          <a:p>
            <a:pPr algn="just">
              <a:lnSpc>
                <a:spcPct val="120000"/>
              </a:lnSpc>
            </a:pPr>
            <a:r>
              <a:rPr lang="fa-IR" sz="1000" b="1" dirty="0" smtClean="0">
                <a:cs typeface="B Zar" pitchFamily="2" charset="-78"/>
              </a:rPr>
              <a:t>- ترويج و توسعه دانش و يافته هاي پژوهشي دربارة تاريخ اقتصادي : تاريخچه تاريخ اقتصادي؛ مباحث نظري؛ روش شناسي؛ تاريخ اقتصاد شهري؛ روستايي و شباني؛ اقتصاد بازار و بازرگاني؛ نهادي اقتصادي؛ تغيير و تحولات اقتصادي ايران؛ انديشه اقتصادي و ديگر زمينه هاي مربوط . </a:t>
            </a:r>
            <a:endParaRPr lang="en-US" sz="1000" b="1" dirty="0" smtClean="0">
              <a:cs typeface="B Zar" pitchFamily="2" charset="-78"/>
            </a:endParaRPr>
          </a:p>
          <a:p>
            <a:pPr marL="285750" indent="-285750">
              <a:lnSpc>
                <a:spcPct val="130000"/>
              </a:lnSpc>
              <a:buFont typeface="Wingdings" panose="05000000000000000000" pitchFamily="2" charset="2"/>
              <a:buChar char="§"/>
            </a:pPr>
            <a:endParaRPr lang="en-US" sz="1600" b="1" dirty="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5" y="4019549"/>
            <a:ext cx="2635695" cy="52322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sz="1400" u="sng" dirty="0">
                <a:hlinkClick r:id="rId2"/>
              </a:rPr>
              <a:t>http</a:t>
            </a:r>
            <a:r>
              <a:rPr lang="en-US" sz="1400" u="sng" dirty="0" smtClean="0">
                <a:hlinkClick r:id="rId2"/>
              </a:rPr>
              <a:t>://</a:t>
            </a:r>
            <a:r>
              <a:rPr lang="en-US" sz="1400" dirty="0" smtClean="0">
                <a:cs typeface="B Titr" panose="00000700000000000000" pitchFamily="2" charset="-78"/>
              </a:rPr>
              <a:t> economichistory.ihcs.ac.ir</a:t>
            </a:r>
            <a:endParaRPr lang="en-US" sz="1400" dirty="0"/>
          </a:p>
        </p:txBody>
      </p:sp>
      <p:sp>
        <p:nvSpPr>
          <p:cNvPr id="7" name="TextBox 6"/>
          <p:cNvSpPr txBox="1"/>
          <p:nvPr/>
        </p:nvSpPr>
        <p:spPr>
          <a:xfrm>
            <a:off x="2344214" y="2787774"/>
            <a:ext cx="6548266" cy="615553"/>
          </a:xfrm>
          <a:prstGeom prst="rect">
            <a:avLst/>
          </a:prstGeom>
          <a:noFill/>
        </p:spPr>
        <p:txBody>
          <a:bodyPr wrap="square" numCol="3" rtlCol="1">
            <a:spAutoFit/>
          </a:bodyPr>
          <a:lstStyle/>
          <a:p>
            <a:pPr marL="285750" indent="-285750"/>
            <a:endParaRPr lang="fa-IR" sz="1600" dirty="0">
              <a:cs typeface="B Zar" panose="00000400000000000000" pitchFamily="2" charset="-78"/>
            </a:endParaRPr>
          </a:p>
          <a:p>
            <a:pPr marL="285750" indent="-285750">
              <a:buFont typeface="Wingdings" panose="05000000000000000000" pitchFamily="2" charset="2"/>
              <a:buChar char="§"/>
            </a:pPr>
            <a:endParaRPr lang="fa-IR" dirty="0"/>
          </a:p>
        </p:txBody>
      </p:sp>
      <p:pic>
        <p:nvPicPr>
          <p:cNvPr id="10" name="Content Placeholder 4" descr="http://economichistory.ihcs.ac.ir/data/sehs/coversheet/cover_fa.jpg"/>
          <p:cNvPicPr>
            <a:picLocks/>
          </p:cNvPicPr>
          <p:nvPr/>
        </p:nvPicPr>
        <p:blipFill>
          <a:blip r:embed="rId3" cstate="print"/>
          <a:srcRect/>
          <a:stretch>
            <a:fillRect/>
          </a:stretch>
        </p:blipFill>
        <p:spPr bwMode="auto">
          <a:xfrm>
            <a:off x="609600" y="1352550"/>
            <a:ext cx="1981200" cy="2452006"/>
          </a:xfrm>
          <a:prstGeom prst="rect">
            <a:avLst/>
          </a:prstGeom>
          <a:noFill/>
          <a:ln w="9525">
            <a:noFill/>
            <a:miter lim="800000"/>
            <a:headEnd/>
            <a:tailEnd/>
          </a:ln>
        </p:spPr>
      </p:pic>
    </p:spTree>
    <p:extLst>
      <p:ext uri="{BB962C8B-B14F-4D97-AF65-F5344CB8AC3E}">
        <p14:creationId xmlns="" xmlns:p14="http://schemas.microsoft.com/office/powerpoint/2010/main" val="796204335"/>
      </p:ext>
    </p:extLst>
  </p:cSld>
  <p:clrMapOvr>
    <a:masterClrMapping/>
  </p:clrMapOvr>
  <p:transition spd="med" advTm="5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14</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غرب شناسی </a:t>
            </a:r>
            <a:r>
              <a:rPr lang="ar-SA" sz="2800" b="1" dirty="0" smtClean="0">
                <a:solidFill>
                  <a:schemeClr val="tx2">
                    <a:lumMod val="75000"/>
                  </a:schemeClr>
                </a:solidFill>
                <a:cs typeface="B Titr" panose="00000700000000000000" pitchFamily="2" charset="-78"/>
              </a:rPr>
              <a:t>بنیادی(علمی- </a:t>
            </a:r>
            <a:r>
              <a:rPr lang="ar-SA" sz="2800" b="1" dirty="0">
                <a:solidFill>
                  <a:schemeClr val="tx2">
                    <a:lumMod val="75000"/>
                  </a:schemeClr>
                </a:solidFill>
                <a:cs typeface="B Titr" panose="00000700000000000000" pitchFamily="2" charset="-78"/>
              </a:rPr>
              <a:t>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2699792" y="1059582"/>
            <a:ext cx="6291808" cy="2339102"/>
          </a:xfrm>
          <a:prstGeom prst="rect">
            <a:avLst/>
          </a:prstGeom>
          <a:noFill/>
        </p:spPr>
        <p:txBody>
          <a:bodyPr wrap="square" rtlCol="1">
            <a:spAutoFit/>
          </a:bodyPr>
          <a:lstStyle/>
          <a:p>
            <a:r>
              <a:rPr lang="fa-IR" sz="1400" dirty="0" smtClean="0">
                <a:cs typeface="B Titr" pitchFamily="2" charset="-78"/>
              </a:rPr>
              <a:t>سردبير: دکترحسين کلباسي اشتري </a:t>
            </a:r>
            <a:endParaRPr lang="en-US" sz="1400" dirty="0" smtClean="0">
              <a:cs typeface="B Titr" pitchFamily="2" charset="-78"/>
            </a:endParaRPr>
          </a:p>
          <a:p>
            <a:r>
              <a:rPr lang="fa-IR" sz="1400" dirty="0" smtClean="0">
                <a:cs typeface="B Titr" pitchFamily="2" charset="-78"/>
              </a:rPr>
              <a:t>مدير مسئول: دکترمهدي بنايي جهرمي </a:t>
            </a:r>
            <a:endParaRPr lang="en-US" sz="1400" dirty="0" smtClean="0">
              <a:cs typeface="B Titr" pitchFamily="2" charset="-78"/>
            </a:endParaRPr>
          </a:p>
          <a:p>
            <a:r>
              <a:rPr lang="fa-IR" sz="1400" dirty="0" smtClean="0">
                <a:cs typeface="B Titr" pitchFamily="2" charset="-78"/>
              </a:rPr>
              <a:t>مدير اجرايي: سيد مختار مومني </a:t>
            </a:r>
            <a:endParaRPr lang="en-US" sz="1400" dirty="0" smtClean="0">
              <a:cs typeface="B Titr" pitchFamily="2" charset="-78"/>
            </a:endParaRPr>
          </a:p>
          <a:p>
            <a:r>
              <a:rPr lang="fa-IR" sz="1400" dirty="0" smtClean="0">
                <a:cs typeface="B Titr" pitchFamily="2" charset="-78"/>
              </a:rPr>
              <a:t>رتبه در کميسوين نشريات در سال 98: ب</a:t>
            </a:r>
            <a:endParaRPr lang="en-US" sz="1400" dirty="0" smtClean="0">
              <a:cs typeface="B Titr" pitchFamily="2" charset="-78"/>
            </a:endParaRPr>
          </a:p>
          <a:p>
            <a:endParaRPr lang="fa-IR" b="1" dirty="0" smtClean="0">
              <a:cs typeface="B Zar" panose="00000400000000000000" pitchFamily="2" charset="-78"/>
            </a:endParaRPr>
          </a:p>
          <a:p>
            <a:r>
              <a:rPr lang="ar-SA" sz="1400" b="1" dirty="0" smtClean="0">
                <a:cs typeface="B Zar" pitchFamily="2" charset="-78"/>
              </a:rPr>
              <a:t>عناوین </a:t>
            </a:r>
            <a:r>
              <a:rPr lang="ar-SA" sz="1400" b="1" dirty="0">
                <a:cs typeface="B Zar" pitchFamily="2" charset="-78"/>
              </a:rPr>
              <a:t>و موضوعات </a:t>
            </a:r>
            <a:r>
              <a:rPr lang="fa-IR" sz="1400" b="1" dirty="0" smtClean="0">
                <a:cs typeface="B Zar" pitchFamily="2" charset="-78"/>
              </a:rPr>
              <a:t>مقاله های مجله</a:t>
            </a:r>
            <a:r>
              <a:rPr lang="ar-SA" sz="1400" b="1" dirty="0" smtClean="0">
                <a:cs typeface="B Zar" pitchFamily="2" charset="-78"/>
              </a:rPr>
              <a:t>:</a:t>
            </a:r>
            <a:endParaRPr lang="en-US" sz="1400" b="1" dirty="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228600" y="3790950"/>
            <a:ext cx="2664295" cy="553998"/>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100" dirty="0" smtClean="0">
              <a:cs typeface="B Zar" panose="00000400000000000000" pitchFamily="2" charset="-78"/>
            </a:endParaRPr>
          </a:p>
          <a:p>
            <a:pPr algn="ctr"/>
            <a:r>
              <a:rPr lang="en-US" sz="1600" u="sng" dirty="0" smtClean="0">
                <a:hlinkClick r:id="rId2"/>
              </a:rPr>
              <a:t>http</a:t>
            </a:r>
            <a:r>
              <a:rPr lang="en-US" sz="1600" u="sng" dirty="0">
                <a:hlinkClick r:id="rId2"/>
              </a:rPr>
              <a:t>://</a:t>
            </a:r>
            <a:r>
              <a:rPr lang="en-US" sz="1600" u="sng" dirty="0" smtClean="0">
                <a:hlinkClick r:id="rId2"/>
              </a:rPr>
              <a:t>occidentstudy.ihcs.ac.ir</a:t>
            </a:r>
            <a:endParaRPr lang="en-US" sz="1600" dirty="0"/>
          </a:p>
        </p:txBody>
      </p:sp>
      <p:sp>
        <p:nvSpPr>
          <p:cNvPr id="10" name="Rectangle 9"/>
          <p:cNvSpPr/>
          <p:nvPr/>
        </p:nvSpPr>
        <p:spPr>
          <a:xfrm>
            <a:off x="5105400" y="2495550"/>
            <a:ext cx="3810000" cy="1938992"/>
          </a:xfrm>
          <a:prstGeom prst="rect">
            <a:avLst/>
          </a:prstGeom>
        </p:spPr>
        <p:txBody>
          <a:bodyPr wrap="square">
            <a:spAutoFit/>
          </a:bodyPr>
          <a:lstStyle/>
          <a:p>
            <a:pPr algn="just"/>
            <a:r>
              <a:rPr lang="fa-IR" sz="1000" b="1" dirty="0" smtClean="0">
                <a:cs typeface="B Zar" pitchFamily="2" charset="-78"/>
              </a:rPr>
              <a:t>نشریه غرب شناسی در تاریخ 18/5/1391 موفق به اخذ رتبه علمی- پزوهشی از وزارت علوم شد. رويکرد کلي نشريه انتشار مقالات پژوهشي در زمينة معرفي و نقد انديشه و فرهنگ جهان غرب است . </a:t>
            </a:r>
            <a:endParaRPr lang="en-US" sz="1000" b="1" dirty="0" smtClean="0">
              <a:cs typeface="B Zar" pitchFamily="2" charset="-78"/>
            </a:endParaRPr>
          </a:p>
          <a:p>
            <a:pPr algn="just"/>
            <a:r>
              <a:rPr lang="fa-IR" sz="1000" b="1" dirty="0" smtClean="0">
                <a:cs typeface="B Zar" pitchFamily="2" charset="-78"/>
              </a:rPr>
              <a:t>موضوعات پيشنهادي نشريه عبارتند از: تاريخچة غرب شناسي؛ افق هاي جديد غرب شناسي؛ تاريخ و وضعيت تفکر فلسفي، علمي، ديني، در جهان غرب؛ انديشة حقوقي و سياسي در جهان غرب؛ تاريخ و وضعيت هنر در جهان غرب؛ فرهنگ غرب و اسطوره شناسي؛ بنيان هاي فلسفي، علمي، ديني، و ... تمدن مغرب زمين؛ برر سي تطبيقي  انديشه و فرهنگ غرب و شرق؛ غرب و شرق شناسي؛ غرب و اسلام شناسي معاصر؛ غرب و جهاني شدن؛ غرب و نظريات پايان؛ غرب و آيندة جهان؛ غرب و هويتهاي جديد. نشريه حائز رتبه </a:t>
            </a:r>
            <a:r>
              <a:rPr lang="en-US" sz="1000" b="1" dirty="0" smtClean="0">
                <a:cs typeface="B Zar" pitchFamily="2" charset="-78"/>
              </a:rPr>
              <a:t>Q2</a:t>
            </a:r>
            <a:r>
              <a:rPr lang="fa-IR" sz="1000" b="1" dirty="0" smtClean="0">
                <a:cs typeface="B Zar" pitchFamily="2" charset="-78"/>
              </a:rPr>
              <a:t>  در </a:t>
            </a:r>
            <a:r>
              <a:rPr lang="en-US" sz="1000" b="1" dirty="0" smtClean="0">
                <a:cs typeface="B Zar" pitchFamily="2" charset="-78"/>
              </a:rPr>
              <a:t>ISC</a:t>
            </a:r>
            <a:r>
              <a:rPr lang="fa-IR" sz="1000" b="1" dirty="0" smtClean="0">
                <a:cs typeface="B Zar" pitchFamily="2" charset="-78"/>
              </a:rPr>
              <a:t>  است. نشريه غرب شناسي  بنيادي تا کنون موفق به انتشار هفده شماره ( شامل صد و پانزده مقاله )در زمينه هاي فوق شده است. </a:t>
            </a:r>
            <a:endParaRPr lang="en-US" sz="1000" b="1" dirty="0">
              <a:cs typeface="B Zar" pitchFamily="2" charset="-78"/>
            </a:endParaRPr>
          </a:p>
        </p:txBody>
      </p:sp>
      <p:pic>
        <p:nvPicPr>
          <p:cNvPr id="12" name="Content Placeholder 10" descr="http://occidentstudy.ihcs.ac.ir/data/os/coversheet/cover_fa.jpg"/>
          <p:cNvPicPr>
            <a:picLocks/>
          </p:cNvPicPr>
          <p:nvPr/>
        </p:nvPicPr>
        <p:blipFill>
          <a:blip r:embed="rId3" cstate="print"/>
          <a:srcRect/>
          <a:stretch>
            <a:fillRect/>
          </a:stretch>
        </p:blipFill>
        <p:spPr bwMode="auto">
          <a:xfrm>
            <a:off x="685800" y="1200150"/>
            <a:ext cx="1981200" cy="2362200"/>
          </a:xfrm>
          <a:prstGeom prst="rect">
            <a:avLst/>
          </a:prstGeom>
          <a:noFill/>
          <a:ln w="9525">
            <a:noFill/>
            <a:miter lim="800000"/>
            <a:headEnd/>
            <a:tailEnd/>
          </a:ln>
        </p:spPr>
      </p:pic>
    </p:spTree>
    <p:extLst>
      <p:ext uri="{BB962C8B-B14F-4D97-AF65-F5344CB8AC3E}">
        <p14:creationId xmlns="" xmlns:p14="http://schemas.microsoft.com/office/powerpoint/2010/main" val="1928731686"/>
      </p:ext>
    </p:extLst>
  </p:cSld>
  <p:clrMapOvr>
    <a:masterClrMapping/>
  </p:clrMapOvr>
  <p:transition spd="med" advTm="500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15</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منطق پژوهی(علمی-پژوهشی)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4876800" y="1123950"/>
            <a:ext cx="4114800" cy="2523768"/>
          </a:xfrm>
          <a:prstGeom prst="rect">
            <a:avLst/>
          </a:prstGeom>
          <a:noFill/>
        </p:spPr>
        <p:txBody>
          <a:bodyPr wrap="square" rtlCol="1">
            <a:spAutoFit/>
          </a:bodyPr>
          <a:lstStyle/>
          <a:p>
            <a:pPr>
              <a:lnSpc>
                <a:spcPct val="130000"/>
              </a:lnSpc>
            </a:pPr>
            <a:endParaRPr lang="fa-IR" b="1" dirty="0" smtClean="0">
              <a:cs typeface="B Zar" panose="00000400000000000000" pitchFamily="2" charset="-78"/>
            </a:endParaRPr>
          </a:p>
          <a:p>
            <a:pPr>
              <a:lnSpc>
                <a:spcPct val="130000"/>
              </a:lnSpc>
            </a:pPr>
            <a:endParaRPr lang="fa-IR" b="1" dirty="0" smtClean="0">
              <a:cs typeface="B Zar" panose="00000400000000000000" pitchFamily="2" charset="-78"/>
            </a:endParaRPr>
          </a:p>
          <a:p>
            <a:pPr>
              <a:lnSpc>
                <a:spcPct val="130000"/>
              </a:lnSpc>
            </a:pPr>
            <a:endParaRPr lang="fa-IR" sz="1600" b="1" dirty="0" smtClean="0">
              <a:cs typeface="B Zar" panose="00000400000000000000" pitchFamily="2" charset="-78"/>
            </a:endParaRPr>
          </a:p>
          <a:p>
            <a:pPr>
              <a:lnSpc>
                <a:spcPct val="130000"/>
              </a:lnSpc>
            </a:pPr>
            <a:endParaRPr lang="fa-IR" sz="1400" b="1" dirty="0" smtClean="0">
              <a:cs typeface="B Zar" panose="00000400000000000000" pitchFamily="2" charset="-78"/>
            </a:endParaRPr>
          </a:p>
          <a:p>
            <a:pPr>
              <a:lnSpc>
                <a:spcPct val="130000"/>
              </a:lnSpc>
            </a:pPr>
            <a:r>
              <a:rPr lang="fa-IR" sz="1400" b="1" dirty="0" smtClean="0">
                <a:cs typeface="B Zar" panose="00000400000000000000" pitchFamily="2" charset="-78"/>
              </a:rPr>
              <a:t>حوزه‌های </a:t>
            </a:r>
            <a:r>
              <a:rPr lang="fa-IR" sz="1400" b="1" dirty="0">
                <a:cs typeface="B Zar" panose="00000400000000000000" pitchFamily="2" charset="-78"/>
              </a:rPr>
              <a:t>مرتبط با نشریه </a:t>
            </a:r>
            <a:r>
              <a:rPr lang="fa-IR" sz="1400" b="1" dirty="0" smtClean="0">
                <a:cs typeface="B Zar" panose="00000400000000000000" pitchFamily="2" charset="-78"/>
              </a:rPr>
              <a:t>:</a:t>
            </a: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5" y="3954709"/>
            <a:ext cx="2592288" cy="553998"/>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600" u="sng" dirty="0" smtClean="0">
                <a:hlinkClick r:id="rId2"/>
              </a:rPr>
              <a:t>http</a:t>
            </a:r>
            <a:r>
              <a:rPr lang="en-US" sz="1600" u="sng" dirty="0">
                <a:hlinkClick r:id="rId2"/>
              </a:rPr>
              <a:t>://logicalstudy.ihcs.ac.ir</a:t>
            </a:r>
            <a:endParaRPr lang="en-US" sz="1600" dirty="0"/>
          </a:p>
        </p:txBody>
      </p:sp>
      <p:pic>
        <p:nvPicPr>
          <p:cNvPr id="10" name="Picture 9" descr="http://logicalstudy.ihcs.ac.ir/data/logs/coversheet/cover_fa.jpg"/>
          <p:cNvPicPr/>
          <p:nvPr/>
        </p:nvPicPr>
        <p:blipFill>
          <a:blip r:embed="rId3" cstate="print"/>
          <a:srcRect/>
          <a:stretch>
            <a:fillRect/>
          </a:stretch>
        </p:blipFill>
        <p:spPr bwMode="auto">
          <a:xfrm>
            <a:off x="533400" y="1200150"/>
            <a:ext cx="1981200" cy="2438400"/>
          </a:xfrm>
          <a:prstGeom prst="rect">
            <a:avLst/>
          </a:prstGeom>
          <a:noFill/>
          <a:ln w="9525">
            <a:noFill/>
            <a:miter lim="800000"/>
            <a:headEnd/>
            <a:tailEnd/>
          </a:ln>
        </p:spPr>
      </p:pic>
      <p:sp>
        <p:nvSpPr>
          <p:cNvPr id="11265" name="Rectangle 1"/>
          <p:cNvSpPr>
            <a:spLocks noChangeArrowheads="1"/>
          </p:cNvSpPr>
          <p:nvPr/>
        </p:nvSpPr>
        <p:spPr bwMode="auto">
          <a:xfrm>
            <a:off x="4267200" y="1200150"/>
            <a:ext cx="457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سردبير</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دکترغلامرضا ذکياني </a:t>
            </a:r>
            <a:endParaRPr kumimoji="0" lang="en-US" sz="1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دکترغلامحسين مقدم حيدري </a:t>
            </a:r>
            <a:endParaRPr kumimoji="0" lang="en-US" sz="1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اجرايي</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مهدي محمدي </a:t>
            </a:r>
            <a:endParaRPr kumimoji="0" lang="en-US" sz="1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امتياز در کميسيون نشريات وزارت علوم</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سال98:  ب</a:t>
            </a:r>
            <a:endParaRPr kumimoji="0" lang="fa-IR" sz="3200" b="0" i="0" u="none" strike="noStrike" cap="none" normalizeH="0" baseline="0" dirty="0" smtClean="0">
              <a:ln>
                <a:noFill/>
              </a:ln>
              <a:solidFill>
                <a:schemeClr val="tx1"/>
              </a:solidFill>
              <a:effectLst/>
              <a:latin typeface="Arial" pitchFamily="34" charset="0"/>
              <a:cs typeface="B Titr" pitchFamily="2" charset="-78"/>
            </a:endParaRPr>
          </a:p>
        </p:txBody>
      </p:sp>
      <p:sp>
        <p:nvSpPr>
          <p:cNvPr id="11267" name="Rectangle 3"/>
          <p:cNvSpPr>
            <a:spLocks noChangeArrowheads="1"/>
          </p:cNvSpPr>
          <p:nvPr/>
        </p:nvSpPr>
        <p:spPr bwMode="auto">
          <a:xfrm>
            <a:off x="4191000" y="2571750"/>
            <a:ext cx="4724400"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1000" b="0" i="0" u="none" strike="noStrike" cap="none" normalizeH="0" baseline="0" dirty="0" smtClean="0">
              <a:ln>
                <a:noFill/>
              </a:ln>
              <a:solidFill>
                <a:schemeClr val="tx1"/>
              </a:solidFill>
              <a:effectLst/>
              <a:latin typeface="Calibri" pitchFamily="34" charset="0"/>
              <a:ea typeface="Calibri"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منطق ارسطويي (منطق سينوي)؛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منطق رياضي (استاندارد، غير استاندارد)؛ فلسفه منطق؛</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فلسفه تطبيقي؛</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فلسفه تحليلي (با گرايش منطقي)؛</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فلسفه زبان(با گرايش منطقي)؛</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منطق کاربردي؛</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تفکر نقدي. </a:t>
            </a:r>
            <a:endParaRPr kumimoji="0" lang="fa-IR" b="1" i="0" u="none" strike="noStrike" cap="none" normalizeH="0" baseline="0" dirty="0" smtClean="0">
              <a:ln>
                <a:noFill/>
              </a:ln>
              <a:solidFill>
                <a:schemeClr val="tx1"/>
              </a:solidFill>
              <a:effectLst/>
              <a:latin typeface="Arial" pitchFamily="34" charset="0"/>
              <a:cs typeface="B Zar" pitchFamily="2" charset="-78"/>
            </a:endParaRPr>
          </a:p>
        </p:txBody>
      </p:sp>
    </p:spTree>
    <p:extLst>
      <p:ext uri="{BB962C8B-B14F-4D97-AF65-F5344CB8AC3E}">
        <p14:creationId xmlns="" xmlns:p14="http://schemas.microsoft.com/office/powerpoint/2010/main" val="2727533057"/>
      </p:ext>
    </p:extLst>
  </p:cSld>
  <p:clrMapOvr>
    <a:masterClrMapping/>
  </p:clrMapOvr>
  <p:transition spd="med" advTm="5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16</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جامعه پژوهی فرهنگی(علمی-پژوهشی)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5638800" y="2419350"/>
            <a:ext cx="3342456" cy="1077218"/>
          </a:xfrm>
          <a:prstGeom prst="rect">
            <a:avLst/>
          </a:prstGeom>
          <a:noFill/>
        </p:spPr>
        <p:txBody>
          <a:bodyPr wrap="square" rtlCol="1">
            <a:spAutoFit/>
          </a:bodyPr>
          <a:lstStyle/>
          <a:p>
            <a:pPr>
              <a:lnSpc>
                <a:spcPct val="200000"/>
              </a:lnSpc>
            </a:pPr>
            <a:r>
              <a:rPr lang="fa-IR" sz="1400" b="1" dirty="0" smtClean="0">
                <a:cs typeface="B Zar" panose="00000400000000000000" pitchFamily="2" charset="-78"/>
              </a:rPr>
              <a:t>هدف </a:t>
            </a:r>
            <a:r>
              <a:rPr lang="fa-IR" sz="1400" b="1" dirty="0">
                <a:cs typeface="B Zar" panose="00000400000000000000" pitchFamily="2" charset="-78"/>
              </a:rPr>
              <a:t>از تأسیس و انتشار </a:t>
            </a:r>
            <a:r>
              <a:rPr lang="fa-IR" sz="1400" b="1" dirty="0" smtClean="0">
                <a:cs typeface="B Zar" panose="00000400000000000000" pitchFamily="2" charset="-78"/>
              </a:rPr>
              <a:t>نشریه:</a:t>
            </a: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4" y="3954709"/>
            <a:ext cx="2880320" cy="58477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u="sng" dirty="0">
                <a:solidFill>
                  <a:srgbClr val="0000FF"/>
                </a:solidFill>
                <a:ea typeface="Calibri"/>
                <a:cs typeface="B Lotus"/>
                <a:hlinkClick r:id="rId2"/>
              </a:rPr>
              <a:t>http://socialstudy.ihcs.ac.ir/</a:t>
            </a:r>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r="52353"/>
          <a:stretch/>
        </p:blipFill>
        <p:spPr>
          <a:xfrm>
            <a:off x="804008" y="1203597"/>
            <a:ext cx="1710592" cy="252427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572000" y="2952750"/>
            <a:ext cx="4419600" cy="1223412"/>
          </a:xfrm>
          <a:prstGeom prst="rect">
            <a:avLst/>
          </a:prstGeom>
        </p:spPr>
        <p:txBody>
          <a:bodyPr wrap="square">
            <a:spAutoFit/>
          </a:bodyPr>
          <a:lstStyle/>
          <a:p>
            <a:pPr algn="just"/>
            <a:r>
              <a:rPr lang="fa-IR" sz="1050" b="1" dirty="0" smtClean="0">
                <a:cs typeface="B Zar" pitchFamily="2" charset="-78"/>
              </a:rPr>
              <a:t>هدف از تأسيس و انتشار نشرية جامعه پژوهي فرهنگي پاسخ گويي به نياز و ضرورت جامعه است و دو رويکرد کلي آن عبارت است از:. توجه به جنبه  هاي فرهنگي مسائل اجتماعي؛  .توجه به مسائل و بحران  هاي اجتماعي و فرهنگي روز جامعه و ارائة راه حل براي آن ها . اين نشريه در تاريخ 24/8/1391از وزارت علوم اعتبار علمي – پژوهشي دريافت نموده است. </a:t>
            </a:r>
            <a:endParaRPr lang="en-US" sz="1050" b="1" dirty="0" smtClean="0">
              <a:cs typeface="B Zar" pitchFamily="2" charset="-78"/>
            </a:endParaRPr>
          </a:p>
          <a:p>
            <a:pPr algn="just"/>
            <a:r>
              <a:rPr lang="fa-IR" sz="1050" b="1" dirty="0" smtClean="0">
                <a:cs typeface="B Zar" pitchFamily="2" charset="-78"/>
              </a:rPr>
              <a:t> نشريه حائز رتبه </a:t>
            </a:r>
            <a:r>
              <a:rPr lang="en-US" sz="1050" b="1" dirty="0" smtClean="0">
                <a:cs typeface="B Zar" pitchFamily="2" charset="-78"/>
              </a:rPr>
              <a:t>Q1</a:t>
            </a:r>
            <a:r>
              <a:rPr lang="fa-IR" sz="1050" b="1" dirty="0" smtClean="0">
                <a:cs typeface="B Zar" pitchFamily="2" charset="-78"/>
              </a:rPr>
              <a:t>  در </a:t>
            </a:r>
            <a:r>
              <a:rPr lang="en-US" sz="1050" b="1" dirty="0" smtClean="0">
                <a:cs typeface="B Zar" pitchFamily="2" charset="-78"/>
              </a:rPr>
              <a:t>ISC</a:t>
            </a:r>
            <a:r>
              <a:rPr lang="fa-IR" sz="1050" b="1" dirty="0" smtClean="0">
                <a:cs typeface="B Zar" pitchFamily="2" charset="-78"/>
              </a:rPr>
              <a:t>  است. </a:t>
            </a:r>
            <a:endParaRPr lang="en-US" sz="1050" b="1" dirty="0" smtClean="0">
              <a:cs typeface="B Zar" pitchFamily="2" charset="-78"/>
            </a:endParaRPr>
          </a:p>
          <a:p>
            <a:pPr algn="just"/>
            <a:r>
              <a:rPr lang="fa-IR" sz="1050" b="1" dirty="0" smtClean="0">
                <a:cs typeface="B Zar" pitchFamily="2" charset="-78"/>
              </a:rPr>
              <a:t> نشريه جامعه پژوهي فرهنگي تا کنون موفق به انتشار بيست و هشت شماره (شامل صد و هفتاد و چهار مقاله) در زمينههاي مرتبط شده است. </a:t>
            </a:r>
            <a:endParaRPr lang="en-US" sz="1050" b="1" dirty="0">
              <a:cs typeface="B Zar" pitchFamily="2" charset="-78"/>
            </a:endParaRPr>
          </a:p>
        </p:txBody>
      </p:sp>
      <p:sp>
        <p:nvSpPr>
          <p:cNvPr id="10" name="Rectangle 9"/>
          <p:cNvSpPr/>
          <p:nvPr/>
        </p:nvSpPr>
        <p:spPr>
          <a:xfrm>
            <a:off x="4419600" y="1352550"/>
            <a:ext cx="4572000" cy="954107"/>
          </a:xfrm>
          <a:prstGeom prst="rect">
            <a:avLst/>
          </a:prstGeom>
        </p:spPr>
        <p:txBody>
          <a:bodyPr>
            <a:spAutoFit/>
          </a:bodyPr>
          <a:lstStyle/>
          <a:p>
            <a:r>
              <a:rPr lang="fa-IR" sz="1400" dirty="0" smtClean="0">
                <a:cs typeface="B Titr" panose="00000700000000000000" pitchFamily="2" charset="-78"/>
              </a:rPr>
              <a:t>سردبير: دکتراحمد کتابي </a:t>
            </a:r>
            <a:endParaRPr lang="en-US" sz="1400" dirty="0" smtClean="0">
              <a:cs typeface="B Titr" panose="00000700000000000000" pitchFamily="2" charset="-78"/>
            </a:endParaRPr>
          </a:p>
          <a:p>
            <a:r>
              <a:rPr lang="fa-IR" sz="1400" dirty="0" smtClean="0">
                <a:cs typeface="B Titr" panose="00000700000000000000" pitchFamily="2" charset="-78"/>
              </a:rPr>
              <a:t>مدير مسئول: دکترنعمت الله فاضلي </a:t>
            </a:r>
            <a:endParaRPr lang="en-US" sz="1400" dirty="0" smtClean="0">
              <a:cs typeface="B Titr" panose="00000700000000000000" pitchFamily="2" charset="-78"/>
            </a:endParaRPr>
          </a:p>
          <a:p>
            <a:r>
              <a:rPr lang="fa-IR" sz="1400" dirty="0" smtClean="0">
                <a:cs typeface="B Titr" panose="00000700000000000000" pitchFamily="2" charset="-78"/>
              </a:rPr>
              <a:t>مدير اجرايي: سيد مختار مومني </a:t>
            </a:r>
            <a:endParaRPr lang="en-US" sz="1400" dirty="0" smtClean="0">
              <a:cs typeface="B Titr" panose="00000700000000000000" pitchFamily="2" charset="-78"/>
            </a:endParaRPr>
          </a:p>
          <a:p>
            <a:r>
              <a:rPr lang="fa-IR" sz="1400" dirty="0" smtClean="0">
                <a:cs typeface="B Titr" panose="00000700000000000000" pitchFamily="2" charset="-78"/>
              </a:rPr>
              <a:t>امتياز در کميسيون نشريات در سال 98: ب</a:t>
            </a:r>
            <a:endParaRPr lang="en-US" sz="1400" dirty="0">
              <a:cs typeface="B Titr" panose="00000700000000000000" pitchFamily="2" charset="-78"/>
            </a:endParaRPr>
          </a:p>
        </p:txBody>
      </p:sp>
    </p:spTree>
    <p:extLst>
      <p:ext uri="{BB962C8B-B14F-4D97-AF65-F5344CB8AC3E}">
        <p14:creationId xmlns="" xmlns:p14="http://schemas.microsoft.com/office/powerpoint/2010/main" val="428864770"/>
      </p:ext>
    </p:extLst>
  </p:cSld>
  <p:clrMapOvr>
    <a:masterClrMapping/>
  </p:clrMapOvr>
  <p:transition spd="med" advTm="5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17</a:t>
            </a:fld>
            <a:endParaRPr lang="fa-IR"/>
          </a:p>
        </p:txBody>
      </p:sp>
      <p:sp>
        <p:nvSpPr>
          <p:cNvPr id="4" name="Title 1"/>
          <p:cNvSpPr txBox="1">
            <a:spLocks/>
          </p:cNvSpPr>
          <p:nvPr/>
        </p:nvSpPr>
        <p:spPr>
          <a:xfrm>
            <a:off x="457200" y="205979"/>
            <a:ext cx="6851104"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مطالعات فرهنگ و هنر </a:t>
            </a:r>
            <a:r>
              <a:rPr lang="ar-SA" sz="2800" b="1" dirty="0" smtClean="0">
                <a:solidFill>
                  <a:schemeClr val="tx2">
                    <a:lumMod val="75000"/>
                  </a:schemeClr>
                </a:solidFill>
                <a:cs typeface="B Titr" panose="00000700000000000000" pitchFamily="2" charset="-78"/>
              </a:rPr>
              <a:t>آسیا</a:t>
            </a:r>
            <a:r>
              <a:rPr lang="fa-IR" sz="2800" b="1" dirty="0" smtClean="0">
                <a:solidFill>
                  <a:schemeClr val="tx2">
                    <a:lumMod val="75000"/>
                  </a:schemeClr>
                </a:solidFill>
                <a:cs typeface="B Titr" panose="00000700000000000000" pitchFamily="2" charset="-78"/>
              </a:rPr>
              <a:t> </a:t>
            </a:r>
            <a:r>
              <a:rPr lang="ar-SA" sz="2800" b="1" dirty="0" smtClean="0">
                <a:solidFill>
                  <a:schemeClr val="tx2">
                    <a:lumMod val="75000"/>
                  </a:schemeClr>
                </a:solidFill>
                <a:cs typeface="B Titr" panose="00000700000000000000" pitchFamily="2" charset="-78"/>
              </a:rPr>
              <a:t>(</a:t>
            </a:r>
            <a:r>
              <a:rPr lang="ar-SA" sz="2800" b="1" dirty="0">
                <a:solidFill>
                  <a:schemeClr val="tx2">
                    <a:lumMod val="75000"/>
                  </a:schemeClr>
                </a:solidFill>
                <a:cs typeface="B Titr" panose="00000700000000000000" pitchFamily="2" charset="-78"/>
              </a:rPr>
              <a:t>علمی-تخصصی)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4134780" y="2266951"/>
            <a:ext cx="4856820" cy="2828467"/>
          </a:xfrm>
          <a:prstGeom prst="rect">
            <a:avLst/>
          </a:prstGeom>
          <a:noFill/>
        </p:spPr>
        <p:txBody>
          <a:bodyPr wrap="square" rtlCol="1">
            <a:spAutoFit/>
          </a:bodyPr>
          <a:lstStyle/>
          <a:p>
            <a:pPr marL="285750" indent="-285750">
              <a:lnSpc>
                <a:spcPct val="130000"/>
              </a:lnSpc>
            </a:pPr>
            <a:r>
              <a:rPr lang="fa-IR" b="1" dirty="0" smtClean="0">
                <a:cs typeface="B Zar" panose="00000400000000000000" pitchFamily="2" charset="-78"/>
              </a:rPr>
              <a:t>اهداف</a:t>
            </a:r>
            <a:r>
              <a:rPr lang="ar-SA" b="1" dirty="0" smtClean="0">
                <a:cs typeface="B Zar" panose="00000400000000000000" pitchFamily="2" charset="-78"/>
              </a:rPr>
              <a:t>:</a:t>
            </a:r>
            <a:endParaRPr lang="fa-IR" b="1" dirty="0" smtClean="0">
              <a:cs typeface="B Zar" panose="00000400000000000000" pitchFamily="2" charset="-78"/>
            </a:endParaRPr>
          </a:p>
          <a:p>
            <a:r>
              <a:rPr lang="fa-IR" sz="1100" b="1" dirty="0" smtClean="0">
                <a:cs typeface="B Zar" pitchFamily="2" charset="-78"/>
              </a:rPr>
              <a:t>_  شناخت فرهنگ و هنر اقوام و ملل آسيا و ارائه جديدترين يافتههاي علمي و فرهنگي. </a:t>
            </a:r>
            <a:endParaRPr lang="en-US" sz="1100" b="1" dirty="0" smtClean="0">
              <a:cs typeface="B Zar" pitchFamily="2" charset="-78"/>
            </a:endParaRPr>
          </a:p>
          <a:p>
            <a:r>
              <a:rPr lang="fa-IR" sz="1100" b="1" dirty="0" smtClean="0">
                <a:cs typeface="B Zar" pitchFamily="2" charset="-78"/>
              </a:rPr>
              <a:t>_ توسعه ارتباطات فرهنگي بر مبناي به رسميت شناختن فرهنگ ها و خرده فرهنگ هاي اقوام و ملل آسيا. </a:t>
            </a:r>
            <a:endParaRPr lang="en-US" sz="1100" b="1" dirty="0" smtClean="0">
              <a:cs typeface="B Zar" pitchFamily="2" charset="-78"/>
            </a:endParaRPr>
          </a:p>
          <a:p>
            <a:r>
              <a:rPr lang="fa-IR" sz="1100" b="1" dirty="0" smtClean="0">
                <a:cs typeface="B Zar" pitchFamily="2" charset="-78"/>
              </a:rPr>
              <a:t>_ ترويج و گسترش پژوهش در زمينه اسناد تاريخي، زبان و ادبيات، آداب و رسوم، هنرهاي ديداري و شنيداري و... در مناطق گوناگون آسيا. </a:t>
            </a:r>
            <a:endParaRPr lang="en-US" sz="1100" b="1" dirty="0" smtClean="0">
              <a:cs typeface="B Zar" pitchFamily="2" charset="-78"/>
            </a:endParaRPr>
          </a:p>
          <a:p>
            <a:r>
              <a:rPr lang="fa-IR" sz="1100" b="1" dirty="0" smtClean="0">
                <a:cs typeface="B Zar" pitchFamily="2" charset="-78"/>
              </a:rPr>
              <a:t> نشريه مطالعات فرهنگ و هنر آسيا تا کنون موفق به انتشار دو شماره (شامل سيزده) در زمينه هاي مرتبط شده است. </a:t>
            </a:r>
            <a:endParaRPr lang="en-US" sz="1100" b="1" dirty="0" smtClean="0">
              <a:cs typeface="B Zar" pitchFamily="2" charset="-78"/>
            </a:endParaRPr>
          </a:p>
          <a:p>
            <a:pPr marL="285750" indent="-285750">
              <a:lnSpc>
                <a:spcPct val="130000"/>
              </a:lnSpc>
              <a:buFont typeface="Wingdings" panose="05000000000000000000" pitchFamily="2" charset="2"/>
              <a:buChar char="§"/>
            </a:pPr>
            <a:endParaRPr lang="en-US" b="1" dirty="0">
              <a:cs typeface="B Zar" panose="00000400000000000000"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27477" y="4011909"/>
            <a:ext cx="3606323" cy="52322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100" dirty="0" smtClean="0">
              <a:cs typeface="B Zar" panose="00000400000000000000" pitchFamily="2" charset="-78"/>
            </a:endParaRPr>
          </a:p>
          <a:p>
            <a:pPr algn="ctr"/>
            <a:r>
              <a:rPr lang="en-US" sz="1400" u="sng" dirty="0">
                <a:solidFill>
                  <a:srgbClr val="0000FF"/>
                </a:solidFill>
                <a:ea typeface="Calibri"/>
                <a:cs typeface="B Lotus"/>
                <a:hlinkClick r:id="rId2"/>
              </a:rPr>
              <a:t>http://</a:t>
            </a:r>
            <a:r>
              <a:rPr lang="en-US" sz="1400" u="sng" dirty="0" smtClean="0">
                <a:solidFill>
                  <a:srgbClr val="0000FF"/>
                </a:solidFill>
                <a:ea typeface="Calibri"/>
                <a:cs typeface="B Lotus"/>
                <a:hlinkClick r:id="rId2"/>
              </a:rPr>
              <a:t>asianculture-artstudies.ihcs.ac.ir</a:t>
            </a:r>
            <a:r>
              <a:rPr lang="en-US" sz="1400" u="sng" dirty="0">
                <a:solidFill>
                  <a:srgbClr val="0000FF"/>
                </a:solidFill>
                <a:ea typeface="Calibri"/>
                <a:cs typeface="B Lotus"/>
                <a:hlinkClick r:id="rId2"/>
              </a:rPr>
              <a:t>/</a:t>
            </a:r>
            <a:endParaRPr lang="en-US" sz="1400" dirty="0"/>
          </a:p>
        </p:txBody>
      </p:sp>
      <p:pic>
        <p:nvPicPr>
          <p:cNvPr id="8" name="Picture 7" descr="http://asianculture-artstudies.ihcs.ac.ir/data/qc/coversheet/31603180770.jpg"/>
          <p:cNvPicPr/>
          <p:nvPr/>
        </p:nvPicPr>
        <p:blipFill>
          <a:blip r:embed="rId3" cstate="print"/>
          <a:srcRect/>
          <a:stretch>
            <a:fillRect/>
          </a:stretch>
        </p:blipFill>
        <p:spPr bwMode="auto">
          <a:xfrm>
            <a:off x="838200" y="1200150"/>
            <a:ext cx="2120543" cy="2547991"/>
          </a:xfrm>
          <a:prstGeom prst="rect">
            <a:avLst/>
          </a:prstGeom>
          <a:noFill/>
          <a:ln w="9525">
            <a:noFill/>
            <a:miter lim="800000"/>
            <a:headEnd/>
            <a:tailEnd/>
          </a:ln>
        </p:spPr>
      </p:pic>
      <p:sp>
        <p:nvSpPr>
          <p:cNvPr id="9217" name="Rectangle 1"/>
          <p:cNvSpPr>
            <a:spLocks noChangeArrowheads="1"/>
          </p:cNvSpPr>
          <p:nvPr/>
        </p:nvSpPr>
        <p:spPr bwMode="auto">
          <a:xfrm>
            <a:off x="4038600" y="1200150"/>
            <a:ext cx="4953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سردبير:</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زهره زرشناس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زهرا حياتي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اجرايي</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آنيتا کماليها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 xmlns:p14="http://schemas.microsoft.com/office/powerpoint/2010/main" val="3589625243"/>
      </p:ext>
    </p:extLst>
  </p:cSld>
  <p:clrMapOvr>
    <a:masterClrMapping/>
  </p:clrMapOvr>
  <p:transition spd="med" advTm="500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18</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جستارهای تاریخی(علمی-پژوهشی)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2699792" y="987574"/>
            <a:ext cx="5976664" cy="2003625"/>
          </a:xfrm>
          <a:prstGeom prst="rect">
            <a:avLst/>
          </a:prstGeom>
          <a:noFill/>
        </p:spPr>
        <p:txBody>
          <a:bodyPr wrap="square" rtlCol="1">
            <a:spAutoFit/>
          </a:bodyPr>
          <a:lstStyle/>
          <a:p>
            <a:pPr>
              <a:lnSpc>
                <a:spcPct val="130000"/>
              </a:lnSpc>
            </a:pPr>
            <a:endParaRPr lang="fa-IR" b="1" dirty="0" smtClean="0">
              <a:cs typeface="B Zar" panose="00000400000000000000" pitchFamily="2" charset="-78"/>
            </a:endParaRPr>
          </a:p>
          <a:p>
            <a:pPr>
              <a:lnSpc>
                <a:spcPct val="130000"/>
              </a:lnSpc>
            </a:pPr>
            <a:endParaRPr lang="fa-IR" b="1" dirty="0" smtClean="0">
              <a:cs typeface="B Zar" panose="00000400000000000000" pitchFamily="2" charset="-78"/>
            </a:endParaRPr>
          </a:p>
          <a:p>
            <a:pPr>
              <a:lnSpc>
                <a:spcPct val="130000"/>
              </a:lnSpc>
            </a:pPr>
            <a:endParaRPr lang="fa-IR" b="1" dirty="0" smtClean="0">
              <a:cs typeface="B Zar" panose="00000400000000000000"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5" y="3954709"/>
            <a:ext cx="2592288" cy="52322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sz="1400" u="sng" dirty="0" smtClean="0">
                <a:solidFill>
                  <a:srgbClr val="0000FF"/>
                </a:solidFill>
                <a:ea typeface="Calibri"/>
                <a:cs typeface="B Lotus"/>
                <a:hlinkClick r:id="rId2"/>
              </a:rPr>
              <a:t>http:// </a:t>
            </a:r>
            <a:r>
              <a:rPr lang="en-US" sz="1400" dirty="0" smtClean="0"/>
              <a:t>historicalstudy.ihcs.ac.ir</a:t>
            </a:r>
            <a:endParaRPr lang="en-US" sz="1400" dirty="0"/>
          </a:p>
        </p:txBody>
      </p:sp>
      <p:sp>
        <p:nvSpPr>
          <p:cNvPr id="8193" name="Rectangle 1"/>
          <p:cNvSpPr>
            <a:spLocks noChangeArrowheads="1"/>
          </p:cNvSpPr>
          <p:nvPr/>
        </p:nvSpPr>
        <p:spPr bwMode="auto">
          <a:xfrm>
            <a:off x="4648200" y="1276351"/>
            <a:ext cx="4267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سردبير</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دکترپروين ترکمني آذر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دکترعليرضا ملايي تواني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اجرايي</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رکسانه شاکري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رتبه در کميسيون نشريات</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ب </a:t>
            </a:r>
            <a:endParaRPr kumimoji="0" lang="fa-IR" sz="2800" b="0" i="0" u="none" strike="noStrike" cap="none" normalizeH="0" baseline="0" dirty="0" smtClean="0">
              <a:ln>
                <a:noFill/>
              </a:ln>
              <a:solidFill>
                <a:schemeClr val="tx1"/>
              </a:solidFill>
              <a:effectLst/>
              <a:latin typeface="Arial" pitchFamily="34" charset="0"/>
              <a:cs typeface="B Titr" pitchFamily="2" charset="-78"/>
            </a:endParaRPr>
          </a:p>
        </p:txBody>
      </p:sp>
      <p:sp>
        <p:nvSpPr>
          <p:cNvPr id="8194" name="Rectangle 2"/>
          <p:cNvSpPr>
            <a:spLocks noChangeArrowheads="1"/>
          </p:cNvSpPr>
          <p:nvPr/>
        </p:nvSpPr>
        <p:spPr bwMode="auto">
          <a:xfrm>
            <a:off x="4648200" y="2724150"/>
            <a:ext cx="419100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موضوعات پيشنهادي نشريه:</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تاريخ تحولات فرهنگي در ايران؛ بازشناسي جريان ها و جنبش هاي سياسي در ايران؛ نقش انگيزه ها و انگاره ها در تحولات سياسي ايران؛ آداب و رسوم ايرانيان؛ حيات فکري جامعة ايران؛ تحليل و تبيين انديشه هاي بزرگان ديني و فرهنگي ايران؛ جامعة اقليت هاي ديني و مذهبي در ايران؛ تعاملات فرهنگي ايران با ديگر ملل و نحل ؛ آداب ملک داري؛ هوشمندي و تدبير سياسي حکومت گران؛ و .... </a:t>
            </a:r>
            <a:endParaRPr kumimoji="0" lang="fa-IR" b="1" i="0" u="none" strike="noStrike" cap="none" normalizeH="0" baseline="0" dirty="0" smtClean="0">
              <a:ln>
                <a:noFill/>
              </a:ln>
              <a:solidFill>
                <a:schemeClr val="tx1"/>
              </a:solidFill>
              <a:effectLst/>
              <a:latin typeface="Arial" pitchFamily="34" charset="0"/>
              <a:cs typeface="B Zar" pitchFamily="2" charset="-78"/>
            </a:endParaRPr>
          </a:p>
        </p:txBody>
      </p:sp>
      <p:sp>
        <p:nvSpPr>
          <p:cNvPr id="11" name="Rectangle 10"/>
          <p:cNvSpPr/>
          <p:nvPr/>
        </p:nvSpPr>
        <p:spPr>
          <a:xfrm>
            <a:off x="4114800" y="2330440"/>
            <a:ext cx="4800600" cy="307777"/>
          </a:xfrm>
          <a:prstGeom prst="rect">
            <a:avLst/>
          </a:prstGeom>
        </p:spPr>
        <p:txBody>
          <a:bodyPr wrap="square">
            <a:spAutoFit/>
          </a:bodyPr>
          <a:lstStyle/>
          <a:p>
            <a:r>
              <a:rPr lang="fa-IR" sz="1400" dirty="0" smtClean="0">
                <a:latin typeface="Calibri" pitchFamily="34" charset="0"/>
                <a:ea typeface="Calibri" pitchFamily="34" charset="0"/>
                <a:cs typeface="B Titr" pitchFamily="2" charset="-78"/>
              </a:rPr>
              <a:t>رويکرد کلي انتشار مقالات پژوهشي در زمينة تاريخ فرهنگي ايران است </a:t>
            </a:r>
            <a:endParaRPr lang="en-US" sz="1400" dirty="0">
              <a:cs typeface="B Titr" pitchFamily="2" charset="-78"/>
            </a:endParaRPr>
          </a:p>
        </p:txBody>
      </p:sp>
      <p:pic>
        <p:nvPicPr>
          <p:cNvPr id="12" name="Picture 11" descr="http://historicalstudy.ihcs.ac.ir/data/hcs/coversheet/cover_fa.jpg"/>
          <p:cNvPicPr/>
          <p:nvPr/>
        </p:nvPicPr>
        <p:blipFill>
          <a:blip r:embed="rId3" cstate="print"/>
          <a:srcRect/>
          <a:stretch>
            <a:fillRect/>
          </a:stretch>
        </p:blipFill>
        <p:spPr bwMode="auto">
          <a:xfrm>
            <a:off x="457200" y="1200150"/>
            <a:ext cx="1974886" cy="2486346"/>
          </a:xfrm>
          <a:prstGeom prst="rect">
            <a:avLst/>
          </a:prstGeom>
          <a:noFill/>
          <a:ln w="9525">
            <a:noFill/>
            <a:miter lim="800000"/>
            <a:headEnd/>
            <a:tailEnd/>
          </a:ln>
        </p:spPr>
      </p:pic>
    </p:spTree>
    <p:extLst>
      <p:ext uri="{BB962C8B-B14F-4D97-AF65-F5344CB8AC3E}">
        <p14:creationId xmlns="" xmlns:p14="http://schemas.microsoft.com/office/powerpoint/2010/main" val="2882124673"/>
      </p:ext>
    </p:extLst>
  </p:cSld>
  <p:clrMapOvr>
    <a:masterClrMapping/>
  </p:clrMapOvr>
  <p:transition spd="med" advTm="500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19</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پژوهش‌هاي علم و دين(علمي-پژوهشي)</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2971800" y="971550"/>
            <a:ext cx="5976664" cy="3108543"/>
          </a:xfrm>
          <a:prstGeom prst="rect">
            <a:avLst/>
          </a:prstGeom>
          <a:noFill/>
        </p:spPr>
        <p:txBody>
          <a:bodyPr wrap="square" rtlCol="1">
            <a:spAutoFit/>
          </a:bodyPr>
          <a:lstStyle/>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endParaRPr lang="fa-IR" sz="1400" b="1" dirty="0" smtClean="0">
              <a:cs typeface="B Zar" panose="00000400000000000000" pitchFamily="2" charset="-78"/>
            </a:endParaRPr>
          </a:p>
          <a:p>
            <a:pPr marL="285750" indent="-285750"/>
            <a:r>
              <a:rPr lang="fa-IR" sz="1400" b="1" dirty="0" smtClean="0">
                <a:cs typeface="B Zar" panose="00000400000000000000" pitchFamily="2" charset="-78"/>
              </a:rPr>
              <a:t> </a:t>
            </a:r>
          </a:p>
          <a:p>
            <a:pPr marL="285750" indent="-285750"/>
            <a:r>
              <a:rPr lang="fa-IR" sz="1400" b="1" dirty="0" smtClean="0">
                <a:cs typeface="B Zar" panose="00000400000000000000" pitchFamily="2" charset="-78"/>
              </a:rPr>
              <a:t>اهداف و چشم‌انداز‌ها:</a:t>
            </a:r>
          </a:p>
          <a:p>
            <a:pPr marL="285750" indent="-285750"/>
            <a:endParaRPr lang="en-US" b="1" dirty="0">
              <a:cs typeface="B Zar" panose="00000400000000000000" pitchFamily="2" charset="-78"/>
            </a:endParaRPr>
          </a:p>
          <a:p>
            <a:endParaRPr lang="fa-IR" sz="1600"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4" y="3954709"/>
            <a:ext cx="3016695" cy="58477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smtClean="0">
                <a:cs typeface="B Zar" panose="00000400000000000000" pitchFamily="2" charset="-78"/>
              </a:rPr>
              <a:t>آدرس </a:t>
            </a:r>
            <a:r>
              <a:rPr lang="fa-IR" sz="1400" dirty="0">
                <a:cs typeface="B Zar" panose="00000400000000000000" pitchFamily="2" charset="-78"/>
              </a:rPr>
              <a:t>سامانه نشریه</a:t>
            </a:r>
            <a:r>
              <a:rPr lang="fa-IR" sz="1400" dirty="0" smtClean="0">
                <a:cs typeface="B Zar" panose="00000400000000000000" pitchFamily="2" charset="-78"/>
              </a:rPr>
              <a:t>:</a:t>
            </a:r>
          </a:p>
          <a:p>
            <a:pPr algn="ctr"/>
            <a:r>
              <a:rPr lang="en-US" u="sng" dirty="0" smtClean="0">
                <a:solidFill>
                  <a:srgbClr val="0000FF"/>
                </a:solidFill>
                <a:ea typeface="Calibri"/>
                <a:cs typeface="B Lotus"/>
                <a:hlinkClick r:id="rId2"/>
              </a:rPr>
              <a:t>http:// </a:t>
            </a:r>
            <a:r>
              <a:rPr lang="en-US" dirty="0" smtClean="0"/>
              <a:t>elmodin.ihcs.ac.ir</a:t>
            </a:r>
            <a:endParaRPr lang="en-US" dirty="0"/>
          </a:p>
        </p:txBody>
      </p:sp>
      <p:sp>
        <p:nvSpPr>
          <p:cNvPr id="10" name="Rectangle 9"/>
          <p:cNvSpPr/>
          <p:nvPr/>
        </p:nvSpPr>
        <p:spPr>
          <a:xfrm>
            <a:off x="3124200" y="2876550"/>
            <a:ext cx="5791200" cy="1785104"/>
          </a:xfrm>
          <a:prstGeom prst="rect">
            <a:avLst/>
          </a:prstGeom>
        </p:spPr>
        <p:txBody>
          <a:bodyPr wrap="square">
            <a:spAutoFit/>
          </a:bodyPr>
          <a:lstStyle/>
          <a:p>
            <a:pPr algn="just"/>
            <a:r>
              <a:rPr lang="fa-IR" sz="1050" b="1" dirty="0" smtClean="0">
                <a:cs typeface="B Zar" pitchFamily="2" charset="-78"/>
              </a:rPr>
              <a:t>8</a:t>
            </a:r>
            <a:r>
              <a:rPr lang="fa-IR" sz="1100" b="1" dirty="0" smtClean="0">
                <a:cs typeface="B Zar" pitchFamily="2" charset="-78"/>
              </a:rPr>
              <a:t>.تاريخ و تحولات مساله علم و دين در جهان غرب و اسلام </a:t>
            </a:r>
            <a:endParaRPr lang="en-US" sz="1100" b="1" dirty="0" smtClean="0">
              <a:cs typeface="B Zar" pitchFamily="2" charset="-78"/>
            </a:endParaRPr>
          </a:p>
          <a:p>
            <a:pPr algn="just"/>
            <a:r>
              <a:rPr lang="fa-IR" sz="1100" b="1" dirty="0" smtClean="0">
                <a:cs typeface="B Zar" pitchFamily="2" charset="-78"/>
              </a:rPr>
              <a:t>5.رويکرد هاي گوناگون به مساله علم و دين، رويکرد فلسفي، کلامي، علمي، جامعه شناختي، تاريخي و ... </a:t>
            </a:r>
            <a:endParaRPr lang="en-US" sz="1100" b="1" dirty="0" smtClean="0">
              <a:cs typeface="B Zar" pitchFamily="2" charset="-78"/>
            </a:endParaRPr>
          </a:p>
          <a:p>
            <a:pPr algn="just"/>
            <a:r>
              <a:rPr lang="fa-IR" sz="1100" b="1" dirty="0" smtClean="0">
                <a:cs typeface="B Zar" pitchFamily="2" charset="-78"/>
              </a:rPr>
              <a:t>9.و يژگي هاي خاص علم و ارتباط آن با دين </a:t>
            </a:r>
            <a:endParaRPr lang="en-US" sz="1100" b="1" dirty="0" smtClean="0">
              <a:cs typeface="B Zar" pitchFamily="2" charset="-78"/>
            </a:endParaRPr>
          </a:p>
          <a:p>
            <a:pPr algn="just"/>
            <a:r>
              <a:rPr lang="fa-IR" sz="1100" b="1" dirty="0" smtClean="0">
                <a:cs typeface="B Zar" pitchFamily="2" charset="-78"/>
              </a:rPr>
              <a:t>4.ويژگي هاي خاص دين و نسبت آن با علم </a:t>
            </a:r>
            <a:endParaRPr lang="en-US" sz="1100" b="1" dirty="0" smtClean="0">
              <a:cs typeface="B Zar" pitchFamily="2" charset="-78"/>
            </a:endParaRPr>
          </a:p>
          <a:p>
            <a:pPr algn="just"/>
            <a:r>
              <a:rPr lang="fa-IR" sz="1100" b="1" dirty="0" smtClean="0">
                <a:cs typeface="B Zar" pitchFamily="2" charset="-78"/>
              </a:rPr>
              <a:t>0.نسبت هاي ممکن ميان علم و دين: تعارض، استقلال، گفتگو، وحدت، همبستگي و ... </a:t>
            </a:r>
            <a:endParaRPr lang="en-US" sz="1100" b="1" dirty="0" smtClean="0">
              <a:cs typeface="B Zar" pitchFamily="2" charset="-78"/>
            </a:endParaRPr>
          </a:p>
          <a:p>
            <a:pPr algn="just"/>
            <a:r>
              <a:rPr lang="fa-IR" sz="1100" b="1" dirty="0" smtClean="0">
                <a:cs typeface="B Zar" pitchFamily="2" charset="-78"/>
              </a:rPr>
              <a:t>6.نظريات برجسته علمي تاثيرگذار بر دين در جهان اسلام و غرب </a:t>
            </a:r>
            <a:endParaRPr lang="en-US" sz="1100" b="1" dirty="0" smtClean="0">
              <a:cs typeface="B Zar" pitchFamily="2" charset="-78"/>
            </a:endParaRPr>
          </a:p>
          <a:p>
            <a:pPr algn="just"/>
            <a:r>
              <a:rPr lang="fa-IR" sz="1100" b="1" dirty="0" smtClean="0">
                <a:cs typeface="B Zar" pitchFamily="2" charset="-78"/>
              </a:rPr>
              <a:t>1.ماهيت و کارکردهاي دين از منظر مکاتب فلسفي برجسته علم </a:t>
            </a:r>
            <a:endParaRPr lang="en-US" sz="1100" b="1" dirty="0" smtClean="0">
              <a:cs typeface="B Zar" pitchFamily="2" charset="-78"/>
            </a:endParaRPr>
          </a:p>
          <a:p>
            <a:pPr algn="just"/>
            <a:r>
              <a:rPr lang="fa-IR" sz="1100" b="1" dirty="0" smtClean="0">
                <a:cs typeface="B Zar" pitchFamily="2" charset="-78"/>
              </a:rPr>
              <a:t>1.نگرش اديان به مساله علم و دين </a:t>
            </a:r>
            <a:endParaRPr lang="en-US" sz="1100" b="1" dirty="0" smtClean="0">
              <a:cs typeface="B Zar" pitchFamily="2" charset="-78"/>
            </a:endParaRPr>
          </a:p>
          <a:p>
            <a:pPr algn="just"/>
            <a:r>
              <a:rPr lang="fa-IR" sz="1100" b="1" dirty="0" smtClean="0">
                <a:cs typeface="B Zar" pitchFamily="2" charset="-78"/>
              </a:rPr>
              <a:t>3.علم و تمدن در جهان اسلام: تحولات تاريخي، ابعاد و کارکردها </a:t>
            </a:r>
            <a:endParaRPr lang="en-US" sz="1100" b="1" dirty="0" smtClean="0">
              <a:cs typeface="B Zar" pitchFamily="2" charset="-78"/>
            </a:endParaRPr>
          </a:p>
          <a:p>
            <a:pPr algn="just"/>
            <a:r>
              <a:rPr lang="fa-IR" sz="1100" b="1" dirty="0" smtClean="0">
                <a:cs typeface="B Zar" pitchFamily="2" charset="-78"/>
              </a:rPr>
              <a:t>85 .علم ديني و جايگاه آن در مسايل علم و دين </a:t>
            </a:r>
            <a:endParaRPr lang="en-US" sz="1100" b="1" dirty="0">
              <a:cs typeface="B Zar" pitchFamily="2" charset="-78"/>
            </a:endParaRPr>
          </a:p>
        </p:txBody>
      </p:sp>
      <p:sp>
        <p:nvSpPr>
          <p:cNvPr id="12" name="Rectangle 11"/>
          <p:cNvSpPr/>
          <p:nvPr/>
        </p:nvSpPr>
        <p:spPr>
          <a:xfrm>
            <a:off x="4419600" y="1200151"/>
            <a:ext cx="4419600" cy="954107"/>
          </a:xfrm>
          <a:prstGeom prst="rect">
            <a:avLst/>
          </a:prstGeom>
        </p:spPr>
        <p:txBody>
          <a:bodyPr wrap="square">
            <a:spAutoFit/>
          </a:bodyPr>
          <a:lstStyle/>
          <a:p>
            <a:pPr algn="just"/>
            <a:r>
              <a:rPr lang="fa-IR" sz="1400" dirty="0" smtClean="0">
                <a:cs typeface="B Titr" pitchFamily="2" charset="-78"/>
              </a:rPr>
              <a:t>سردبیر: کاوس روحی</a:t>
            </a:r>
            <a:endParaRPr lang="en-US" sz="1400" dirty="0" smtClean="0">
              <a:cs typeface="B Titr" pitchFamily="2" charset="-78"/>
            </a:endParaRPr>
          </a:p>
          <a:p>
            <a:pPr algn="just"/>
            <a:r>
              <a:rPr lang="fa-IR" sz="1400" dirty="0" smtClean="0">
                <a:cs typeface="B Titr" pitchFamily="2" charset="-78"/>
              </a:rPr>
              <a:t>مدیرمسئول:مهدی معین زاده</a:t>
            </a:r>
            <a:endParaRPr lang="en-US" sz="1400" dirty="0" smtClean="0">
              <a:cs typeface="B Titr" pitchFamily="2" charset="-78"/>
            </a:endParaRPr>
          </a:p>
          <a:p>
            <a:pPr algn="just"/>
            <a:r>
              <a:rPr lang="fa-IR" sz="1400" dirty="0" smtClean="0">
                <a:cs typeface="B Titr" pitchFamily="2" charset="-78"/>
              </a:rPr>
              <a:t>مدير اجرايي: امير اعتمادي بزرگ </a:t>
            </a:r>
            <a:endParaRPr lang="en-US" sz="1400" dirty="0" smtClean="0">
              <a:cs typeface="B Titr" pitchFamily="2" charset="-78"/>
            </a:endParaRPr>
          </a:p>
          <a:p>
            <a:pPr algn="just"/>
            <a:r>
              <a:rPr lang="en-US" sz="1400" dirty="0" smtClean="0">
                <a:cs typeface="B Titr" pitchFamily="2" charset="-78"/>
              </a:rPr>
              <a:t> </a:t>
            </a:r>
            <a:r>
              <a:rPr lang="fa-IR" sz="1400" dirty="0" smtClean="0">
                <a:cs typeface="B Titr" pitchFamily="2" charset="-78"/>
              </a:rPr>
              <a:t>رتبه در کميسيون نشريات : ب </a:t>
            </a:r>
            <a:endParaRPr lang="en-US" sz="1400" dirty="0">
              <a:cs typeface="B Titr" pitchFamily="2" charset="-78"/>
            </a:endParaRPr>
          </a:p>
        </p:txBody>
      </p:sp>
      <p:pic>
        <p:nvPicPr>
          <p:cNvPr id="13" name="Picture 12" descr="http://elmodin.ihcs.ac.ir/data/srs/coversheet/501602424317.jpg"/>
          <p:cNvPicPr/>
          <p:nvPr/>
        </p:nvPicPr>
        <p:blipFill>
          <a:blip r:embed="rId3" cstate="print"/>
          <a:srcRect/>
          <a:stretch>
            <a:fillRect/>
          </a:stretch>
        </p:blipFill>
        <p:spPr bwMode="auto">
          <a:xfrm>
            <a:off x="304800" y="1200150"/>
            <a:ext cx="2667000" cy="2286000"/>
          </a:xfrm>
          <a:prstGeom prst="rect">
            <a:avLst/>
          </a:prstGeom>
          <a:noFill/>
          <a:ln w="9525">
            <a:noFill/>
            <a:miter lim="800000"/>
            <a:headEnd/>
            <a:tailEnd/>
          </a:ln>
        </p:spPr>
      </p:pic>
      <p:sp>
        <p:nvSpPr>
          <p:cNvPr id="15" name="Rectangle 14"/>
          <p:cNvSpPr/>
          <p:nvPr/>
        </p:nvSpPr>
        <p:spPr>
          <a:xfrm>
            <a:off x="4800600" y="2190750"/>
            <a:ext cx="4267200" cy="400110"/>
          </a:xfrm>
          <a:prstGeom prst="rect">
            <a:avLst/>
          </a:prstGeom>
        </p:spPr>
        <p:txBody>
          <a:bodyPr wrap="square">
            <a:spAutoFit/>
          </a:bodyPr>
          <a:lstStyle/>
          <a:p>
            <a:r>
              <a:rPr lang="fa-IR" sz="1000" dirty="0" smtClean="0">
                <a:solidFill>
                  <a:prstClr val="black"/>
                </a:solidFill>
                <a:cs typeface="B Titr" pitchFamily="2" charset="-78"/>
              </a:rPr>
              <a:t>اين نشريه به استناد نامة کميسيون بررسي  نشريات علمي وزارت علوم، تحقيقات و فناوري به شمارة   213176/3 در تاریخ 20/10/91رتبة علمي پژوهشي دريافت کرده است</a:t>
            </a:r>
            <a:endParaRPr lang="en-US" sz="2800" dirty="0">
              <a:cs typeface="B Titr" pitchFamily="2" charset="-78"/>
            </a:endParaRPr>
          </a:p>
        </p:txBody>
      </p:sp>
      <p:sp>
        <p:nvSpPr>
          <p:cNvPr id="11" name="Rectangle 10"/>
          <p:cNvSpPr/>
          <p:nvPr/>
        </p:nvSpPr>
        <p:spPr>
          <a:xfrm>
            <a:off x="4770325" y="2387084"/>
            <a:ext cx="237565" cy="369332"/>
          </a:xfrm>
          <a:prstGeom prst="rect">
            <a:avLst/>
          </a:prstGeom>
        </p:spPr>
        <p:txBody>
          <a:bodyPr wrap="none">
            <a:spAutoFit/>
          </a:bodyPr>
          <a:lstStyle/>
          <a:p>
            <a:r>
              <a:rPr lang="en-US" u="sng" dirty="0" smtClean="0">
                <a:solidFill>
                  <a:srgbClr val="0000FF"/>
                </a:solidFill>
                <a:ea typeface="Calibri"/>
                <a:cs typeface="B Lotus"/>
                <a:hlinkClick r:id="rId2"/>
              </a:rPr>
              <a:t> </a:t>
            </a:r>
            <a:endParaRPr lang="en-US" dirty="0"/>
          </a:p>
        </p:txBody>
      </p:sp>
    </p:spTree>
    <p:extLst>
      <p:ext uri="{BB962C8B-B14F-4D97-AF65-F5344CB8AC3E}">
        <p14:creationId xmlns="" xmlns:p14="http://schemas.microsoft.com/office/powerpoint/2010/main" val="2838275226"/>
      </p:ext>
    </p:extLst>
  </p:cSld>
  <p:clrMapOvr>
    <a:masterClrMapping/>
  </p:clrMapOvr>
  <p:transition spd="med" advTm="5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2859782"/>
            <a:ext cx="7772400" cy="1440160"/>
          </a:xfrm>
        </p:spPr>
        <p:txBody>
          <a:bodyPr>
            <a:noAutofit/>
          </a:bodyPr>
          <a:lstStyle/>
          <a:p>
            <a:pPr>
              <a:lnSpc>
                <a:spcPct val="130000"/>
              </a:lnSpc>
            </a:pPr>
            <a:r>
              <a:rPr lang="fa-IR" sz="1800" dirty="0" smtClean="0"/>
              <a:t>پژوهشگاه علوم انسانی و مطالعات فرهنگی</a:t>
            </a:r>
            <a:br>
              <a:rPr lang="fa-IR" sz="1800" dirty="0" smtClean="0"/>
            </a:br>
            <a:r>
              <a:rPr lang="fa-IR" sz="1800" dirty="0" smtClean="0"/>
              <a:t>معرفی نشریات</a:t>
            </a:r>
            <a:br>
              <a:rPr lang="fa-IR" sz="1800" dirty="0" smtClean="0"/>
            </a:br>
            <a:r>
              <a:rPr lang="fa-IR" sz="1800" dirty="0" smtClean="0"/>
              <a:t>هفته پژوهش- آذر1399</a:t>
            </a:r>
            <a:endParaRPr lang="fa-IR" sz="1800" dirty="0"/>
          </a:p>
        </p:txBody>
      </p:sp>
      <p:sp>
        <p:nvSpPr>
          <p:cNvPr id="5" name="Slide Number Placeholder 4"/>
          <p:cNvSpPr>
            <a:spLocks noGrp="1"/>
          </p:cNvSpPr>
          <p:nvPr>
            <p:ph type="sldNum" sz="quarter" idx="12"/>
          </p:nvPr>
        </p:nvSpPr>
        <p:spPr/>
        <p:txBody>
          <a:bodyPr/>
          <a:lstStyle/>
          <a:p>
            <a:r>
              <a:rPr lang="en-US" sz="1600" dirty="0" smtClean="0">
                <a:cs typeface="B Titr" panose="00000700000000000000" pitchFamily="2" charset="-78"/>
              </a:rPr>
              <a:t>2</a:t>
            </a:r>
            <a:endParaRPr lang="fa-IR" dirty="0">
              <a:cs typeface="B Titr" panose="00000700000000000000" pitchFamily="2" charset="-78"/>
            </a:endParaRPr>
          </a:p>
        </p:txBody>
      </p:sp>
      <p:cxnSp>
        <p:nvCxnSpPr>
          <p:cNvPr id="4" name="Straight Connector 3"/>
          <p:cNvCxnSpPr/>
          <p:nvPr/>
        </p:nvCxnSpPr>
        <p:spPr>
          <a:xfrm>
            <a:off x="2209800" y="3486150"/>
            <a:ext cx="475252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3409950"/>
            <a:ext cx="47244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4056841"/>
      </p:ext>
    </p:extLst>
  </p:cSld>
  <p:clrMapOvr>
    <a:masterClrMapping/>
  </p:clrMapOvr>
  <p:transition spd="med" advTm="500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20</a:t>
            </a:fld>
            <a:endParaRPr lang="fa-IR"/>
          </a:p>
        </p:txBody>
      </p:sp>
      <p:sp>
        <p:nvSpPr>
          <p:cNvPr id="4" name="Title 1"/>
          <p:cNvSpPr txBox="1">
            <a:spLocks/>
          </p:cNvSpPr>
          <p:nvPr/>
        </p:nvSpPr>
        <p:spPr>
          <a:xfrm>
            <a:off x="457200" y="205979"/>
            <a:ext cx="6779096"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پژوهش نامه انتقادی متون و برنامه های علوم انسانی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6934200" y="1809750"/>
            <a:ext cx="2057400" cy="1563505"/>
          </a:xfrm>
          <a:prstGeom prst="rect">
            <a:avLst/>
          </a:prstGeom>
          <a:noFill/>
        </p:spPr>
        <p:txBody>
          <a:bodyPr wrap="square" rtlCol="1">
            <a:spAutoFit/>
          </a:bodyPr>
          <a:lstStyle/>
          <a:p>
            <a:pPr>
              <a:lnSpc>
                <a:spcPct val="130000"/>
              </a:lnSpc>
            </a:pPr>
            <a:endParaRPr lang="fa-IR" sz="1600" b="1" dirty="0" smtClean="0">
              <a:cs typeface="B Zar" panose="00000400000000000000" pitchFamily="2" charset="-78"/>
            </a:endParaRPr>
          </a:p>
          <a:p>
            <a:pPr>
              <a:lnSpc>
                <a:spcPct val="130000"/>
              </a:lnSpc>
            </a:pPr>
            <a:r>
              <a:rPr lang="fa-IR" sz="1600" b="1" dirty="0" smtClean="0">
                <a:cs typeface="B Zar" panose="00000400000000000000" pitchFamily="2" charset="-78"/>
              </a:rPr>
              <a:t>اهداف </a:t>
            </a:r>
            <a:r>
              <a:rPr lang="fa-IR" sz="1600" b="1" dirty="0">
                <a:cs typeface="B Zar" panose="00000400000000000000" pitchFamily="2" charset="-78"/>
              </a:rPr>
              <a:t>و </a:t>
            </a:r>
            <a:r>
              <a:rPr lang="fa-IR" sz="1600" b="1" dirty="0" smtClean="0">
                <a:cs typeface="B Zar" panose="00000400000000000000" pitchFamily="2" charset="-78"/>
              </a:rPr>
              <a:t>چشم‌انداز:</a:t>
            </a: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79512" y="3954709"/>
            <a:ext cx="2592288" cy="553998"/>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600" u="sng" dirty="0">
                <a:solidFill>
                  <a:srgbClr val="0000FF"/>
                </a:solidFill>
                <a:ea typeface="Calibri"/>
                <a:cs typeface="B Lotus"/>
                <a:hlinkClick r:id="rId2"/>
              </a:rPr>
              <a:t>http://criticalstudy.ihcs.ac.ir</a:t>
            </a:r>
            <a:endParaRPr lang="en-US" sz="1600"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533400" y="1123951"/>
            <a:ext cx="2057399" cy="268406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343400" y="1200150"/>
            <a:ext cx="4572000" cy="830997"/>
          </a:xfrm>
          <a:prstGeom prst="rect">
            <a:avLst/>
          </a:prstGeom>
        </p:spPr>
        <p:txBody>
          <a:bodyPr wrap="square">
            <a:spAutoFit/>
          </a:bodyPr>
          <a:lstStyle/>
          <a:p>
            <a:r>
              <a:rPr lang="fa-IR" sz="1200" dirty="0" smtClean="0">
                <a:cs typeface="B Titr" pitchFamily="2" charset="-78"/>
              </a:rPr>
              <a:t>سردبير: دکتر جان اله کريمي مطهر </a:t>
            </a:r>
            <a:endParaRPr lang="en-US" sz="1200" dirty="0" smtClean="0">
              <a:cs typeface="B Titr" pitchFamily="2" charset="-78"/>
            </a:endParaRPr>
          </a:p>
          <a:p>
            <a:r>
              <a:rPr lang="en-US" sz="1200" dirty="0" smtClean="0">
                <a:cs typeface="B Titr" pitchFamily="2" charset="-78"/>
              </a:rPr>
              <a:t> </a:t>
            </a:r>
            <a:r>
              <a:rPr lang="fa-IR" sz="1200" dirty="0" smtClean="0">
                <a:cs typeface="B Titr" pitchFamily="2" charset="-78"/>
              </a:rPr>
              <a:t>مدير مسئول: دکتردکتر جان اله کريمي مطهر </a:t>
            </a:r>
            <a:endParaRPr lang="en-US" sz="1200" dirty="0" smtClean="0">
              <a:cs typeface="B Titr" pitchFamily="2" charset="-78"/>
            </a:endParaRPr>
          </a:p>
          <a:p>
            <a:r>
              <a:rPr lang="fa-IR" sz="1200" dirty="0" smtClean="0">
                <a:cs typeface="B Titr" pitchFamily="2" charset="-78"/>
              </a:rPr>
              <a:t>مدير اجرايي: ليلا جديدي </a:t>
            </a:r>
            <a:endParaRPr lang="en-US" sz="1200" dirty="0" smtClean="0">
              <a:cs typeface="B Titr" pitchFamily="2" charset="-78"/>
            </a:endParaRPr>
          </a:p>
          <a:p>
            <a:r>
              <a:rPr lang="fa-IR" sz="1200" dirty="0" smtClean="0">
                <a:cs typeface="B Titr" pitchFamily="2" charset="-78"/>
              </a:rPr>
              <a:t>رتبه در کميسيون نشريات در سال98: ب </a:t>
            </a:r>
            <a:endParaRPr lang="en-US" sz="1200" dirty="0">
              <a:cs typeface="B Titr" pitchFamily="2" charset="-78"/>
            </a:endParaRPr>
          </a:p>
        </p:txBody>
      </p:sp>
      <p:sp>
        <p:nvSpPr>
          <p:cNvPr id="10" name="Rectangle 9"/>
          <p:cNvSpPr/>
          <p:nvPr/>
        </p:nvSpPr>
        <p:spPr>
          <a:xfrm>
            <a:off x="4572000" y="2419350"/>
            <a:ext cx="4343400" cy="2123658"/>
          </a:xfrm>
          <a:prstGeom prst="rect">
            <a:avLst/>
          </a:prstGeom>
        </p:spPr>
        <p:txBody>
          <a:bodyPr wrap="square">
            <a:spAutoFit/>
          </a:bodyPr>
          <a:lstStyle/>
          <a:p>
            <a:pPr algn="just">
              <a:lnSpc>
                <a:spcPct val="120000"/>
              </a:lnSpc>
            </a:pPr>
            <a:r>
              <a:rPr lang="fa-IR" sz="1100" b="1" dirty="0" smtClean="0">
                <a:cs typeface="B Nazanin" panose="00000400000000000000" pitchFamily="2" charset="-78"/>
              </a:rPr>
              <a:t>اگر انگيزه‌هاي انتشار اين نشريه را در دو نكتة بارز خلاصه كنيم، بايد چنين عنوان كرد: </a:t>
            </a:r>
            <a:endParaRPr lang="en-US" sz="1100" b="1" dirty="0" smtClean="0">
              <a:cs typeface="B Nazanin" panose="00000400000000000000" pitchFamily="2" charset="-78"/>
            </a:endParaRPr>
          </a:p>
          <a:p>
            <a:pPr algn="just">
              <a:lnSpc>
                <a:spcPct val="120000"/>
              </a:lnSpc>
            </a:pPr>
            <a:r>
              <a:rPr lang="fa-IR" sz="1100" b="1" dirty="0" smtClean="0">
                <a:cs typeface="B Nazanin" panose="00000400000000000000" pitchFamily="2" charset="-78"/>
              </a:rPr>
              <a:t>1. گسترش و بسط فرهنگ نقادي و نقدپذيري در كشور</a:t>
            </a:r>
            <a:endParaRPr lang="en-US" sz="1100" b="1" dirty="0" smtClean="0">
              <a:cs typeface="B Nazanin" panose="00000400000000000000" pitchFamily="2" charset="-78"/>
            </a:endParaRPr>
          </a:p>
          <a:p>
            <a:pPr algn="just">
              <a:lnSpc>
                <a:spcPct val="120000"/>
              </a:lnSpc>
            </a:pPr>
            <a:r>
              <a:rPr lang="fa-IR" sz="1100" b="1" dirty="0" smtClean="0">
                <a:cs typeface="B Nazanin" panose="00000400000000000000" pitchFamily="2" charset="-78"/>
              </a:rPr>
              <a:t>2. ارتقاي سطح علمي و ارزشي متون و كتب دانشگاهي علوم انساني براساس معيارهاي بومي و اسلامي.</a:t>
            </a:r>
            <a:endParaRPr lang="en-US" sz="1100" b="1" dirty="0" smtClean="0">
              <a:cs typeface="B Nazanin" panose="00000400000000000000" pitchFamily="2" charset="-78"/>
            </a:endParaRPr>
          </a:p>
          <a:p>
            <a:pPr algn="just">
              <a:lnSpc>
                <a:spcPct val="120000"/>
              </a:lnSpc>
            </a:pPr>
            <a:r>
              <a:rPr lang="fa-IR" sz="1100" b="1" dirty="0" smtClean="0">
                <a:cs typeface="B Nazanin" panose="00000400000000000000" pitchFamily="2" charset="-78"/>
              </a:rPr>
              <a:t>در سایت شورای بررسی متون و کتب علوم انسانی، بخشی با عنوان «نقدِ نقد» به چشم مي‌خورد كه اختصاص به  درج پاسخ مؤلفاني دارد كه كتاب­هايشان در پژوهشنامه انتقادی متون نقد ‌شده است؛ گاهي پيش مي‌آيد كه اين تبادل‌نظر چندين مرتبه  بين اساتيد محترم رد و بدل شود.</a:t>
            </a:r>
            <a:endParaRPr lang="en-US" sz="1100" b="1" dirty="0" smtClean="0">
              <a:cs typeface="B Nazanin" panose="00000400000000000000" pitchFamily="2" charset="-78"/>
            </a:endParaRPr>
          </a:p>
          <a:p>
            <a:pPr algn="just">
              <a:lnSpc>
                <a:spcPct val="120000"/>
              </a:lnSpc>
            </a:pPr>
            <a:r>
              <a:rPr lang="fa-IR" sz="1100" b="1" dirty="0" smtClean="0">
                <a:cs typeface="B Nazanin" panose="00000400000000000000" pitchFamily="2" charset="-78"/>
              </a:rPr>
              <a:t>با تلاش‌هاي بسيار رياست وقت پژوهشگاه و سردبير نشريه، سرانجام اين نشريه در تاريخ 24/8/91 با شماره نامۀ 381666/3 موفق به دريافت امتياز علمي-پژوهشي شد.</a:t>
            </a:r>
            <a:endParaRPr lang="en-US" sz="1100" b="1" dirty="0">
              <a:cs typeface="B Nazanin" panose="00000400000000000000" pitchFamily="2" charset="-78"/>
            </a:endParaRPr>
          </a:p>
        </p:txBody>
      </p:sp>
    </p:spTree>
    <p:extLst>
      <p:ext uri="{BB962C8B-B14F-4D97-AF65-F5344CB8AC3E}">
        <p14:creationId xmlns="" xmlns:p14="http://schemas.microsoft.com/office/powerpoint/2010/main" val="1043092765"/>
      </p:ext>
    </p:extLst>
  </p:cSld>
  <p:clrMapOvr>
    <a:masterClrMapping/>
  </p:clrMapOvr>
  <p:transition spd="med" advTm="5000">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21</a:t>
            </a:fld>
            <a:endParaRPr lang="fa-IR"/>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a:solidFill>
                  <a:schemeClr val="tx2">
                    <a:lumMod val="75000"/>
                  </a:schemeClr>
                </a:solidFill>
                <a:cs typeface="B Titr" panose="00000700000000000000" pitchFamily="2" charset="-78"/>
              </a:rPr>
              <a:t>جستارهاي سياسي </a:t>
            </a:r>
            <a:r>
              <a:rPr lang="ar-SA" sz="2800" b="1" dirty="0" smtClean="0">
                <a:solidFill>
                  <a:schemeClr val="tx2">
                    <a:lumMod val="75000"/>
                  </a:schemeClr>
                </a:solidFill>
                <a:cs typeface="B Titr" panose="00000700000000000000" pitchFamily="2" charset="-78"/>
              </a:rPr>
              <a:t>معاصر</a:t>
            </a:r>
            <a:r>
              <a:rPr lang="fa-IR" sz="2800" b="1" dirty="0" smtClean="0">
                <a:solidFill>
                  <a:schemeClr val="tx2">
                    <a:lumMod val="75000"/>
                  </a:schemeClr>
                </a:solidFill>
                <a:cs typeface="B Titr" panose="00000700000000000000" pitchFamily="2" charset="-78"/>
              </a:rPr>
              <a:t>(</a:t>
            </a:r>
            <a:r>
              <a:rPr lang="ar-SA" sz="2800" b="1" dirty="0" smtClean="0">
                <a:solidFill>
                  <a:schemeClr val="tx2">
                    <a:lumMod val="75000"/>
                  </a:schemeClr>
                </a:solidFill>
                <a:cs typeface="B Titr" panose="00000700000000000000" pitchFamily="2" charset="-78"/>
              </a:rPr>
              <a:t> </a:t>
            </a:r>
            <a:r>
              <a:rPr lang="ar-SA" sz="2800" b="1" dirty="0">
                <a:solidFill>
                  <a:schemeClr val="tx2">
                    <a:lumMod val="75000"/>
                  </a:schemeClr>
                </a:solidFill>
                <a:cs typeface="B Titr" panose="00000700000000000000" pitchFamily="2" charset="-78"/>
              </a:rPr>
              <a:t>علمي- </a:t>
            </a:r>
            <a:r>
              <a:rPr lang="ar-SA" sz="2800" b="1" dirty="0" smtClean="0">
                <a:solidFill>
                  <a:schemeClr val="tx2">
                    <a:lumMod val="75000"/>
                  </a:schemeClr>
                </a:solidFill>
                <a:cs typeface="B Titr" panose="00000700000000000000" pitchFamily="2" charset="-78"/>
              </a:rPr>
              <a:t>پژوهشي</a:t>
            </a:r>
            <a:r>
              <a:rPr lang="fa-IR" sz="2800" b="1" dirty="0" smtClean="0">
                <a:solidFill>
                  <a:schemeClr val="tx2">
                    <a:lumMod val="75000"/>
                  </a:schemeClr>
                </a:solidFill>
                <a:cs typeface="B Titr" panose="00000700000000000000" pitchFamily="2" charset="-78"/>
              </a:rPr>
              <a:t>)</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2483768" y="1059582"/>
            <a:ext cx="6507832" cy="2382191"/>
          </a:xfrm>
          <a:prstGeom prst="rect">
            <a:avLst/>
          </a:prstGeom>
          <a:noFill/>
        </p:spPr>
        <p:txBody>
          <a:bodyPr wrap="square" rtlCol="1">
            <a:spAutoFit/>
          </a:bodyPr>
          <a:lstStyle/>
          <a:p>
            <a:r>
              <a:rPr lang="fa-IR" sz="1200" dirty="0" smtClean="0">
                <a:cs typeface="B Titr" pitchFamily="2" charset="-78"/>
              </a:rPr>
              <a:t>سردبير: دکتريحيي فوزي </a:t>
            </a:r>
            <a:endParaRPr lang="en-US" sz="1200" dirty="0" smtClean="0">
              <a:cs typeface="B Titr" pitchFamily="2" charset="-78"/>
            </a:endParaRPr>
          </a:p>
          <a:p>
            <a:r>
              <a:rPr lang="fa-IR" sz="1200" dirty="0" smtClean="0">
                <a:cs typeface="B Titr" pitchFamily="2" charset="-78"/>
              </a:rPr>
              <a:t>مدير مسئول:دکتر فرهاد زيويار </a:t>
            </a:r>
            <a:endParaRPr lang="en-US" sz="1200" dirty="0" smtClean="0">
              <a:cs typeface="B Titr" pitchFamily="2" charset="-78"/>
            </a:endParaRPr>
          </a:p>
          <a:p>
            <a:r>
              <a:rPr lang="fa-IR" sz="1200" dirty="0" smtClean="0">
                <a:cs typeface="B Titr" pitchFamily="2" charset="-78"/>
              </a:rPr>
              <a:t>مدير اجرايي: امير اعتمادي بزرگ </a:t>
            </a:r>
            <a:endParaRPr lang="en-US" sz="1200" dirty="0" smtClean="0">
              <a:cs typeface="B Titr" pitchFamily="2" charset="-78"/>
            </a:endParaRPr>
          </a:p>
          <a:p>
            <a:r>
              <a:rPr lang="fa-IR" sz="1200" dirty="0" smtClean="0">
                <a:cs typeface="B Titr" pitchFamily="2" charset="-78"/>
              </a:rPr>
              <a:t>رتبه در کميسيون نشريات: ب </a:t>
            </a:r>
            <a:endParaRPr lang="en-US" sz="1200" dirty="0" smtClean="0">
              <a:cs typeface="B Titr" pitchFamily="2" charset="-78"/>
            </a:endParaRPr>
          </a:p>
          <a:p>
            <a:pPr>
              <a:lnSpc>
                <a:spcPct val="130000"/>
              </a:lnSpc>
            </a:pPr>
            <a:endParaRPr lang="fa-IR" b="1" dirty="0" smtClean="0">
              <a:cs typeface="B Zar" panose="00000400000000000000" pitchFamily="2" charset="-78"/>
            </a:endParaRPr>
          </a:p>
          <a:p>
            <a:pPr>
              <a:lnSpc>
                <a:spcPct val="130000"/>
              </a:lnSpc>
            </a:pPr>
            <a:r>
              <a:rPr lang="ar-SA" sz="1400" b="1" dirty="0" smtClean="0">
                <a:cs typeface="B Zar" pitchFamily="2" charset="-78"/>
              </a:rPr>
              <a:t>محور </a:t>
            </a:r>
            <a:r>
              <a:rPr lang="ar-SA" sz="1400" b="1" dirty="0">
                <a:cs typeface="B Zar" pitchFamily="2" charset="-78"/>
              </a:rPr>
              <a:t>عناوین و موضوعات </a:t>
            </a:r>
            <a:r>
              <a:rPr lang="fa-IR" sz="1400" b="1" dirty="0" smtClean="0">
                <a:cs typeface="B Zar" pitchFamily="2" charset="-78"/>
              </a:rPr>
              <a:t>مقاله‌های مجله</a:t>
            </a:r>
            <a:r>
              <a:rPr lang="ar-SA" sz="1400" b="1" dirty="0" smtClean="0">
                <a:cs typeface="B Zar" pitchFamily="2" charset="-78"/>
              </a:rPr>
              <a:t>:</a:t>
            </a:r>
            <a:endParaRPr lang="en-US" sz="1400" b="1" dirty="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5" y="3954709"/>
            <a:ext cx="2592288" cy="52322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100" b="1" dirty="0" smtClean="0">
              <a:cs typeface="B Zar" panose="00000400000000000000" pitchFamily="2" charset="-78"/>
            </a:endParaRPr>
          </a:p>
          <a:p>
            <a:pPr algn="ctr"/>
            <a:r>
              <a:rPr lang="en-US" sz="1400" b="1" u="sng" dirty="0">
                <a:hlinkClick r:id="rId2"/>
              </a:rPr>
              <a:t>http://politicalstudy.ihcs.ac.ir</a:t>
            </a:r>
            <a:r>
              <a:rPr lang="en-US" sz="1400" b="1" dirty="0"/>
              <a:t> </a:t>
            </a:r>
            <a:endParaRPr lang="en-US" b="1" dirty="0"/>
          </a:p>
        </p:txBody>
      </p:sp>
      <p:sp>
        <p:nvSpPr>
          <p:cNvPr id="9" name="Rectangle 8"/>
          <p:cNvSpPr/>
          <p:nvPr/>
        </p:nvSpPr>
        <p:spPr>
          <a:xfrm>
            <a:off x="3124200" y="2495550"/>
            <a:ext cx="5867400" cy="2031325"/>
          </a:xfrm>
          <a:prstGeom prst="rect">
            <a:avLst/>
          </a:prstGeom>
        </p:spPr>
        <p:txBody>
          <a:bodyPr wrap="square">
            <a:spAutoFit/>
          </a:bodyPr>
          <a:lstStyle/>
          <a:p>
            <a:r>
              <a:rPr lang="fa-IR" sz="1400" dirty="0" smtClean="0">
                <a:cs typeface="B Zar" pitchFamily="2" charset="-78"/>
              </a:rPr>
              <a:t>1.انديشه سياسي  </a:t>
            </a:r>
            <a:endParaRPr lang="en-US" sz="1400" dirty="0" smtClean="0">
              <a:cs typeface="B Zar" pitchFamily="2" charset="-78"/>
            </a:endParaRPr>
          </a:p>
          <a:p>
            <a:r>
              <a:rPr lang="fa-IR" sz="1400" dirty="0" smtClean="0">
                <a:cs typeface="B Zar" pitchFamily="2" charset="-78"/>
              </a:rPr>
              <a:t> 2.سياست و فضاي مجازي </a:t>
            </a:r>
            <a:endParaRPr lang="en-US" sz="1400" dirty="0" smtClean="0">
              <a:cs typeface="B Zar" pitchFamily="2" charset="-78"/>
            </a:endParaRPr>
          </a:p>
          <a:p>
            <a:r>
              <a:rPr lang="fa-IR" sz="1400" dirty="0" smtClean="0">
                <a:cs typeface="B Zar" pitchFamily="2" charset="-78"/>
              </a:rPr>
              <a:t>3. کارآمدي نظام سياسي جمهوري اسلامي با عنايت به قوانين، ساختارها و عوامل </a:t>
            </a:r>
            <a:endParaRPr lang="en-US" sz="1400" dirty="0" smtClean="0">
              <a:cs typeface="B Zar" pitchFamily="2" charset="-78"/>
            </a:endParaRPr>
          </a:p>
          <a:p>
            <a:r>
              <a:rPr lang="fa-IR" sz="1400" dirty="0" smtClean="0">
                <a:cs typeface="B Zar" pitchFamily="2" charset="-78"/>
              </a:rPr>
              <a:t>4. راهکارهاي تقويت صلح، و همزيستي  درجهان معاصر </a:t>
            </a:r>
            <a:endParaRPr lang="en-US" sz="1400" dirty="0" smtClean="0">
              <a:cs typeface="B Zar" pitchFamily="2" charset="-78"/>
            </a:endParaRPr>
          </a:p>
          <a:p>
            <a:r>
              <a:rPr lang="fa-IR" sz="1400" dirty="0" smtClean="0">
                <a:cs typeface="B Zar" pitchFamily="2" charset="-78"/>
              </a:rPr>
              <a:t>5. آينده پژوهشي در حوزه سياست</a:t>
            </a:r>
            <a:endParaRPr lang="en-US" sz="1400" dirty="0" smtClean="0">
              <a:cs typeface="B Zar" pitchFamily="2" charset="-78"/>
            </a:endParaRPr>
          </a:p>
          <a:p>
            <a:r>
              <a:rPr lang="fa-IR" sz="1400" dirty="0" smtClean="0">
                <a:cs typeface="B Zar" pitchFamily="2" charset="-78"/>
              </a:rPr>
              <a:t> 6. دين وسياست </a:t>
            </a:r>
            <a:endParaRPr lang="en-US" sz="1400" dirty="0" smtClean="0">
              <a:cs typeface="B Zar" pitchFamily="2" charset="-78"/>
            </a:endParaRPr>
          </a:p>
          <a:p>
            <a:r>
              <a:rPr lang="fa-IR" sz="1400" dirty="0" smtClean="0">
                <a:cs typeface="B Zar" pitchFamily="2" charset="-78"/>
              </a:rPr>
              <a:t>7. فلسفه سياسي </a:t>
            </a:r>
            <a:endParaRPr lang="en-US" sz="1400" dirty="0" smtClean="0">
              <a:cs typeface="B Zar" pitchFamily="2" charset="-78"/>
            </a:endParaRPr>
          </a:p>
          <a:p>
            <a:r>
              <a:rPr lang="fa-IR" sz="1400" dirty="0" smtClean="0">
                <a:cs typeface="B Zar" pitchFamily="2" charset="-78"/>
              </a:rPr>
              <a:t>8.مطالعات تطبيقي در دانش سياسي </a:t>
            </a:r>
            <a:endParaRPr lang="en-US" sz="1400" dirty="0" smtClean="0">
              <a:cs typeface="B Zar" pitchFamily="2" charset="-78"/>
            </a:endParaRPr>
          </a:p>
          <a:p>
            <a:r>
              <a:rPr lang="fa-IR" sz="1400" dirty="0" smtClean="0">
                <a:cs typeface="B Zar" pitchFamily="2" charset="-78"/>
              </a:rPr>
              <a:t>9. سياست و علوم انساني(جامعه شناسي سياسي، اقتصاد سياسي، روانشناسي سياسي، مديريت سياسي و...)</a:t>
            </a:r>
            <a:endParaRPr lang="en-US" sz="1400" dirty="0">
              <a:cs typeface="B Zar" pitchFamily="2" charset="-78"/>
            </a:endParaRPr>
          </a:p>
        </p:txBody>
      </p:sp>
      <p:pic>
        <p:nvPicPr>
          <p:cNvPr id="10" name="Picture 9" descr="http://politicalstudy.ihcs.ac.ir/data/cps/coversheet/731602424453.jpg"/>
          <p:cNvPicPr/>
          <p:nvPr/>
        </p:nvPicPr>
        <p:blipFill>
          <a:blip r:embed="rId3" cstate="print"/>
          <a:srcRect/>
          <a:stretch>
            <a:fillRect/>
          </a:stretch>
        </p:blipFill>
        <p:spPr bwMode="auto">
          <a:xfrm>
            <a:off x="304800" y="1352550"/>
            <a:ext cx="2590800" cy="2286000"/>
          </a:xfrm>
          <a:prstGeom prst="rect">
            <a:avLst/>
          </a:prstGeom>
          <a:noFill/>
          <a:ln w="9525">
            <a:noFill/>
            <a:miter lim="800000"/>
            <a:headEnd/>
            <a:tailEnd/>
          </a:ln>
        </p:spPr>
      </p:pic>
    </p:spTree>
    <p:extLst>
      <p:ext uri="{BB962C8B-B14F-4D97-AF65-F5344CB8AC3E}">
        <p14:creationId xmlns="" xmlns:p14="http://schemas.microsoft.com/office/powerpoint/2010/main" val="518871667"/>
      </p:ext>
    </p:extLst>
  </p:cSld>
  <p:clrMapOvr>
    <a:masterClrMapping/>
  </p:clrMapOvr>
  <p:transition spd="med" advTm="5000">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smtClean="0">
                <a:solidFill>
                  <a:schemeClr val="tx2">
                    <a:lumMod val="75000"/>
                  </a:schemeClr>
                </a:solidFill>
                <a:cs typeface="B Titr" panose="00000700000000000000" pitchFamily="2" charset="-78"/>
              </a:rPr>
              <a:t>آفاق الحضاره الاسلامیه</a:t>
            </a:r>
            <a:endParaRPr lang="en-US" sz="28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44DBC698-7C74-48C7-A465-AA3DA16D9C85}" type="slidenum">
              <a:rPr lang="fa-IR" smtClean="0"/>
              <a:pPr/>
              <a:t>22</a:t>
            </a:fld>
            <a:endParaRPr lang="fa-IR"/>
          </a:p>
        </p:txBody>
      </p:sp>
      <p:sp>
        <p:nvSpPr>
          <p:cNvPr id="4" name="Rectangle 3"/>
          <p:cNvSpPr/>
          <p:nvPr/>
        </p:nvSpPr>
        <p:spPr>
          <a:xfrm>
            <a:off x="5410200" y="1047750"/>
            <a:ext cx="3505200" cy="941796"/>
          </a:xfrm>
          <a:prstGeom prst="rect">
            <a:avLst/>
          </a:prstGeom>
        </p:spPr>
        <p:txBody>
          <a:bodyPr wrap="square">
            <a:spAutoFit/>
          </a:bodyPr>
          <a:lstStyle/>
          <a:p>
            <a:pPr algn="just">
              <a:lnSpc>
                <a:spcPct val="115000"/>
              </a:lnSpc>
            </a:pPr>
            <a:r>
              <a:rPr lang="fa-IR" sz="1200" dirty="0" smtClean="0">
                <a:latin typeface="Calibri" panose="020F0502020204030204" pitchFamily="34" charset="0"/>
                <a:ea typeface="Calibri" panose="020F0502020204030204" pitchFamily="34" charset="0"/>
                <a:cs typeface="B Titr" panose="00000700000000000000" pitchFamily="2" charset="-78"/>
              </a:rPr>
              <a:t>سردبير: دکتر حامد صدقي </a:t>
            </a:r>
            <a:endParaRPr lang="en-US" sz="1200" dirty="0" smtClean="0">
              <a:latin typeface="Calibri" panose="020F0502020204030204" pitchFamily="34" charset="0"/>
              <a:ea typeface="Calibri" panose="020F0502020204030204" pitchFamily="34" charset="0"/>
              <a:cs typeface="B Titr" panose="00000700000000000000" pitchFamily="2" charset="-78"/>
            </a:endParaRPr>
          </a:p>
          <a:p>
            <a:pPr algn="just">
              <a:lnSpc>
                <a:spcPct val="115000"/>
              </a:lnSpc>
            </a:pPr>
            <a:r>
              <a:rPr lang="fa-IR" sz="1200" dirty="0" smtClean="0">
                <a:latin typeface="Calibri" panose="020F0502020204030204" pitchFamily="34" charset="0"/>
                <a:ea typeface="Calibri" panose="020F0502020204030204" pitchFamily="34" charset="0"/>
                <a:cs typeface="B Titr" panose="00000700000000000000" pitchFamily="2" charset="-78"/>
              </a:rPr>
              <a:t>مدير مسئول: دکترمعصومه نعمتي قزويني </a:t>
            </a:r>
            <a:endParaRPr lang="en-US" sz="1200" dirty="0" smtClean="0">
              <a:latin typeface="Calibri" panose="020F0502020204030204" pitchFamily="34" charset="0"/>
              <a:ea typeface="Calibri" panose="020F0502020204030204" pitchFamily="34" charset="0"/>
              <a:cs typeface="B Titr" panose="00000700000000000000" pitchFamily="2" charset="-78"/>
            </a:endParaRPr>
          </a:p>
          <a:p>
            <a:pPr algn="just">
              <a:lnSpc>
                <a:spcPct val="115000"/>
              </a:lnSpc>
            </a:pPr>
            <a:r>
              <a:rPr lang="fa-IR" sz="1200" dirty="0" smtClean="0">
                <a:latin typeface="Calibri" panose="020F0502020204030204" pitchFamily="34" charset="0"/>
                <a:ea typeface="Calibri" panose="020F0502020204030204" pitchFamily="34" charset="0"/>
                <a:cs typeface="B Titr" panose="00000700000000000000" pitchFamily="2" charset="-78"/>
              </a:rPr>
              <a:t>مدير اجرايي: ناهيد ففتحي </a:t>
            </a:r>
            <a:endParaRPr lang="en-US" sz="1200" dirty="0" smtClean="0">
              <a:latin typeface="Calibri" panose="020F0502020204030204" pitchFamily="34" charset="0"/>
              <a:ea typeface="Calibri" panose="020F0502020204030204" pitchFamily="34" charset="0"/>
              <a:cs typeface="B Titr" panose="00000700000000000000" pitchFamily="2" charset="-78"/>
            </a:endParaRPr>
          </a:p>
          <a:p>
            <a:pPr algn="just">
              <a:lnSpc>
                <a:spcPct val="115000"/>
              </a:lnSpc>
            </a:pPr>
            <a:r>
              <a:rPr lang="fa-IR" sz="1200" dirty="0" smtClean="0">
                <a:latin typeface="Calibri" panose="020F0502020204030204" pitchFamily="34" charset="0"/>
                <a:ea typeface="Calibri" panose="020F0502020204030204" pitchFamily="34" charset="0"/>
                <a:cs typeface="B Titr" panose="00000700000000000000" pitchFamily="2" charset="-78"/>
              </a:rPr>
              <a:t>رتبه در کميسيون نشريات: ب</a:t>
            </a:r>
            <a:endParaRPr lang="en-US" sz="1200" dirty="0">
              <a:latin typeface="Calibri" panose="020F0502020204030204" pitchFamily="34" charset="0"/>
              <a:ea typeface="Calibri" panose="020F0502020204030204" pitchFamily="34" charset="0"/>
              <a:cs typeface="B Titr" panose="00000700000000000000" pitchFamily="2" charset="-78"/>
            </a:endParaRPr>
          </a:p>
        </p:txBody>
      </p:sp>
      <p:pic>
        <p:nvPicPr>
          <p:cNvPr id="5" name="Content Placeholder 6" descr="http://afagh.ihcs.ac.ir/data/afagh/coversheet/991602431772.jpg"/>
          <p:cNvPicPr>
            <a:picLocks/>
          </p:cNvPicPr>
          <p:nvPr/>
        </p:nvPicPr>
        <p:blipFill>
          <a:blip r:embed="rId2" cstate="print"/>
          <a:srcRect/>
          <a:stretch>
            <a:fillRect/>
          </a:stretch>
        </p:blipFill>
        <p:spPr bwMode="auto">
          <a:xfrm>
            <a:off x="381000" y="1352550"/>
            <a:ext cx="2362200" cy="2209800"/>
          </a:xfrm>
          <a:prstGeom prst="rect">
            <a:avLst/>
          </a:prstGeom>
          <a:noFill/>
          <a:ln w="9525">
            <a:noFill/>
            <a:miter lim="800000"/>
            <a:headEnd/>
            <a:tailEnd/>
          </a:ln>
        </p:spPr>
      </p:pic>
      <p:sp>
        <p:nvSpPr>
          <p:cNvPr id="6" name="TextBox 5"/>
          <p:cNvSpPr txBox="1"/>
          <p:nvPr/>
        </p:nvSpPr>
        <p:spPr>
          <a:xfrm>
            <a:off x="179512" y="3954709"/>
            <a:ext cx="2592288" cy="492443"/>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200" dirty="0" smtClean="0"/>
              <a:t>http://afagh.ihcs.ac.ir</a:t>
            </a:r>
            <a:endParaRPr lang="en-US" sz="1600" dirty="0"/>
          </a:p>
        </p:txBody>
      </p:sp>
      <p:sp>
        <p:nvSpPr>
          <p:cNvPr id="7" name="Rectangle 6"/>
          <p:cNvSpPr/>
          <p:nvPr/>
        </p:nvSpPr>
        <p:spPr>
          <a:xfrm>
            <a:off x="3124200" y="1962150"/>
            <a:ext cx="5867400" cy="2743200"/>
          </a:xfrm>
          <a:prstGeom prst="rect">
            <a:avLst/>
          </a:prstGeom>
        </p:spPr>
        <p:txBody>
          <a:bodyPr wrap="square">
            <a:spAutoFit/>
          </a:bodyPr>
          <a:lstStyle/>
          <a:p>
            <a:pPr algn="just"/>
            <a:r>
              <a:rPr lang="fa-IR" sz="1200" b="1" dirty="0" smtClean="0">
                <a:latin typeface="Times New Roman" panose="02020603050405020304" pitchFamily="18" charset="0"/>
                <a:ea typeface="Times New Roman" panose="02020603050405020304" pitchFamily="18" charset="0"/>
                <a:cs typeface="B Zar" pitchFamily="2" charset="-78"/>
              </a:rPr>
              <a:t>الأهداف و الإتجاهات:</a:t>
            </a:r>
            <a:endParaRPr lang="en-US" sz="1200" dirty="0" smtClean="0">
              <a:latin typeface="Times New Roman" panose="02020603050405020304" pitchFamily="18" charset="0"/>
              <a:ea typeface="Times New Roman" panose="02020603050405020304" pitchFamily="18" charset="0"/>
              <a:cs typeface="B Zar"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إنّ التقدّم السریع فی العلم و التقنیة فی عصر الإتصالات الحدیثة و دوره المهم فی تحقق أهداف الشعوب و تیسیرها؛ والغزو الثقافی الغربی لثقافات الأمم و حضاراتها خاصة الثقافة الإسلامیة الشامخة قد زاد من ضرورة اتخاذ مواقف و ردود فعل جادّة تجاه هذه الهجمات. وقد أدّی هذا الی إصدار مجلة آفاق الحضارة الإسلامیة.</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والإتجاه العام للمجلة هو تنمیة الحضارة الإسلامیة و نشرها فی جمیع أنحاء العالم.</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ترحّب المجلة بنشر البحوث الجدیدة القیّمة ذات الصلة بأیّ حقل من حقول الحضارة الإسلامیّة کما تنشر ملخصات الرسائل و الأطروحات الجامعیّة فی المجال المذکورآنفا.</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والإتجاه العام للمجلة هو نشر المقالات فی المحاور التالیة:</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 العلوم الإسلامیّة وعلوم القرآن و الحدیث</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 تاریخ الحضارة الإسلامیّة</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 دراسة آراء المفکرین الذین لهم دور مهم فی تنمیة الحضارة الإسلامیّة</a:t>
            </a:r>
            <a:endParaRPr lang="en-US" sz="1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r>
              <a:rPr lang="fa-IR" sz="1400" dirty="0" smtClean="0">
                <a:latin typeface="Times New Roman" panose="02020603050405020304" pitchFamily="18" charset="0"/>
                <a:ea typeface="Times New Roman" panose="02020603050405020304" pitchFamily="18" charset="0"/>
                <a:cs typeface="B Nazanin" panose="00000400000000000000" pitchFamily="2" charset="-78"/>
              </a:rPr>
              <a:t>- نقد الکتب و المقالات المنشورة فی مجال الحضارة الإسلامیة</a:t>
            </a:r>
            <a:endParaRPr lang="en-US" sz="1400" dirty="0">
              <a:latin typeface="Times New Roman" panose="02020603050405020304" pitchFamily="18" charset="0"/>
              <a:ea typeface="Times New Roman" panose="02020603050405020304" pitchFamily="18" charset="0"/>
              <a:cs typeface="B Nazanin" panose="00000400000000000000" pitchFamily="2" charset="-78"/>
            </a:endParaRPr>
          </a:p>
        </p:txBody>
      </p:sp>
    </p:spTree>
  </p:cSld>
  <p:clrMapOvr>
    <a:masterClrMapping/>
  </p:clrMapOvr>
  <p:transition spd="med" advTm="500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8150"/>
            <a:ext cx="8229600" cy="857250"/>
          </a:xfrm>
        </p:spPr>
        <p:txBody>
          <a:bodyPr>
            <a:normAutofit fontScale="90000"/>
          </a:bodyPr>
          <a:lstStyle/>
          <a:p>
            <a:r>
              <a:rPr lang="fa-IR" sz="3100" dirty="0" smtClean="0">
                <a:solidFill>
                  <a:schemeClr val="tx2">
                    <a:lumMod val="75000"/>
                  </a:schemeClr>
                </a:solidFill>
                <a:cs typeface="B Titr" pitchFamily="2" charset="-78"/>
              </a:rPr>
              <a:t>كهن نامه ادب پارسي</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44DBC698-7C74-48C7-A465-AA3DA16D9C85}" type="slidenum">
              <a:rPr lang="fa-IR" smtClean="0"/>
              <a:pPr/>
              <a:t>23</a:t>
            </a:fld>
            <a:endParaRPr lang="fa-IR"/>
          </a:p>
        </p:txBody>
      </p:sp>
      <p:pic>
        <p:nvPicPr>
          <p:cNvPr id="4" name="Picture 3" descr="http://classicallit.ihcs.ac.ir/data/cpl/coversheet/21602431584.jpg"/>
          <p:cNvPicPr/>
          <p:nvPr/>
        </p:nvPicPr>
        <p:blipFill>
          <a:blip r:embed="rId2" cstate="print"/>
          <a:srcRect/>
          <a:stretch>
            <a:fillRect/>
          </a:stretch>
        </p:blipFill>
        <p:spPr bwMode="auto">
          <a:xfrm>
            <a:off x="533400" y="1200150"/>
            <a:ext cx="2133600" cy="2438400"/>
          </a:xfrm>
          <a:prstGeom prst="rect">
            <a:avLst/>
          </a:prstGeom>
          <a:noFill/>
          <a:ln w="9525">
            <a:noFill/>
            <a:miter lim="800000"/>
            <a:headEnd/>
            <a:tailEnd/>
          </a:ln>
        </p:spPr>
      </p:pic>
      <p:sp>
        <p:nvSpPr>
          <p:cNvPr id="5" name="TextBox 4"/>
          <p:cNvSpPr txBox="1"/>
          <p:nvPr/>
        </p:nvSpPr>
        <p:spPr>
          <a:xfrm>
            <a:off x="179512" y="3954709"/>
            <a:ext cx="2592288" cy="492443"/>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200" u="sng" dirty="0">
                <a:solidFill>
                  <a:srgbClr val="0000FF"/>
                </a:solidFill>
                <a:ea typeface="Calibri"/>
                <a:cs typeface="B Lotus"/>
                <a:hlinkClick r:id="rId3" invalidUrl="http:///"/>
              </a:rPr>
              <a:t>http</a:t>
            </a:r>
            <a:r>
              <a:rPr lang="en-US" sz="1200" u="sng" dirty="0" smtClean="0">
                <a:solidFill>
                  <a:srgbClr val="0000FF"/>
                </a:solidFill>
                <a:ea typeface="Calibri"/>
                <a:cs typeface="B Lotus"/>
                <a:hlinkClick r:id="rId3" invalidUrl="http:///"/>
              </a:rPr>
              <a:t>://</a:t>
            </a:r>
            <a:r>
              <a:rPr lang="en-US" sz="1200" dirty="0" smtClean="0"/>
              <a:t> </a:t>
            </a:r>
            <a:r>
              <a:rPr lang="en-US" sz="1200" dirty="0" smtClean="0">
                <a:cs typeface="B Titr" panose="00000700000000000000" pitchFamily="2" charset="-78"/>
              </a:rPr>
              <a:t>classicallit.ihcs.ac.ir</a:t>
            </a:r>
            <a:endParaRPr lang="en-US" sz="1600" dirty="0"/>
          </a:p>
        </p:txBody>
      </p:sp>
      <p:sp>
        <p:nvSpPr>
          <p:cNvPr id="6" name="Rectangle 5"/>
          <p:cNvSpPr/>
          <p:nvPr/>
        </p:nvSpPr>
        <p:spPr>
          <a:xfrm>
            <a:off x="4114800" y="2571750"/>
            <a:ext cx="4876800" cy="1661993"/>
          </a:xfrm>
          <a:prstGeom prst="rect">
            <a:avLst/>
          </a:prstGeom>
        </p:spPr>
        <p:txBody>
          <a:bodyPr wrap="square">
            <a:spAutoFit/>
          </a:bodyPr>
          <a:lstStyle/>
          <a:p>
            <a:pPr algn="just"/>
            <a:r>
              <a:rPr lang="fa-IR" sz="1400" b="1" dirty="0" smtClean="0">
                <a:cs typeface="B Zar" pitchFamily="2" charset="-78"/>
              </a:rPr>
              <a:t>محور و عناوين و موضوعات مقاله ها: </a:t>
            </a:r>
            <a:endParaRPr lang="en-US" sz="1400" b="1" dirty="0" smtClean="0">
              <a:cs typeface="B Zar" pitchFamily="2" charset="-78"/>
            </a:endParaRPr>
          </a:p>
          <a:p>
            <a:pPr algn="just"/>
            <a:r>
              <a:rPr lang="fa-IR" sz="1100" b="1" dirty="0" smtClean="0">
                <a:cs typeface="B Zar" pitchFamily="2" charset="-78"/>
              </a:rPr>
              <a:t>-  نگرشي تازه در جهت تبيين و تفسير آثار منظوم و منثور کهن فارسي </a:t>
            </a:r>
            <a:endParaRPr lang="en-US" sz="1100" b="1" dirty="0" smtClean="0">
              <a:cs typeface="B Zar" pitchFamily="2" charset="-78"/>
            </a:endParaRPr>
          </a:p>
          <a:p>
            <a:pPr algn="just"/>
            <a:r>
              <a:rPr lang="fa-IR" sz="1100" b="1" dirty="0" smtClean="0">
                <a:cs typeface="B Zar" pitchFamily="2" charset="-78"/>
              </a:rPr>
              <a:t>-  توصيف و تحليل در حوزه تصحيح متون کهن و نسخه شناسي آثار ادبي </a:t>
            </a:r>
            <a:endParaRPr lang="en-US" sz="1100" b="1" dirty="0" smtClean="0">
              <a:cs typeface="B Zar" pitchFamily="2" charset="-78"/>
            </a:endParaRPr>
          </a:p>
          <a:p>
            <a:pPr algn="just"/>
            <a:r>
              <a:rPr lang="fa-IR" sz="1100" b="1" dirty="0" smtClean="0">
                <a:cs typeface="B Zar" pitchFamily="2" charset="-78"/>
              </a:rPr>
              <a:t>-  نقد و تحليل متون کهن با رويکردي خاص و سبک شناسي ارزشمند آثار ادبي </a:t>
            </a:r>
            <a:endParaRPr lang="en-US" sz="1100" b="1" dirty="0" smtClean="0">
              <a:cs typeface="B Zar" pitchFamily="2" charset="-78"/>
            </a:endParaRPr>
          </a:p>
          <a:p>
            <a:pPr algn="just"/>
            <a:r>
              <a:rPr lang="fa-IR" sz="1100" b="1" dirty="0" smtClean="0">
                <a:cs typeface="B Zar" pitchFamily="2" charset="-78"/>
              </a:rPr>
              <a:t>-  مطالعه تطبيقي متون کهن با بهره گيري از دستاوردهاي تازه در حوزه ادبيات تطبيقي </a:t>
            </a:r>
            <a:endParaRPr lang="en-US" sz="1100" b="1" dirty="0" smtClean="0">
              <a:cs typeface="B Zar" pitchFamily="2" charset="-78"/>
            </a:endParaRPr>
          </a:p>
          <a:p>
            <a:pPr algn="just"/>
            <a:r>
              <a:rPr lang="fa-IR" sz="1100" b="1" dirty="0" smtClean="0">
                <a:cs typeface="B Zar" pitchFamily="2" charset="-78"/>
              </a:rPr>
              <a:t>-  تبيين جايگاه ادب کهن پارسي در ادبيات جهان </a:t>
            </a:r>
            <a:endParaRPr lang="en-US" sz="1100" b="1" dirty="0" smtClean="0">
              <a:cs typeface="B Zar" pitchFamily="2" charset="-78"/>
            </a:endParaRPr>
          </a:p>
          <a:p>
            <a:pPr algn="just"/>
            <a:r>
              <a:rPr lang="fa-IR" sz="1100" b="1" dirty="0" smtClean="0">
                <a:cs typeface="B Zar" pitchFamily="2" charset="-78"/>
              </a:rPr>
              <a:t>-  استخراج و تحليل ديدگاهها و نظريه هاي بومي در متون بلاغي و رساله هاي کهن فارسي </a:t>
            </a:r>
            <a:endParaRPr lang="en-US" sz="1100" b="1" dirty="0" smtClean="0">
              <a:cs typeface="B Zar" pitchFamily="2" charset="-78"/>
            </a:endParaRPr>
          </a:p>
          <a:p>
            <a:pPr algn="just"/>
            <a:r>
              <a:rPr lang="fa-IR" sz="1100" b="1" dirty="0" smtClean="0">
                <a:cs typeface="B Zar" pitchFamily="2" charset="-78"/>
              </a:rPr>
              <a:t>-  کاربست نظريه ها و رويکردهاي خاص در بازخواني متون کهن فارسي </a:t>
            </a:r>
            <a:endParaRPr lang="en-US" sz="1100" b="1" dirty="0" smtClean="0">
              <a:cs typeface="B Zar" pitchFamily="2" charset="-78"/>
            </a:endParaRPr>
          </a:p>
          <a:p>
            <a:pPr algn="just"/>
            <a:r>
              <a:rPr lang="fa-IR" sz="1100" b="1" dirty="0" smtClean="0">
                <a:cs typeface="B Zar" pitchFamily="2" charset="-78"/>
              </a:rPr>
              <a:t>-  معرفي فعاليت ها و پژوهش هاي محققان خارجي در مورد ادبيات و آثار کهن فارسي </a:t>
            </a:r>
            <a:endParaRPr lang="en-US" sz="1100" b="1" dirty="0">
              <a:cs typeface="B Zar" pitchFamily="2" charset="-78"/>
            </a:endParaRPr>
          </a:p>
        </p:txBody>
      </p:sp>
      <p:sp>
        <p:nvSpPr>
          <p:cNvPr id="7" name="Rectangle 6"/>
          <p:cNvSpPr/>
          <p:nvPr/>
        </p:nvSpPr>
        <p:spPr>
          <a:xfrm>
            <a:off x="4495800" y="1352550"/>
            <a:ext cx="4572000" cy="954107"/>
          </a:xfrm>
          <a:prstGeom prst="rect">
            <a:avLst/>
          </a:prstGeom>
        </p:spPr>
        <p:txBody>
          <a:bodyPr>
            <a:spAutoFit/>
          </a:bodyPr>
          <a:lstStyle/>
          <a:p>
            <a:r>
              <a:rPr lang="fa-IR" sz="1400" dirty="0" smtClean="0">
                <a:cs typeface="B Titr" panose="00000700000000000000" pitchFamily="2" charset="-78"/>
              </a:rPr>
              <a:t>سردبير: دکترابوالقاسم رادفر </a:t>
            </a:r>
            <a:endParaRPr lang="en-US" sz="1400" dirty="0" smtClean="0">
              <a:cs typeface="B Titr" panose="00000700000000000000" pitchFamily="2" charset="-78"/>
            </a:endParaRPr>
          </a:p>
          <a:p>
            <a:r>
              <a:rPr lang="fa-IR" sz="1400" dirty="0" smtClean="0">
                <a:cs typeface="B Titr" panose="00000700000000000000" pitchFamily="2" charset="-78"/>
              </a:rPr>
              <a:t>مدير مسئول: دکتريوسف محمد نژاد </a:t>
            </a:r>
            <a:endParaRPr lang="en-US" sz="1400" dirty="0" smtClean="0">
              <a:cs typeface="B Titr" panose="00000700000000000000" pitchFamily="2" charset="-78"/>
            </a:endParaRPr>
          </a:p>
          <a:p>
            <a:r>
              <a:rPr lang="fa-IR" sz="1400" dirty="0" smtClean="0">
                <a:cs typeface="B Titr" panose="00000700000000000000" pitchFamily="2" charset="-78"/>
              </a:rPr>
              <a:t>مدير اجرايي: ناهيد فتحي </a:t>
            </a:r>
            <a:endParaRPr lang="en-US" sz="1400" dirty="0" smtClean="0">
              <a:cs typeface="B Titr" panose="00000700000000000000" pitchFamily="2" charset="-78"/>
            </a:endParaRPr>
          </a:p>
          <a:p>
            <a:r>
              <a:rPr lang="fa-IR" sz="1400" dirty="0" smtClean="0">
                <a:cs typeface="B Titr" panose="00000700000000000000" pitchFamily="2" charset="-78"/>
              </a:rPr>
              <a:t>رتبه در کميسيون نشريات: ب </a:t>
            </a:r>
            <a:endParaRPr lang="en-US" sz="1400" dirty="0" smtClean="0">
              <a:cs typeface="B Titr" panose="00000700000000000000" pitchFamily="2" charset="-78"/>
            </a:endParaRPr>
          </a:p>
        </p:txBody>
      </p:sp>
    </p:spTree>
  </p:cSld>
  <p:clrMapOvr>
    <a:masterClrMapping/>
  </p:clrMapOvr>
  <p:transition spd="med" advTm="5000">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7391400" cy="536971"/>
          </a:xfrm>
        </p:spPr>
        <p:txBody>
          <a:bodyPr>
            <a:normAutofit fontScale="90000"/>
          </a:bodyPr>
          <a:lstStyle/>
          <a:p>
            <a:r>
              <a:rPr lang="fa-IR" sz="3100" dirty="0" smtClean="0">
                <a:solidFill>
                  <a:schemeClr val="tx2">
                    <a:lumMod val="75000"/>
                  </a:schemeClr>
                </a:solidFill>
                <a:cs typeface="B Titr" pitchFamily="2" charset="-78"/>
              </a:rPr>
              <a:t>ادبیات و پژوهش­های میان­رشته­ای</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44DBC698-7C74-48C7-A465-AA3DA16D9C85}" type="slidenum">
              <a:rPr lang="fa-IR" smtClean="0"/>
              <a:pPr/>
              <a:t>24</a:t>
            </a:fld>
            <a:endParaRPr lang="fa-IR"/>
          </a:p>
        </p:txBody>
      </p:sp>
      <p:sp>
        <p:nvSpPr>
          <p:cNvPr id="44033" name="Rectangle 1"/>
          <p:cNvSpPr>
            <a:spLocks noChangeArrowheads="1"/>
          </p:cNvSpPr>
          <p:nvPr/>
        </p:nvSpPr>
        <p:spPr bwMode="auto">
          <a:xfrm>
            <a:off x="2667000" y="120015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100263" algn="l"/>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سردبير:</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دکتر روح انگیز کراجی</a:t>
            </a:r>
            <a:endParaRPr kumimoji="0" lang="en-US" sz="1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2100263" algn="l"/>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 طاهره ایشانی</a:t>
            </a:r>
            <a:endParaRPr kumimoji="0" lang="en-US" sz="1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2100263" algn="l"/>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دارای نمایه بین المللی </a:t>
            </a:r>
            <a:r>
              <a:rPr kumimoji="0" lang="en-US"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DO</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AJ</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79512" y="3954709"/>
            <a:ext cx="2592288" cy="492443"/>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200" u="sng" dirty="0">
                <a:solidFill>
                  <a:srgbClr val="0000FF"/>
                </a:solidFill>
                <a:ea typeface="Calibri"/>
                <a:cs typeface="B Lotus"/>
                <a:hlinkClick r:id="rId2" invalidUrl="http:///"/>
              </a:rPr>
              <a:t>http</a:t>
            </a:r>
            <a:r>
              <a:rPr lang="en-US" sz="1200" u="sng" dirty="0" smtClean="0">
                <a:solidFill>
                  <a:srgbClr val="0000FF"/>
                </a:solidFill>
                <a:ea typeface="Calibri"/>
                <a:cs typeface="B Lotus"/>
                <a:hlinkClick r:id="rId2" invalidUrl="http:///"/>
              </a:rPr>
              <a:t>://</a:t>
            </a:r>
            <a:r>
              <a:rPr lang="en-US" sz="1200" dirty="0" smtClean="0"/>
              <a:t> lir.ihcs.ac.ir</a:t>
            </a:r>
            <a:endParaRPr lang="en-US" sz="1600" dirty="0"/>
          </a:p>
        </p:txBody>
      </p:sp>
      <p:pic>
        <p:nvPicPr>
          <p:cNvPr id="6" name="Picture 5" descr="http://lir.ihcs.ac.ir/data/lir/coversheet/cover_fa.jpg"/>
          <p:cNvPicPr/>
          <p:nvPr/>
        </p:nvPicPr>
        <p:blipFill>
          <a:blip r:embed="rId3" cstate="print"/>
          <a:srcRect/>
          <a:stretch>
            <a:fillRect/>
          </a:stretch>
        </p:blipFill>
        <p:spPr bwMode="auto">
          <a:xfrm>
            <a:off x="533400" y="1200151"/>
            <a:ext cx="2057401" cy="2438399"/>
          </a:xfrm>
          <a:prstGeom prst="rect">
            <a:avLst/>
          </a:prstGeom>
          <a:noFill/>
          <a:ln w="9525">
            <a:noFill/>
            <a:miter lim="800000"/>
            <a:headEnd/>
            <a:tailEnd/>
          </a:ln>
        </p:spPr>
      </p:pic>
      <p:sp>
        <p:nvSpPr>
          <p:cNvPr id="44035" name="Rectangle 3"/>
          <p:cNvSpPr>
            <a:spLocks noChangeArrowheads="1"/>
          </p:cNvSpPr>
          <p:nvPr/>
        </p:nvSpPr>
        <p:spPr bwMode="auto">
          <a:xfrm>
            <a:off x="4114800" y="2190750"/>
            <a:ext cx="4876800" cy="195438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r>
              <a:rPr lang="fa-IR" sz="1100" b="1" dirty="0" smtClean="0">
                <a:cs typeface="B Zar" pitchFamily="2" charset="-78"/>
              </a:rPr>
              <a:t>اهداف و چشم انداز نشریه:</a:t>
            </a:r>
            <a:endParaRPr lang="en-US" sz="1100" b="1" dirty="0" smtClean="0">
              <a:cs typeface="B Zar" pitchFamily="2" charset="-78"/>
            </a:endParaRPr>
          </a:p>
          <a:p>
            <a:pPr algn="just"/>
            <a:r>
              <a:rPr lang="fa-IR" sz="1000" b="1" dirty="0" smtClean="0">
                <a:cs typeface="B Zar" pitchFamily="2" charset="-78"/>
              </a:rPr>
              <a:t>پژوهشکده زبان و ادبیات پژوهشگاه علوم انسانی و مطالعات فرهنگی با انتشار مجله «ادبیات و پژوهشهای میان رشته ای» می‌کوشد در جهت گسترش زمینه‌های تحقیق و پژوهش‌، پیرامون ارتباط ادبیات و دیگر رشته ها، به بررسی ابعاد گوناگون این مساله از سوی صاحب نظران داخلی و بین‌المللی بپردازد. اهداف این نشریه عبارتند از:</a:t>
            </a:r>
            <a:endParaRPr lang="en-US" sz="1000" b="1" dirty="0" smtClean="0">
              <a:cs typeface="B Zar" pitchFamily="2" charset="-78"/>
            </a:endParaRPr>
          </a:p>
          <a:p>
            <a:pPr algn="just"/>
            <a:r>
              <a:rPr lang="fa-IR" sz="1000" b="1" dirty="0" smtClean="0">
                <a:cs typeface="B Zar" pitchFamily="2" charset="-78"/>
              </a:rPr>
              <a:t>- نقد و بررسی پژوهش‏های انجام شده در حوزه ادبیات و دیگر رشته‏ ها</a:t>
            </a:r>
            <a:endParaRPr lang="en-US" sz="1000" b="1" dirty="0" smtClean="0">
              <a:cs typeface="B Zar" pitchFamily="2" charset="-78"/>
            </a:endParaRPr>
          </a:p>
          <a:p>
            <a:pPr algn="just"/>
            <a:r>
              <a:rPr lang="fa-IR" sz="1000" b="1" dirty="0" smtClean="0">
                <a:cs typeface="B Zar" pitchFamily="2" charset="-78"/>
              </a:rPr>
              <a:t>-انتشار مقالات ارزشمند در حوزه ادبیات و پژوهش‏های میان‏ رشته‏ای</a:t>
            </a:r>
            <a:endParaRPr lang="en-US" sz="1000" b="1" dirty="0" smtClean="0">
              <a:cs typeface="B Zar" pitchFamily="2" charset="-78"/>
            </a:endParaRPr>
          </a:p>
          <a:p>
            <a:pPr algn="just"/>
            <a:r>
              <a:rPr lang="fa-IR" sz="1000" b="1" dirty="0" smtClean="0">
                <a:cs typeface="B Zar" pitchFamily="2" charset="-78"/>
              </a:rPr>
              <a:t>-ارتباط ادبیات با رشته‏ هایی همچون زبان‏شناسی، زبان و ادبیات عربی، زبان و ادبیات انگلیسی، زبان و ادبیات فرانسوی،تاریخ، علوم اجتماعی، فلسفه و...</a:t>
            </a:r>
            <a:endParaRPr lang="en-US" sz="1000" b="1" dirty="0" smtClean="0">
              <a:cs typeface="B Zar" pitchFamily="2" charset="-78"/>
            </a:endParaRPr>
          </a:p>
          <a:p>
            <a:pPr algn="just"/>
            <a:r>
              <a:rPr lang="fa-IR" sz="1000" b="1" dirty="0" smtClean="0">
                <a:cs typeface="B Zar" pitchFamily="2" charset="-78"/>
              </a:rPr>
              <a:t>-آسیب‏ شناسی رویکردهای پژوهشی ادبیات و مطالعات میان‏ رشته‏ ای</a:t>
            </a:r>
            <a:endParaRPr lang="en-US" sz="1000" b="1" dirty="0" smtClean="0">
              <a:cs typeface="B Zar" pitchFamily="2" charset="-78"/>
            </a:endParaRPr>
          </a:p>
          <a:p>
            <a:pPr marL="0" marR="0" lvl="0" indent="0" defTabSz="914400" rtl="1" eaLnBrk="0" fontAlgn="base" latinLnBrk="0" hangingPunct="0">
              <a:lnSpc>
                <a:spcPct val="100000"/>
              </a:lnSpc>
              <a:spcBef>
                <a:spcPct val="0"/>
              </a:spcBef>
              <a:spcAft>
                <a:spcPct val="0"/>
              </a:spcAft>
              <a:buClrTx/>
              <a:buSzTx/>
              <a:tabLst/>
            </a:pPr>
            <a:endParaRPr kumimoji="0" lang="en-US" sz="8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Tm="5000">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7010400" cy="723899"/>
          </a:xfrm>
        </p:spPr>
        <p:txBody>
          <a:bodyPr>
            <a:normAutofit fontScale="90000"/>
          </a:bodyPr>
          <a:lstStyle/>
          <a:p>
            <a:r>
              <a:rPr lang="fa-IR" sz="3100" dirty="0" smtClean="0">
                <a:solidFill>
                  <a:schemeClr val="tx2">
                    <a:lumMod val="75000"/>
                  </a:schemeClr>
                </a:solidFill>
                <a:cs typeface="B Titr" pitchFamily="2" charset="-78"/>
              </a:rPr>
              <a:t>ادبيات پارسي معاصر</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44DBC698-7C74-48C7-A465-AA3DA16D9C85}" type="slidenum">
              <a:rPr lang="fa-IR" smtClean="0"/>
              <a:pPr/>
              <a:t>25</a:t>
            </a:fld>
            <a:endParaRPr lang="fa-IR"/>
          </a:p>
        </p:txBody>
      </p:sp>
      <p:sp>
        <p:nvSpPr>
          <p:cNvPr id="47106" name="Rectangle 2"/>
          <p:cNvSpPr>
            <a:spLocks noChangeArrowheads="1"/>
          </p:cNvSpPr>
          <p:nvPr/>
        </p:nvSpPr>
        <p:spPr bwMode="auto">
          <a:xfrm>
            <a:off x="4572000" y="1200151"/>
            <a:ext cx="4419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سردبير</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:دکترزهرا پارساپور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معاون سردبير</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دکترهيوا حسن پور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دکترمريم عاملي رضايي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اجرايي</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رکسانا شاکري </a:t>
            </a:r>
            <a:endParaRPr kumimoji="0" lang="en-US" sz="105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رتبه در کمیسیون نشریات در سال 98</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:ب</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6" name="Picture 5" descr="http://contemporarylit.ihcs.ac.ir/data/copl/coversheet/cover_fa.jpg"/>
          <p:cNvPicPr/>
          <p:nvPr/>
        </p:nvPicPr>
        <p:blipFill>
          <a:blip r:embed="rId2" cstate="print"/>
          <a:srcRect/>
          <a:stretch>
            <a:fillRect/>
          </a:stretch>
        </p:blipFill>
        <p:spPr bwMode="auto">
          <a:xfrm>
            <a:off x="381000" y="1276350"/>
            <a:ext cx="2209800" cy="2362200"/>
          </a:xfrm>
          <a:prstGeom prst="rect">
            <a:avLst/>
          </a:prstGeom>
          <a:noFill/>
          <a:ln w="9525">
            <a:noFill/>
            <a:miter lim="800000"/>
            <a:headEnd/>
            <a:tailEnd/>
          </a:ln>
        </p:spPr>
      </p:pic>
      <p:sp>
        <p:nvSpPr>
          <p:cNvPr id="7" name="TextBox 6"/>
          <p:cNvSpPr txBox="1"/>
          <p:nvPr/>
        </p:nvSpPr>
        <p:spPr>
          <a:xfrm>
            <a:off x="179512" y="3954709"/>
            <a:ext cx="2592288" cy="492443"/>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endParaRPr lang="fa-IR" sz="1200" dirty="0" smtClean="0">
              <a:cs typeface="B Zar" panose="00000400000000000000" pitchFamily="2" charset="-78"/>
            </a:endParaRPr>
          </a:p>
          <a:p>
            <a:pPr algn="ctr"/>
            <a:r>
              <a:rPr lang="en-US" sz="1200" dirty="0" smtClean="0"/>
              <a:t>http://contemporarylit.ihcs.ac.ir</a:t>
            </a:r>
            <a:r>
              <a:rPr lang="fa-IR" sz="1200" dirty="0" smtClean="0"/>
              <a:t>/ </a:t>
            </a:r>
            <a:endParaRPr lang="en-US" sz="1600" dirty="0"/>
          </a:p>
        </p:txBody>
      </p:sp>
      <p:sp>
        <p:nvSpPr>
          <p:cNvPr id="10" name="Rectangle 3"/>
          <p:cNvSpPr>
            <a:spLocks noChangeArrowheads="1"/>
          </p:cNvSpPr>
          <p:nvPr/>
        </p:nvSpPr>
        <p:spPr bwMode="auto">
          <a:xfrm>
            <a:off x="3886200" y="2571750"/>
            <a:ext cx="4953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1200" b="1" dirty="0" smtClean="0">
                <a:cs typeface="B Zar" pitchFamily="2" charset="-78"/>
              </a:rPr>
              <a:t>محور و عناوين و موضوعات مقاله ها: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ارائه نظريه و بيان ديدگاههاي تازه در جريان ادبي معاصر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تبيين و تفسيري نو از آثار ادبي در حوزه شعر، داستان، طنز و ادبيات نمايشي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نقد آثار ادبي معاصر با رويکردي خاص همراه با نوآوري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معرفي سبک، بوطيقا و برجستگي هاي بلاغي آثار ادبي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مطالعه تطبيقي در حوزه ادبيات معاصر پارسي و ادبيات جهاني بر گونه اي روشمند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Lotus" pitchFamily="2" charset="-78"/>
              </a:rPr>
              <a:t>-  معرفي و يا طبقه بندي انواع ادبي در دوره معاصر </a:t>
            </a:r>
            <a:endParaRPr kumimoji="0" lang="fa-I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Tm="500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3075806"/>
            <a:ext cx="7772400" cy="1152128"/>
          </a:xfrm>
        </p:spPr>
        <p:txBody>
          <a:bodyPr>
            <a:normAutofit/>
          </a:bodyPr>
          <a:lstStyle/>
          <a:p>
            <a:r>
              <a:rPr lang="fa-IR" sz="3200" dirty="0" smtClean="0">
                <a:latin typeface="IranNastaliq" panose="02020505000000020003" pitchFamily="18" charset="0"/>
                <a:cs typeface="IranNastaliq" panose="02020505000000020003" pitchFamily="18" charset="0"/>
              </a:rPr>
              <a:t>والسلام علیکم و رحمه الله و برکاته</a:t>
            </a:r>
            <a:endParaRPr lang="fa-IR" sz="3200" dirty="0">
              <a:latin typeface="IranNastaliq" panose="02020505000000020003" pitchFamily="18" charset="0"/>
              <a:cs typeface="IranNastaliq" panose="02020505000000020003" pitchFamily="18" charset="0"/>
            </a:endParaRPr>
          </a:p>
        </p:txBody>
      </p:sp>
      <p:sp>
        <p:nvSpPr>
          <p:cNvPr id="3" name="Slide Number Placeholder 2"/>
          <p:cNvSpPr>
            <a:spLocks noGrp="1"/>
          </p:cNvSpPr>
          <p:nvPr>
            <p:ph type="sldNum" sz="quarter" idx="12"/>
          </p:nvPr>
        </p:nvSpPr>
        <p:spPr/>
        <p:txBody>
          <a:bodyPr/>
          <a:lstStyle/>
          <a:p>
            <a:fld id="{44DBC698-7C74-48C7-A465-AA3DA16D9C85}" type="slidenum">
              <a:rPr lang="fa-IR" smtClean="0"/>
              <a:pPr/>
              <a:t>26</a:t>
            </a:fld>
            <a:endParaRPr lang="fa-IR"/>
          </a:p>
        </p:txBody>
      </p:sp>
    </p:spTree>
    <p:extLst>
      <p:ext uri="{BB962C8B-B14F-4D97-AF65-F5344CB8AC3E}">
        <p14:creationId xmlns="" xmlns:p14="http://schemas.microsoft.com/office/powerpoint/2010/main" val="2525976951"/>
      </p:ext>
    </p:extLst>
  </p:cSld>
  <p:clrMapOvr>
    <a:masterClrMapping/>
  </p:clrMapOvr>
  <p:transition spd="med" advTm="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55160" cy="857250"/>
          </a:xfrm>
        </p:spPr>
        <p:txBody>
          <a:bodyPr>
            <a:normAutofit/>
          </a:bodyPr>
          <a:lstStyle/>
          <a:p>
            <a:r>
              <a:rPr lang="fa-IR" sz="3200" dirty="0" smtClean="0">
                <a:solidFill>
                  <a:schemeClr val="tx2">
                    <a:lumMod val="75000"/>
                  </a:schemeClr>
                </a:solidFill>
                <a:cs typeface="B Titr" panose="00000700000000000000" pitchFamily="2" charset="-78"/>
              </a:rPr>
              <a:t>تحقيقات تاريخ اجتماعي</a:t>
            </a:r>
            <a:endParaRPr lang="fa-IR" sz="3200" dirty="0">
              <a:solidFill>
                <a:schemeClr val="tx2">
                  <a:lumMod val="75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r>
              <a:rPr lang="en-US" dirty="0" smtClean="0"/>
              <a:t>3</a:t>
            </a:r>
            <a:endParaRPr lang="fa-IR" dirty="0"/>
          </a:p>
        </p:txBody>
      </p:sp>
      <p:sp>
        <p:nvSpPr>
          <p:cNvPr id="4" name="TextBox 3"/>
          <p:cNvSpPr txBox="1"/>
          <p:nvPr/>
        </p:nvSpPr>
        <p:spPr>
          <a:xfrm>
            <a:off x="3429000" y="1047751"/>
            <a:ext cx="5486400" cy="4339650"/>
          </a:xfrm>
          <a:prstGeom prst="rect">
            <a:avLst/>
          </a:prstGeom>
          <a:noFill/>
        </p:spPr>
        <p:txBody>
          <a:bodyPr wrap="square" rtlCol="1">
            <a:spAutoFit/>
          </a:bodyPr>
          <a:lstStyle/>
          <a:p>
            <a:r>
              <a:rPr lang="fa-IR" sz="1200" dirty="0" smtClean="0">
                <a:cs typeface="B Titr" panose="00000700000000000000" pitchFamily="2" charset="-78"/>
              </a:rPr>
              <a:t>سردبير و مدیر مسئول: دکتر شهرام يوسفي فر  </a:t>
            </a:r>
            <a:endParaRPr lang="en-US" sz="1200" dirty="0" smtClean="0">
              <a:cs typeface="B Titr" panose="00000700000000000000" pitchFamily="2" charset="-78"/>
            </a:endParaRPr>
          </a:p>
          <a:p>
            <a:r>
              <a:rPr lang="fa-IR" sz="1200" dirty="0" smtClean="0">
                <a:cs typeface="B Titr" panose="00000700000000000000" pitchFamily="2" charset="-78"/>
              </a:rPr>
              <a:t>مدير اجرايي:دکتر اعظم رياحي </a:t>
            </a:r>
            <a:endParaRPr lang="en-US" sz="1200" dirty="0" smtClean="0">
              <a:cs typeface="B Titr" panose="00000700000000000000" pitchFamily="2" charset="-78"/>
            </a:endParaRPr>
          </a:p>
          <a:p>
            <a:r>
              <a:rPr lang="fa-IR" sz="1200" dirty="0" smtClean="0">
                <a:cs typeface="B Titr" panose="00000700000000000000" pitchFamily="2" charset="-78"/>
              </a:rPr>
              <a:t>رتبه در کميسيون نشريات در سال 1398 : ب </a:t>
            </a:r>
            <a:endParaRPr lang="en-US" sz="1200" dirty="0" smtClean="0">
              <a:cs typeface="B Titr" panose="00000700000000000000" pitchFamily="2" charset="-78"/>
            </a:endParaRPr>
          </a:p>
          <a:p>
            <a:r>
              <a:rPr lang="fa-IR" sz="1200" dirty="0" smtClean="0">
                <a:cs typeface="B Titr" panose="00000700000000000000" pitchFamily="2" charset="-78"/>
              </a:rPr>
              <a:t>دارای نمایه بین المللی </a:t>
            </a:r>
            <a:r>
              <a:rPr lang="en-US" sz="1200" dirty="0" smtClean="0">
                <a:cs typeface="B Titr" panose="00000700000000000000" pitchFamily="2" charset="-78"/>
              </a:rPr>
              <a:t>DOAJ </a:t>
            </a:r>
            <a:endParaRPr lang="fa-IR" sz="1200" dirty="0" smtClean="0">
              <a:cs typeface="B Titr" panose="00000700000000000000" pitchFamily="2" charset="-78"/>
            </a:endParaRPr>
          </a:p>
          <a:p>
            <a:endParaRPr lang="fa-IR" dirty="0" smtClean="0">
              <a:cs typeface="B Titr" panose="00000700000000000000" pitchFamily="2" charset="-78"/>
            </a:endParaRPr>
          </a:p>
          <a:p>
            <a:r>
              <a:rPr lang="ar-SA" sz="1400" b="1" dirty="0" smtClean="0">
                <a:cs typeface="B Zar" panose="00000400000000000000" pitchFamily="2" charset="-78"/>
              </a:rPr>
              <a:t>محور عناوین و موضوعات </a:t>
            </a:r>
            <a:r>
              <a:rPr lang="fa-IR" sz="1400" b="1" dirty="0" smtClean="0">
                <a:cs typeface="B Zar" panose="00000400000000000000" pitchFamily="2" charset="-78"/>
              </a:rPr>
              <a:t>مقاله های مجله</a:t>
            </a:r>
            <a:r>
              <a:rPr lang="ar-SA" sz="1400" b="1" dirty="0" smtClean="0">
                <a:cs typeface="B Zar" panose="00000400000000000000" pitchFamily="2" charset="-78"/>
              </a:rPr>
              <a:t>:</a:t>
            </a:r>
            <a:endParaRPr lang="en-US" sz="1400" dirty="0" smtClean="0">
              <a:cs typeface="B Titr" panose="00000700000000000000" pitchFamily="2" charset="-78"/>
            </a:endParaRPr>
          </a:p>
          <a:p>
            <a:r>
              <a:rPr lang="fa-IR" sz="1000" b="1" dirty="0" smtClean="0">
                <a:cs typeface="B Nazanin" panose="00000400000000000000" pitchFamily="2" charset="-78"/>
              </a:rPr>
              <a:t>بخش تاريخ اجتماعي پژوهشکده تاريخِ پژوهشگاه علوم انساني و مطالعات فرهنگي، انتشار نشريه تحقيقات تاريخ اجتماعی را با رتبه علمي- پژوهشي و با اهداف زير از سال 1389 منتشر شد:</a:t>
            </a:r>
            <a:endParaRPr lang="en-US" sz="1000" b="1" dirty="0" smtClean="0">
              <a:cs typeface="B Nazanin" panose="00000400000000000000" pitchFamily="2" charset="-78"/>
            </a:endParaRPr>
          </a:p>
          <a:p>
            <a:r>
              <a:rPr lang="fa-IR" sz="1000" b="1" dirty="0" smtClean="0">
                <a:cs typeface="B Nazanin" panose="00000400000000000000" pitchFamily="2" charset="-78"/>
              </a:rPr>
              <a:t> - کوشش و تشريک مساعي براي تأسيس دانش تاريخ اجتماعي در ايران؛  - اهتمام به ايجاد حوزه هاي پژوهشي تاريخ اجتماعي در ايران؛  - ايجاد همگرايي بين دانش تاريخ و ديگر حوزه هاي علوم انساني. </a:t>
            </a:r>
            <a:endParaRPr lang="en-US" sz="1000" b="1" dirty="0" smtClean="0">
              <a:cs typeface="B Nazanin" panose="00000400000000000000" pitchFamily="2" charset="-78"/>
            </a:endParaRPr>
          </a:p>
          <a:p>
            <a:r>
              <a:rPr lang="fa-IR" sz="1000" b="1" dirty="0" smtClean="0">
                <a:cs typeface="B Nazanin" panose="00000400000000000000" pitchFamily="2" charset="-78"/>
              </a:rPr>
              <a:t>بر اين اساس، مقالات پژوهشي به ياري اساتيد مطرح داخلي و بين المللي در حوزه تاريخ اجتماعي، در وجوه گوناگون اجتماعي زندگي مردم ايران در طول تاريخ ايران، از جمله در زمينه هاي زير، در اين نشريه منتشر شدند: </a:t>
            </a:r>
            <a:endParaRPr lang="en-US" sz="1000" b="1" dirty="0" smtClean="0">
              <a:cs typeface="B Nazanin" panose="00000400000000000000" pitchFamily="2" charset="-78"/>
            </a:endParaRPr>
          </a:p>
          <a:p>
            <a:r>
              <a:rPr lang="fa-IR" sz="1000" b="1" dirty="0" smtClean="0">
                <a:cs typeface="B Nazanin" panose="00000400000000000000" pitchFamily="2" charset="-78"/>
              </a:rPr>
              <a:t>بحث هاي نظري و روش شناسي در حوزة تاريخ اجتماعي؛ قشرها و طبقات اجتماعي؛ معيشت و زندگي روزانه؛ باورهاي اجتماعي و فرهنگي؛ جمعيت؛ مهاجرت؛ نهادها ي اجتماعي؛ حوادث طبيعي؛ بيماري؛ بهداشت و پزشکي؛ روستا و شهرنشيني؛ آداب و رسوم؛ زندگي شباني و کوچ روئي؛ مطالعات تطبيقي تاريخ اجتماعي ايران و ديگر کشورها؛ و ديگر زمينه هاي خاص پژوهش در تاريخ اجتماعي.</a:t>
            </a:r>
            <a:endParaRPr lang="en-US" sz="1000" b="1" dirty="0" smtClean="0">
              <a:cs typeface="B Nazanin" panose="00000400000000000000" pitchFamily="2" charset="-78"/>
            </a:endParaRPr>
          </a:p>
          <a:p>
            <a:r>
              <a:rPr lang="fa-IR" sz="1000" b="1" dirty="0" smtClean="0">
                <a:cs typeface="B Nazanin" panose="00000400000000000000" pitchFamily="2" charset="-78"/>
              </a:rPr>
              <a:t> همچنين نشريه تحقيقات تاريخ اجتماعي درسال 1398 در نمايه بين المللي دوآج (</a:t>
            </a:r>
            <a:r>
              <a:rPr lang="en-US" sz="1000" b="1" dirty="0" smtClean="0">
                <a:cs typeface="B Nazanin" panose="00000400000000000000" pitchFamily="2" charset="-78"/>
              </a:rPr>
              <a:t>DOAJ</a:t>
            </a:r>
            <a:r>
              <a:rPr lang="fa-IR" sz="1000" b="1" dirty="0" smtClean="0">
                <a:cs typeface="B Nazanin" panose="00000400000000000000" pitchFamily="2" charset="-78"/>
              </a:rPr>
              <a:t> ) و گول اسکالر ثبت شد و  مسئولان نشريه درصدد هستند تا با ايجاد زيرساخت هاي لازم امکان ثبت نشريه را در ساير نمايه هاي معتبر بين المللي نيز مهيا سازند. </a:t>
            </a:r>
            <a:endParaRPr lang="en-US" sz="1000" b="1" dirty="0" smtClean="0">
              <a:cs typeface="B Nazanin" panose="00000400000000000000" pitchFamily="2" charset="-78"/>
            </a:endParaRPr>
          </a:p>
          <a:p>
            <a:r>
              <a:rPr lang="en-US" sz="1000" b="1" dirty="0" smtClean="0">
                <a:cs typeface="B Nazanin" panose="00000400000000000000" pitchFamily="2" charset="-78"/>
              </a:rPr>
              <a:t> </a:t>
            </a:r>
            <a:r>
              <a:rPr lang="fa-IR" sz="1000" b="1" dirty="0" smtClean="0">
                <a:cs typeface="B Nazanin" panose="00000400000000000000" pitchFamily="2" charset="-78"/>
              </a:rPr>
              <a:t>لازم به ذکر است تا سال 1398 نشريه، بر اساس مجوز دريافتي از کميسيون نشريات مقالات را با رتبه پژوهشي منتشر مي کرد ولي بر اساس نظام ارزشيابي کميسيون نشريات وزارت علوم، در سال 1398 ، موفق به کسب رتبه "ب"   علمي شد</a:t>
            </a:r>
            <a:endParaRPr lang="fa-IR" sz="2000" b="1"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5" name="TextBox 4"/>
          <p:cNvSpPr txBox="1"/>
          <p:nvPr/>
        </p:nvSpPr>
        <p:spPr>
          <a:xfrm>
            <a:off x="228600" y="4019550"/>
            <a:ext cx="2469317" cy="46166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200" b="1" dirty="0">
                <a:cs typeface="B Zar" panose="00000400000000000000" pitchFamily="2" charset="-78"/>
              </a:rPr>
              <a:t>آدرس نشریه: </a:t>
            </a:r>
            <a:r>
              <a:rPr lang="en-US" sz="1200" dirty="0" smtClean="0"/>
              <a:t>http://socialhistory.ihcs.ac.ir</a:t>
            </a:r>
            <a:endParaRPr lang="fa-IR" sz="1600" b="1" dirty="0">
              <a:solidFill>
                <a:schemeClr val="tx2">
                  <a:lumMod val="75000"/>
                </a:schemeClr>
              </a:solidFill>
            </a:endParaRPr>
          </a:p>
        </p:txBody>
      </p:sp>
      <p:sp>
        <p:nvSpPr>
          <p:cNvPr id="7" name="TextBox 6"/>
          <p:cNvSpPr txBox="1"/>
          <p:nvPr/>
        </p:nvSpPr>
        <p:spPr>
          <a:xfrm>
            <a:off x="323528" y="3398858"/>
            <a:ext cx="2232248" cy="369332"/>
          </a:xfrm>
          <a:prstGeom prst="rect">
            <a:avLst/>
          </a:prstGeom>
          <a:noFill/>
        </p:spPr>
        <p:txBody>
          <a:bodyPr wrap="square" rtlCol="1">
            <a:spAutoFit/>
          </a:bodyPr>
          <a:lstStyle/>
          <a:p>
            <a:endParaRPr lang="fa-IR" dirty="0"/>
          </a:p>
        </p:txBody>
      </p:sp>
      <p:pic>
        <p:nvPicPr>
          <p:cNvPr id="10" name="Content Placeholder 4" descr="http://socialhistory.ihcs.ac.ir/data/shc/coversheet/cover_fa.jpg"/>
          <p:cNvPicPr>
            <a:picLocks/>
          </p:cNvPicPr>
          <p:nvPr/>
        </p:nvPicPr>
        <p:blipFill>
          <a:blip r:embed="rId3" cstate="print"/>
          <a:srcRect/>
          <a:stretch>
            <a:fillRect/>
          </a:stretch>
        </p:blipFill>
        <p:spPr bwMode="auto">
          <a:xfrm>
            <a:off x="381000" y="1352550"/>
            <a:ext cx="2209800" cy="2286000"/>
          </a:xfrm>
          <a:prstGeom prst="rect">
            <a:avLst/>
          </a:prstGeom>
          <a:noFill/>
          <a:ln w="9525">
            <a:noFill/>
            <a:miter lim="800000"/>
            <a:headEnd/>
            <a:tailEnd/>
          </a:ln>
        </p:spPr>
      </p:pic>
    </p:spTree>
    <p:extLst>
      <p:ext uri="{BB962C8B-B14F-4D97-AF65-F5344CB8AC3E}">
        <p14:creationId xmlns="" xmlns:p14="http://schemas.microsoft.com/office/powerpoint/2010/main" val="2944125133"/>
      </p:ext>
    </p:extLst>
  </p:cSld>
  <p:clrMapOvr>
    <a:masterClrMapping/>
  </p:clrMapOvr>
  <p:transition spd="med" advTm="5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4</a:t>
            </a:fld>
            <a:endParaRPr lang="fa-IR"/>
          </a:p>
        </p:txBody>
      </p:sp>
      <p:sp>
        <p:nvSpPr>
          <p:cNvPr id="4" name="Title 1"/>
          <p:cNvSpPr txBox="1">
            <a:spLocks/>
          </p:cNvSpPr>
          <p:nvPr/>
        </p:nvSpPr>
        <p:spPr>
          <a:xfrm>
            <a:off x="457200" y="205979"/>
            <a:ext cx="6779096"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smtClean="0">
                <a:solidFill>
                  <a:schemeClr val="tx2">
                    <a:lumMod val="75000"/>
                  </a:schemeClr>
                </a:solidFill>
                <a:cs typeface="B Titr" panose="00000700000000000000" pitchFamily="2" charset="-78"/>
              </a:rPr>
              <a:t>پژوهش</a:t>
            </a:r>
            <a:r>
              <a:rPr lang="fa-IR" sz="2800" b="1" dirty="0" smtClean="0">
                <a:solidFill>
                  <a:schemeClr val="tx2">
                    <a:lumMod val="75000"/>
                  </a:schemeClr>
                </a:solidFill>
                <a:cs typeface="B Titr" panose="00000700000000000000" pitchFamily="2" charset="-78"/>
              </a:rPr>
              <a:t>‌</a:t>
            </a:r>
            <a:r>
              <a:rPr lang="ar-SA" sz="2800" b="1" dirty="0" smtClean="0">
                <a:solidFill>
                  <a:schemeClr val="tx2">
                    <a:lumMod val="75000"/>
                  </a:schemeClr>
                </a:solidFill>
                <a:cs typeface="B Titr" panose="00000700000000000000" pitchFamily="2" charset="-78"/>
              </a:rPr>
              <a:t>نامه </a:t>
            </a:r>
            <a:r>
              <a:rPr lang="ar-SA" sz="2800" b="1" dirty="0">
                <a:solidFill>
                  <a:schemeClr val="tx2">
                    <a:lumMod val="75000"/>
                  </a:schemeClr>
                </a:solidFill>
                <a:cs typeface="B Titr" panose="00000700000000000000" pitchFamily="2" charset="-78"/>
              </a:rPr>
              <a:t>علوی ( علمی- پژوهشی)</a:t>
            </a:r>
            <a:endParaRPr lang="fa-IR" sz="2800" dirty="0">
              <a:solidFill>
                <a:schemeClr val="tx2">
                  <a:lumMod val="75000"/>
                </a:schemeClr>
              </a:solidFill>
              <a:cs typeface="B Titr" panose="00000700000000000000" pitchFamily="2" charset="-78"/>
            </a:endParaRPr>
          </a:p>
        </p:txBody>
      </p:sp>
      <p:sp>
        <p:nvSpPr>
          <p:cNvPr id="5" name="TextBox 4"/>
          <p:cNvSpPr txBox="1"/>
          <p:nvPr/>
        </p:nvSpPr>
        <p:spPr>
          <a:xfrm>
            <a:off x="4114800" y="1059582"/>
            <a:ext cx="4705672" cy="3964162"/>
          </a:xfrm>
          <a:prstGeom prst="rect">
            <a:avLst/>
          </a:prstGeom>
          <a:noFill/>
        </p:spPr>
        <p:txBody>
          <a:bodyPr wrap="square" rtlCol="1">
            <a:spAutoFit/>
          </a:bodyPr>
          <a:lstStyle/>
          <a:p>
            <a:r>
              <a:rPr lang="fa-IR" sz="1400" dirty="0" smtClean="0">
                <a:cs typeface="B Titr" pitchFamily="2" charset="-78"/>
              </a:rPr>
              <a:t>سردبير:دکترعلي رضا ميرزا محمد </a:t>
            </a:r>
            <a:endParaRPr lang="en-US" sz="1400" dirty="0" smtClean="0">
              <a:cs typeface="B Titr" pitchFamily="2" charset="-78"/>
            </a:endParaRPr>
          </a:p>
          <a:p>
            <a:r>
              <a:rPr lang="fa-IR" sz="1400" dirty="0" smtClean="0">
                <a:cs typeface="B Titr" pitchFamily="2" charset="-78"/>
              </a:rPr>
              <a:t>مدير مسسئول: دکترفاطمه جان احمدي </a:t>
            </a:r>
            <a:endParaRPr lang="en-US" sz="1400" dirty="0" smtClean="0">
              <a:cs typeface="B Titr" pitchFamily="2" charset="-78"/>
            </a:endParaRPr>
          </a:p>
          <a:p>
            <a:r>
              <a:rPr lang="fa-IR" sz="1400" dirty="0" smtClean="0">
                <a:cs typeface="B Titr" pitchFamily="2" charset="-78"/>
              </a:rPr>
              <a:t>مدیر اجرایی: بهناز عبادی</a:t>
            </a:r>
          </a:p>
          <a:p>
            <a:endParaRPr lang="en-US" dirty="0" smtClean="0">
              <a:cs typeface="B Titr" panose="00000700000000000000" pitchFamily="2" charset="-78"/>
            </a:endParaRPr>
          </a:p>
          <a:p>
            <a:pPr marL="285750" indent="-285750">
              <a:lnSpc>
                <a:spcPct val="130000"/>
              </a:lnSpc>
            </a:pPr>
            <a:r>
              <a:rPr lang="ar-SA" sz="1600" b="1" dirty="0" smtClean="0">
                <a:cs typeface="B Zar" panose="00000400000000000000" pitchFamily="2" charset="-78"/>
              </a:rPr>
              <a:t>محور </a:t>
            </a:r>
            <a:r>
              <a:rPr lang="ar-SA" sz="1600" b="1" dirty="0">
                <a:cs typeface="B Zar" panose="00000400000000000000" pitchFamily="2" charset="-78"/>
              </a:rPr>
              <a:t>عناوین و موضوعات </a:t>
            </a:r>
            <a:r>
              <a:rPr lang="fa-IR" sz="1600" b="1" dirty="0" smtClean="0">
                <a:cs typeface="B Zar" panose="00000400000000000000" pitchFamily="2" charset="-78"/>
              </a:rPr>
              <a:t>مقاله های مجله</a:t>
            </a:r>
            <a:r>
              <a:rPr lang="ar-SA" sz="1600" b="1" dirty="0" smtClean="0">
                <a:cs typeface="B Zar" panose="00000400000000000000" pitchFamily="2" charset="-78"/>
              </a:rPr>
              <a:t>:</a:t>
            </a:r>
            <a:endParaRPr lang="fa-IR" sz="1600" b="1" dirty="0" smtClean="0">
              <a:cs typeface="B Zar" panose="00000400000000000000" pitchFamily="2" charset="-78"/>
            </a:endParaRPr>
          </a:p>
          <a:p>
            <a:pPr marL="285750" indent="-285750">
              <a:lnSpc>
                <a:spcPct val="130000"/>
              </a:lnSpc>
            </a:pPr>
            <a:endParaRPr lang="en-US" sz="1600" b="1" dirty="0">
              <a:cs typeface="B Zar" panose="00000400000000000000" pitchFamily="2" charset="-78"/>
            </a:endParaRPr>
          </a:p>
          <a:p>
            <a:pPr algn="just"/>
            <a:r>
              <a:rPr lang="fa-IR" sz="1200" b="1" dirty="0" smtClean="0">
                <a:cs typeface="B Zar" pitchFamily="2" charset="-78"/>
              </a:rPr>
              <a:t>پژوهشگاه علوم انساني و مطالعات فرهنگي به منظور تحقق تتبع در زمينه اسلامي و فرهنگي به انتشار فصلنامه پژوهش نامه علوي پرداخته است تا با شناسايي سيره نظري و عملي امام علي)ع( در ابعاد مختلف به ارائه دست آورد هاي تحقيقاتي بديع در سيره حضرت بپردازد. رويکرد کلي نشريه انتشار مقالات در حوزه هاي ذيل است: </a:t>
            </a:r>
            <a:endParaRPr lang="en-US" sz="1200" b="1" dirty="0" smtClean="0">
              <a:cs typeface="B Zar" pitchFamily="2" charset="-78"/>
            </a:endParaRPr>
          </a:p>
          <a:p>
            <a:pPr algn="just"/>
            <a:r>
              <a:rPr lang="fa-IR" sz="1200" b="1" dirty="0" smtClean="0">
                <a:cs typeface="B Zar" pitchFamily="2" charset="-78"/>
              </a:rPr>
              <a:t>بازنگري در فرهنگ و معارف علوي </a:t>
            </a:r>
            <a:endParaRPr lang="en-US" sz="1200" b="1" dirty="0" smtClean="0">
              <a:cs typeface="B Zar" pitchFamily="2" charset="-78"/>
            </a:endParaRPr>
          </a:p>
          <a:p>
            <a:pPr algn="just"/>
            <a:r>
              <a:rPr lang="fa-IR" sz="1200" b="1" dirty="0" smtClean="0">
                <a:cs typeface="B Zar" pitchFamily="2" charset="-78"/>
              </a:rPr>
              <a:t>• بررسي فضايل و مناقب امام علي(ع) </a:t>
            </a:r>
            <a:endParaRPr lang="en-US" sz="1200" b="1" dirty="0" smtClean="0">
              <a:cs typeface="B Zar" pitchFamily="2" charset="-78"/>
            </a:endParaRPr>
          </a:p>
          <a:p>
            <a:pPr algn="just"/>
            <a:r>
              <a:rPr lang="fa-IR" sz="1200" b="1" dirty="0" smtClean="0">
                <a:cs typeface="B Zar" pitchFamily="2" charset="-78"/>
              </a:rPr>
              <a:t>• شناسايي و معرفي ارزش هاي وجودي و نگرش جامع امام علي(ع) در ابعاد فرهنگي، اعتقادي، اخلاقي، سياسي،  اجتماعي، تاريخي، ادبي و انجام مطالعات تطبيقي </a:t>
            </a:r>
            <a:endParaRPr lang="en-US" sz="1200" b="1" dirty="0" smtClean="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4" y="3954709"/>
            <a:ext cx="2788095" cy="58477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fa-IR" sz="1600" dirty="0" smtClean="0"/>
              <a:t> </a:t>
            </a:r>
            <a:r>
              <a:rPr lang="en-US" sz="1600" u="sng" dirty="0">
                <a:hlinkClick r:id="rId2"/>
              </a:rPr>
              <a:t>http://alavi.ihcs.ac.ir</a:t>
            </a:r>
            <a:r>
              <a:rPr lang="en-US" u="sng" dirty="0" smtClean="0">
                <a:hlinkClick r:id="rId2"/>
              </a:rPr>
              <a:t>/</a:t>
            </a:r>
            <a:endParaRPr lang="en-US" dirty="0"/>
          </a:p>
        </p:txBody>
      </p:sp>
      <p:pic>
        <p:nvPicPr>
          <p:cNvPr id="10" name="Content Placeholder 8" descr="http://alavi.ihcs.ac.ir/data/alavi/coversheet/cover_fa.jpg"/>
          <p:cNvPicPr>
            <a:picLocks/>
          </p:cNvPicPr>
          <p:nvPr/>
        </p:nvPicPr>
        <p:blipFill>
          <a:blip r:embed="rId3" cstate="print"/>
          <a:srcRect/>
          <a:stretch>
            <a:fillRect/>
          </a:stretch>
        </p:blipFill>
        <p:spPr bwMode="auto">
          <a:xfrm>
            <a:off x="381000" y="1276350"/>
            <a:ext cx="2362200" cy="2286000"/>
          </a:xfrm>
          <a:prstGeom prst="rect">
            <a:avLst/>
          </a:prstGeom>
          <a:noFill/>
          <a:ln w="9525">
            <a:noFill/>
            <a:miter lim="800000"/>
            <a:headEnd/>
            <a:tailEnd/>
          </a:ln>
        </p:spPr>
      </p:pic>
    </p:spTree>
    <p:extLst>
      <p:ext uri="{BB962C8B-B14F-4D97-AF65-F5344CB8AC3E}">
        <p14:creationId xmlns="" xmlns:p14="http://schemas.microsoft.com/office/powerpoint/2010/main" val="3598104014"/>
      </p:ext>
    </p:extLst>
  </p:cSld>
  <p:clrMapOvr>
    <a:masterClrMapping/>
  </p:clrMapOvr>
  <p:transition spd="med" advTm="5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5</a:t>
            </a:fld>
            <a:endParaRPr lang="fa-IR" dirty="0"/>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200" b="1" dirty="0">
                <a:solidFill>
                  <a:schemeClr val="tx2">
                    <a:lumMod val="75000"/>
                  </a:schemeClr>
                </a:solidFill>
                <a:cs typeface="B Titr" panose="00000700000000000000" pitchFamily="2" charset="-78"/>
              </a:rPr>
              <a:t>تفکر و </a:t>
            </a:r>
            <a:r>
              <a:rPr lang="ar-SA" sz="3200" b="1" dirty="0" smtClean="0">
                <a:solidFill>
                  <a:schemeClr val="tx2">
                    <a:lumMod val="75000"/>
                  </a:schemeClr>
                </a:solidFill>
                <a:cs typeface="B Titr" panose="00000700000000000000" pitchFamily="2" charset="-78"/>
              </a:rPr>
              <a:t>کودک</a:t>
            </a:r>
            <a:r>
              <a:rPr lang="fa-IR" sz="3200" b="1" dirty="0" smtClean="0">
                <a:solidFill>
                  <a:schemeClr val="tx2">
                    <a:lumMod val="75000"/>
                  </a:schemeClr>
                </a:solidFill>
                <a:cs typeface="B Titr" panose="00000700000000000000" pitchFamily="2" charset="-78"/>
              </a:rPr>
              <a:t> </a:t>
            </a:r>
            <a:r>
              <a:rPr lang="ar-SA" sz="3200" b="1" dirty="0" smtClean="0">
                <a:solidFill>
                  <a:schemeClr val="tx2">
                    <a:lumMod val="75000"/>
                  </a:schemeClr>
                </a:solidFill>
                <a:cs typeface="B Titr" panose="00000700000000000000" pitchFamily="2" charset="-78"/>
              </a:rPr>
              <a:t>(</a:t>
            </a:r>
            <a:r>
              <a:rPr lang="ar-SA" sz="3200" b="1" dirty="0">
                <a:solidFill>
                  <a:schemeClr val="tx2">
                    <a:lumMod val="75000"/>
                  </a:schemeClr>
                </a:solidFill>
                <a:cs typeface="B Titr" panose="00000700000000000000" pitchFamily="2" charset="-78"/>
              </a:rPr>
              <a:t>علمی- پژوهشی)</a:t>
            </a:r>
            <a:endParaRPr lang="fa-IR" sz="3200" dirty="0">
              <a:solidFill>
                <a:schemeClr val="tx2">
                  <a:lumMod val="75000"/>
                </a:schemeClr>
              </a:solidFill>
              <a:cs typeface="B Titr" panose="00000700000000000000" pitchFamily="2" charset="-78"/>
            </a:endParaRPr>
          </a:p>
        </p:txBody>
      </p:sp>
      <p:sp>
        <p:nvSpPr>
          <p:cNvPr id="5" name="TextBox 4"/>
          <p:cNvSpPr txBox="1"/>
          <p:nvPr/>
        </p:nvSpPr>
        <p:spPr>
          <a:xfrm>
            <a:off x="3657600" y="987574"/>
            <a:ext cx="5378896" cy="4131900"/>
          </a:xfrm>
          <a:prstGeom prst="rect">
            <a:avLst/>
          </a:prstGeom>
          <a:noFill/>
        </p:spPr>
        <p:txBody>
          <a:bodyPr wrap="square" rtlCol="1">
            <a:spAutoFit/>
          </a:bodyPr>
          <a:lstStyle/>
          <a:p>
            <a:pPr algn="just">
              <a:lnSpc>
                <a:spcPct val="115000"/>
              </a:lnSpc>
            </a:pPr>
            <a:r>
              <a:rPr lang="fa-IR" sz="1400" dirty="0" smtClean="0">
                <a:latin typeface="Calibri" panose="020F0502020204030204" pitchFamily="34" charset="0"/>
                <a:ea typeface="Calibri" panose="020F0502020204030204" pitchFamily="34" charset="0"/>
                <a:cs typeface="B Titr" panose="00000700000000000000" pitchFamily="2" charset="-78"/>
              </a:rPr>
              <a:t>سردبير: دکترمسعود صفايي مقدم </a:t>
            </a:r>
            <a:endParaRPr lang="en-US" sz="1400" dirty="0" smtClean="0">
              <a:latin typeface="Calibri" panose="020F0502020204030204" pitchFamily="34" charset="0"/>
              <a:ea typeface="Calibri" panose="020F0502020204030204" pitchFamily="34" charset="0"/>
              <a:cs typeface="B Titr" panose="00000700000000000000" pitchFamily="2" charset="-78"/>
            </a:endParaRPr>
          </a:p>
          <a:p>
            <a:pPr algn="just">
              <a:lnSpc>
                <a:spcPct val="115000"/>
              </a:lnSpc>
            </a:pPr>
            <a:r>
              <a:rPr lang="fa-IR" sz="1400" dirty="0" smtClean="0">
                <a:latin typeface="Calibri" panose="020F0502020204030204" pitchFamily="34" charset="0"/>
                <a:ea typeface="Calibri" panose="020F0502020204030204" pitchFamily="34" charset="0"/>
                <a:cs typeface="B Titr" panose="00000700000000000000" pitchFamily="2" charset="-78"/>
              </a:rPr>
              <a:t>مدير مسئول: دکترمهرنوش هدايتي </a:t>
            </a:r>
            <a:endParaRPr lang="en-US" sz="1400" dirty="0" smtClean="0">
              <a:latin typeface="Calibri" panose="020F0502020204030204" pitchFamily="34" charset="0"/>
              <a:ea typeface="Calibri" panose="020F0502020204030204" pitchFamily="34" charset="0"/>
              <a:cs typeface="B Titr" panose="00000700000000000000" pitchFamily="2" charset="-78"/>
            </a:endParaRPr>
          </a:p>
          <a:p>
            <a:pPr algn="just">
              <a:lnSpc>
                <a:spcPct val="115000"/>
              </a:lnSpc>
            </a:pPr>
            <a:r>
              <a:rPr lang="fa-IR" sz="1400" dirty="0" smtClean="0">
                <a:latin typeface="Calibri" panose="020F0502020204030204" pitchFamily="34" charset="0"/>
                <a:ea typeface="Calibri" panose="020F0502020204030204" pitchFamily="34" charset="0"/>
                <a:cs typeface="B Titr" panose="00000700000000000000" pitchFamily="2" charset="-78"/>
              </a:rPr>
              <a:t>مدير اجرايي: ناهيد فتحي</a:t>
            </a:r>
            <a:endParaRPr lang="fa-IR" sz="1400" dirty="0" smtClean="0">
              <a:latin typeface="Calibri" panose="020F0502020204030204" pitchFamily="34" charset="0"/>
              <a:ea typeface="Calibri" panose="020F0502020204030204" pitchFamily="34" charset="0"/>
              <a:cs typeface="B Zar" panose="00000400000000000000" pitchFamily="2" charset="-78"/>
            </a:endParaRPr>
          </a:p>
          <a:p>
            <a:pPr algn="just">
              <a:lnSpc>
                <a:spcPct val="115000"/>
              </a:lnSpc>
            </a:pPr>
            <a:r>
              <a:rPr lang="fa-IR" sz="1200" b="1" dirty="0" smtClean="0">
                <a:latin typeface="Calibri" panose="020F0502020204030204" pitchFamily="34" charset="0"/>
                <a:ea typeface="Calibri" panose="020F0502020204030204" pitchFamily="34" charset="0"/>
                <a:cs typeface="B Titr" pitchFamily="2" charset="-78"/>
              </a:rPr>
              <a:t>اخذ  رتبه علمی –پژوهشی  به شماره159721/3  ازکميسون نشريات وزارت علوم و تحقيقات و فناوري</a:t>
            </a:r>
            <a:endParaRPr lang="en-US" sz="1050" b="1" dirty="0">
              <a:cs typeface="B Titr" pitchFamily="2" charset="-78"/>
            </a:endParaRPr>
          </a:p>
          <a:p>
            <a:pPr>
              <a:lnSpc>
                <a:spcPct val="130000"/>
              </a:lnSpc>
            </a:pPr>
            <a:r>
              <a:rPr lang="ar-SA" sz="1400" b="1" dirty="0" smtClean="0">
                <a:cs typeface="B Zar" panose="00000400000000000000" pitchFamily="2" charset="-78"/>
              </a:rPr>
              <a:t>محور </a:t>
            </a:r>
            <a:r>
              <a:rPr lang="ar-SA" sz="1400" b="1" dirty="0">
                <a:cs typeface="B Zar" panose="00000400000000000000" pitchFamily="2" charset="-78"/>
              </a:rPr>
              <a:t>عناوین و موضوعات </a:t>
            </a:r>
            <a:r>
              <a:rPr lang="fa-IR" sz="1400" b="1" dirty="0" smtClean="0">
                <a:cs typeface="B Zar" panose="00000400000000000000" pitchFamily="2" charset="-78"/>
              </a:rPr>
              <a:t>مقاله‌های مجله</a:t>
            </a:r>
            <a:r>
              <a:rPr lang="ar-SA" sz="1400" b="1" dirty="0" smtClean="0">
                <a:cs typeface="B Zar" panose="00000400000000000000" pitchFamily="2" charset="-78"/>
              </a:rPr>
              <a:t>:</a:t>
            </a:r>
            <a:endParaRPr lang="fa-IR" sz="1400" b="1" dirty="0" smtClean="0">
              <a:cs typeface="B Zar" panose="00000400000000000000" pitchFamily="2" charset="-78"/>
            </a:endParaRPr>
          </a:p>
          <a:p>
            <a:pPr algn="just">
              <a:lnSpc>
                <a:spcPct val="130000"/>
              </a:lnSpc>
            </a:pPr>
            <a:r>
              <a:rPr lang="fa-IR" sz="1100" b="1" dirty="0" smtClean="0">
                <a:latin typeface="Calibri" panose="020F0502020204030204" pitchFamily="34" charset="0"/>
                <a:ea typeface="Calibri" panose="020F0502020204030204" pitchFamily="34" charset="0"/>
                <a:cs typeface="B Zar" pitchFamily="2" charset="-78"/>
              </a:rPr>
              <a:t>مجله تفکر و کودك حاصل پژوهش هايي است که ظرفيت هاي فکري و ذهني کودکان و نوجوانان را در حوزه­هاي  مختلف ( از حوزه فلسفه گرفته تا تاريخ و زيست شناسي و تعليم و تربيت )  بررسي مي­کند. با عنايت به آنکه بسياري از مشکلات و مسائل دوران بزرگسالي ريشه در کاستي هاي تربيتي دوران خردسالي دارد و از سوي ديگر ظرفيت­هاي فکري و ذهني باالاي کودکان، آنان را مستعد پذيرش آموزش­هاي ناظر به پرورش تفکر مي­کند ، اين نشريه از پژوهش­­هاي مختلف و متنوع در اين زمينه استقبال مي­کند . در مطالعات مربوط به برنامه آموزش فلسفه براي کودکان و نوجوانان ، وجوه فلسفي، روانشناختي، آموزشي ،  اخلاقي، تاريخي و زيست­شناسي، پژوهش­هايي در حوزه داستان و انواع هنرهاي نمايشي با نظر به کارکردي که در پرورش تفکر کودك دارند از موضوعات مطمح نظر نشريه است</a:t>
            </a:r>
            <a:endParaRPr lang="fa-IR" sz="1100" b="1" dirty="0" smtClean="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228600" y="3943350"/>
            <a:ext cx="2592288" cy="58477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آدرس سامانه نشریه</a:t>
            </a:r>
            <a:r>
              <a:rPr lang="fa-IR" sz="1400" dirty="0" smtClean="0">
                <a:cs typeface="B Zar" panose="00000400000000000000" pitchFamily="2" charset="-78"/>
              </a:rPr>
              <a:t>:</a:t>
            </a:r>
          </a:p>
          <a:p>
            <a:pPr algn="ctr"/>
            <a:r>
              <a:rPr lang="en-US" u="sng" dirty="0">
                <a:solidFill>
                  <a:srgbClr val="0000FF"/>
                </a:solidFill>
                <a:ea typeface="Calibri"/>
                <a:cs typeface="B Lotus"/>
                <a:hlinkClick r:id="rId2"/>
              </a:rPr>
              <a:t>http://fabak.ihcs.ac.ir/</a:t>
            </a:r>
            <a:endParaRPr lang="en-US" dirty="0"/>
          </a:p>
        </p:txBody>
      </p:sp>
      <p:pic>
        <p:nvPicPr>
          <p:cNvPr id="10" name="Content Placeholder 6" descr="http://fabak.ihcs.ac.ir/data/fabak/coversheet/111602664836.jpg"/>
          <p:cNvPicPr>
            <a:picLocks/>
          </p:cNvPicPr>
          <p:nvPr/>
        </p:nvPicPr>
        <p:blipFill>
          <a:blip r:embed="rId3" cstate="print"/>
          <a:srcRect/>
          <a:stretch>
            <a:fillRect/>
          </a:stretch>
        </p:blipFill>
        <p:spPr bwMode="auto">
          <a:xfrm>
            <a:off x="609600" y="1352550"/>
            <a:ext cx="1828800" cy="2362200"/>
          </a:xfrm>
          <a:prstGeom prst="rect">
            <a:avLst/>
          </a:prstGeom>
          <a:noFill/>
          <a:ln w="9525">
            <a:noFill/>
            <a:miter lim="800000"/>
            <a:headEnd/>
            <a:tailEnd/>
          </a:ln>
        </p:spPr>
      </p:pic>
    </p:spTree>
    <p:extLst>
      <p:ext uri="{BB962C8B-B14F-4D97-AF65-F5344CB8AC3E}">
        <p14:creationId xmlns="" xmlns:p14="http://schemas.microsoft.com/office/powerpoint/2010/main" val="1429535688"/>
      </p:ext>
    </p:extLst>
  </p:cSld>
  <p:clrMapOvr>
    <a:masterClrMapping/>
  </p:clrMapOvr>
  <p:transition spd="med" advTm="5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6</a:t>
            </a:fld>
            <a:endParaRPr lang="fa-IR"/>
          </a:p>
        </p:txBody>
      </p:sp>
      <p:sp>
        <p:nvSpPr>
          <p:cNvPr id="6"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smtClean="0">
                <a:solidFill>
                  <a:schemeClr val="tx2">
                    <a:lumMod val="75000"/>
                  </a:schemeClr>
                </a:solidFill>
                <a:cs typeface="B Titr" panose="00000700000000000000" pitchFamily="2" charset="-78"/>
              </a:rPr>
              <a:t>زبان‌شناخت </a:t>
            </a:r>
            <a:r>
              <a:rPr lang="fa-IR" sz="3200" b="1" dirty="0">
                <a:solidFill>
                  <a:schemeClr val="tx2">
                    <a:lumMod val="75000"/>
                  </a:schemeClr>
                </a:solidFill>
                <a:cs typeface="B Titr" panose="00000700000000000000" pitchFamily="2" charset="-78"/>
              </a:rPr>
              <a:t>(علمی-پژوهشی)</a:t>
            </a:r>
            <a:endParaRPr lang="en-US" sz="3200" dirty="0">
              <a:solidFill>
                <a:schemeClr val="tx2">
                  <a:lumMod val="75000"/>
                </a:schemeClr>
              </a:solidFill>
              <a:cs typeface="B Titr" panose="00000700000000000000" pitchFamily="2" charset="-78"/>
            </a:endParaRPr>
          </a:p>
        </p:txBody>
      </p:sp>
      <p:sp>
        <p:nvSpPr>
          <p:cNvPr id="7" name="TextBox 6"/>
          <p:cNvSpPr txBox="1"/>
          <p:nvPr/>
        </p:nvSpPr>
        <p:spPr>
          <a:xfrm>
            <a:off x="4648200" y="1200149"/>
            <a:ext cx="4114800" cy="3545586"/>
          </a:xfrm>
          <a:prstGeom prst="rect">
            <a:avLst/>
          </a:prstGeom>
          <a:noFill/>
        </p:spPr>
        <p:txBody>
          <a:bodyPr wrap="square" rtlCol="1">
            <a:spAutoFit/>
          </a:bodyPr>
          <a:lstStyle/>
          <a:p>
            <a:r>
              <a:rPr lang="fa-IR" sz="1400" b="1" dirty="0" smtClean="0">
                <a:cs typeface="B Titr" pitchFamily="2" charset="-78"/>
              </a:rPr>
              <a:t>سردبير:</a:t>
            </a:r>
            <a:r>
              <a:rPr lang="fa-IR" sz="1400" dirty="0" smtClean="0">
                <a:cs typeface="B Titr" pitchFamily="2" charset="-78"/>
              </a:rPr>
              <a:t>دکترزهره زرشناس</a:t>
            </a:r>
            <a:endParaRPr lang="en-US" sz="1400" dirty="0" smtClean="0">
              <a:cs typeface="B Titr" pitchFamily="2" charset="-78"/>
            </a:endParaRPr>
          </a:p>
          <a:p>
            <a:r>
              <a:rPr lang="fa-IR" sz="1400" b="1" dirty="0" smtClean="0">
                <a:cs typeface="B Titr" pitchFamily="2" charset="-78"/>
              </a:rPr>
              <a:t>مدير مسئول :</a:t>
            </a:r>
            <a:r>
              <a:rPr lang="fa-IR" sz="1400" dirty="0" smtClean="0">
                <a:cs typeface="B Titr" pitchFamily="2" charset="-78"/>
              </a:rPr>
              <a:t>دکتر مصطفی عاصی</a:t>
            </a:r>
            <a:endParaRPr lang="en-US" sz="1400" dirty="0" smtClean="0">
              <a:cs typeface="B Titr" pitchFamily="2" charset="-78"/>
            </a:endParaRPr>
          </a:p>
          <a:p>
            <a:r>
              <a:rPr lang="fa-IR" sz="1400" b="1" dirty="0" smtClean="0">
                <a:cs typeface="B Titr" pitchFamily="2" charset="-78"/>
              </a:rPr>
              <a:t>مدير اجرايي :</a:t>
            </a:r>
            <a:r>
              <a:rPr lang="fa-IR" sz="1400" dirty="0" smtClean="0">
                <a:cs typeface="B Titr" pitchFamily="2" charset="-78"/>
              </a:rPr>
              <a:t>آمیتیس جواد شهیدی</a:t>
            </a:r>
            <a:endParaRPr lang="en-US" sz="1400" dirty="0" smtClean="0">
              <a:cs typeface="B Titr" pitchFamily="2" charset="-78"/>
            </a:endParaRPr>
          </a:p>
          <a:p>
            <a:r>
              <a:rPr lang="fa-IR" sz="1400" b="1" dirty="0" smtClean="0">
                <a:cs typeface="B Titr" pitchFamily="2" charset="-78"/>
              </a:rPr>
              <a:t>رتبه در كميسيون نشريات در سال98</a:t>
            </a:r>
            <a:r>
              <a:rPr lang="fa-IR" sz="1400" dirty="0" smtClean="0">
                <a:cs typeface="B Titr" pitchFamily="2" charset="-78"/>
              </a:rPr>
              <a:t>:ب</a:t>
            </a:r>
            <a:endParaRPr lang="fa-IR" sz="1400" b="1" dirty="0" smtClean="0">
              <a:cs typeface="B Titr" pitchFamily="2" charset="-78"/>
            </a:endParaRPr>
          </a:p>
          <a:p>
            <a:pPr marL="285750" indent="-285750">
              <a:lnSpc>
                <a:spcPct val="130000"/>
              </a:lnSpc>
            </a:pPr>
            <a:endParaRPr lang="en-US" b="1" dirty="0">
              <a:cs typeface="B Zar" panose="00000400000000000000" pitchFamily="2" charset="-78"/>
            </a:endParaRPr>
          </a:p>
          <a:p>
            <a:r>
              <a:rPr lang="fa-IR" sz="1400" b="1" dirty="0" smtClean="0">
                <a:cs typeface="B Zar" pitchFamily="2" charset="-78"/>
              </a:rPr>
              <a:t>رویکرد و اهداف نشریه</a:t>
            </a:r>
            <a:endParaRPr lang="en-US" sz="1400" dirty="0" smtClean="0">
              <a:cs typeface="B Zar" pitchFamily="2" charset="-78"/>
            </a:endParaRPr>
          </a:p>
          <a:p>
            <a:pPr algn="just"/>
            <a:r>
              <a:rPr lang="fa-IR" sz="1100" b="1" dirty="0" smtClean="0">
                <a:cs typeface="B Zar" pitchFamily="2" charset="-78"/>
              </a:rPr>
              <a:t> -  تقویت و گسترش زبان فارسی.</a:t>
            </a:r>
            <a:endParaRPr lang="en-US" sz="1100" b="1" dirty="0" smtClean="0">
              <a:cs typeface="B Zar" pitchFamily="2" charset="-78"/>
            </a:endParaRPr>
          </a:p>
          <a:p>
            <a:pPr algn="just"/>
            <a:r>
              <a:rPr lang="fa-IR" sz="1100" b="1" dirty="0" smtClean="0">
                <a:cs typeface="B Zar" pitchFamily="2" charset="-78"/>
              </a:rPr>
              <a:t>-    بررسی متن­‌های زبان­های باستانی و میانه ایران (اعم از شرقی و غربی) به منظور آگاهی از پیشینه زبان و ادب فارسی و تقویت آن.</a:t>
            </a:r>
            <a:endParaRPr lang="en-US" sz="1100" b="1" dirty="0" smtClean="0">
              <a:cs typeface="B Zar" pitchFamily="2" charset="-78"/>
            </a:endParaRPr>
          </a:p>
          <a:p>
            <a:pPr algn="just"/>
            <a:r>
              <a:rPr lang="fa-IR" sz="1100" b="1" dirty="0" smtClean="0">
                <a:cs typeface="B Zar" pitchFamily="2" charset="-78"/>
              </a:rPr>
              <a:t>-    ارتقاء دانش زبان­شناسی و رشته‌­های گوناگون آن .</a:t>
            </a:r>
            <a:endParaRPr lang="en-US" sz="1100" b="1" dirty="0" smtClean="0">
              <a:cs typeface="B Zar" pitchFamily="2" charset="-78"/>
            </a:endParaRPr>
          </a:p>
          <a:p>
            <a:pPr algn="just"/>
            <a:r>
              <a:rPr lang="fa-IR" sz="1100" b="1" dirty="0" smtClean="0">
                <a:cs typeface="B Zar" pitchFamily="2" charset="-78"/>
              </a:rPr>
              <a:t>-    بررسی شاخه­‌های گوناگون زبان­‌ها و گویش­‌های نوین ایرانی.</a:t>
            </a:r>
            <a:endParaRPr lang="en-US" sz="1100" b="1" dirty="0" smtClean="0">
              <a:cs typeface="B Zar" pitchFamily="2" charset="-78"/>
            </a:endParaRPr>
          </a:p>
          <a:p>
            <a:pPr algn="just"/>
            <a:r>
              <a:rPr lang="en-US" sz="1100" b="1" dirty="0" smtClean="0">
                <a:cs typeface="B Zar" pitchFamily="2" charset="-78"/>
              </a:rPr>
              <a:t>-</a:t>
            </a:r>
            <a:r>
              <a:rPr lang="fa-IR" sz="1100" b="1" dirty="0" smtClean="0">
                <a:cs typeface="B Zar" pitchFamily="2" charset="-78"/>
              </a:rPr>
              <a:t>ایجاد انگیزه پژوهش علمی در میان استادان و دانشجویان و علاقمندان به این رشته</a:t>
            </a:r>
            <a:endParaRPr lang="en-US" sz="1100" b="1" dirty="0" smtClean="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8" name="TextBox 7"/>
          <p:cNvSpPr txBox="1"/>
          <p:nvPr/>
        </p:nvSpPr>
        <p:spPr>
          <a:xfrm>
            <a:off x="107504" y="3943350"/>
            <a:ext cx="3092896" cy="477054"/>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400" dirty="0">
                <a:cs typeface="B Zar" panose="00000400000000000000" pitchFamily="2" charset="-78"/>
              </a:rPr>
              <a:t>آ</a:t>
            </a:r>
            <a:r>
              <a:rPr lang="fa-IR" sz="1200" dirty="0">
                <a:cs typeface="B Zar" panose="00000400000000000000" pitchFamily="2" charset="-78"/>
              </a:rPr>
              <a:t>درس سامانه نشریه</a:t>
            </a:r>
            <a:r>
              <a:rPr lang="fa-IR" sz="1200" dirty="0" smtClean="0">
                <a:cs typeface="B Zar" panose="00000400000000000000" pitchFamily="2" charset="-78"/>
              </a:rPr>
              <a:t>:</a:t>
            </a:r>
          </a:p>
          <a:p>
            <a:pPr algn="ctr"/>
            <a:r>
              <a:rPr lang="en-US" sz="1100" dirty="0" smtClean="0"/>
              <a:t>http://languagestudy.ihcs.ac.ir</a:t>
            </a:r>
            <a:endParaRPr lang="en-US" sz="1400" dirty="0"/>
          </a:p>
        </p:txBody>
      </p:sp>
      <p:pic>
        <p:nvPicPr>
          <p:cNvPr id="11" name="Picture 10" descr="http://languagestudy.ihcs.ac.ir/data/ls/coversheet/cover_fa.jpg"/>
          <p:cNvPicPr/>
          <p:nvPr/>
        </p:nvPicPr>
        <p:blipFill>
          <a:blip r:embed="rId2" cstate="print"/>
          <a:srcRect/>
          <a:stretch>
            <a:fillRect/>
          </a:stretch>
        </p:blipFill>
        <p:spPr bwMode="auto">
          <a:xfrm>
            <a:off x="533400" y="1200150"/>
            <a:ext cx="2514600" cy="2362200"/>
          </a:xfrm>
          <a:prstGeom prst="rect">
            <a:avLst/>
          </a:prstGeom>
          <a:noFill/>
          <a:ln w="9525">
            <a:noFill/>
            <a:miter lim="800000"/>
            <a:headEnd/>
            <a:tailEnd/>
          </a:ln>
        </p:spPr>
      </p:pic>
    </p:spTree>
    <p:extLst>
      <p:ext uri="{BB962C8B-B14F-4D97-AF65-F5344CB8AC3E}">
        <p14:creationId xmlns="" xmlns:p14="http://schemas.microsoft.com/office/powerpoint/2010/main" val="4023354070"/>
      </p:ext>
    </p:extLst>
  </p:cSld>
  <p:clrMapOvr>
    <a:masterClrMapping/>
  </p:clrMapOvr>
  <p:transition spd="med" advTm="5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7</a:t>
            </a:fld>
            <a:endParaRPr lang="fa-IR" dirty="0"/>
          </a:p>
        </p:txBody>
      </p:sp>
      <p:sp>
        <p:nvSpPr>
          <p:cNvPr id="4" name="Title 1"/>
          <p:cNvSpPr txBox="1">
            <a:spLocks/>
          </p:cNvSpPr>
          <p:nvPr/>
        </p:nvSpPr>
        <p:spPr>
          <a:xfrm>
            <a:off x="457200" y="205979"/>
            <a:ext cx="7355160"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a:solidFill>
                  <a:schemeClr val="tx2">
                    <a:lumMod val="75000"/>
                  </a:schemeClr>
                </a:solidFill>
                <a:cs typeface="B Titr" panose="00000700000000000000" pitchFamily="2" charset="-78"/>
              </a:rPr>
              <a:t>حکمت معاصر (علمی- پژوهشی)</a:t>
            </a:r>
            <a:endParaRPr lang="en-US" sz="3200" dirty="0">
              <a:solidFill>
                <a:schemeClr val="tx2">
                  <a:lumMod val="75000"/>
                </a:schemeClr>
              </a:solidFill>
              <a:cs typeface="B Titr" panose="00000700000000000000" pitchFamily="2" charset="-78"/>
            </a:endParaRPr>
          </a:p>
        </p:txBody>
      </p:sp>
      <p:sp>
        <p:nvSpPr>
          <p:cNvPr id="5" name="TextBox 4"/>
          <p:cNvSpPr txBox="1"/>
          <p:nvPr/>
        </p:nvSpPr>
        <p:spPr>
          <a:xfrm>
            <a:off x="4572000" y="987574"/>
            <a:ext cx="4114800" cy="2769989"/>
          </a:xfrm>
          <a:prstGeom prst="rect">
            <a:avLst/>
          </a:prstGeom>
          <a:noFill/>
        </p:spPr>
        <p:txBody>
          <a:bodyPr wrap="square" rtlCol="1">
            <a:spAutoFit/>
          </a:bodyPr>
          <a:lstStyle/>
          <a:p>
            <a:pPr rtl="0"/>
            <a:endParaRPr lang="fa-IR" sz="1400" b="1" dirty="0" smtClean="0">
              <a:cs typeface="B Titr" pitchFamily="2" charset="-78"/>
            </a:endParaRPr>
          </a:p>
          <a:p>
            <a:pPr rtl="0"/>
            <a:r>
              <a:rPr lang="fa-IR" sz="1400" b="1" dirty="0" smtClean="0">
                <a:cs typeface="B Titr" pitchFamily="2" charset="-78"/>
              </a:rPr>
              <a:t>سردبير:</a:t>
            </a:r>
            <a:r>
              <a:rPr lang="fa-IR" sz="1400" dirty="0" smtClean="0">
                <a:cs typeface="B Titr" pitchFamily="2" charset="-78"/>
              </a:rPr>
              <a:t>دکتر طاهره کمالی زاده</a:t>
            </a:r>
            <a:endParaRPr lang="en-US" sz="1400" dirty="0" smtClean="0">
              <a:cs typeface="B Titr" pitchFamily="2" charset="-78"/>
            </a:endParaRPr>
          </a:p>
          <a:p>
            <a:r>
              <a:rPr lang="fa-IR" sz="1400" b="1" dirty="0" smtClean="0">
                <a:cs typeface="B Titr" pitchFamily="2" charset="-78"/>
              </a:rPr>
              <a:t>مدير مسئول :</a:t>
            </a:r>
            <a:r>
              <a:rPr lang="fa-IR" sz="1400" dirty="0" smtClean="0">
                <a:cs typeface="B Titr" pitchFamily="2" charset="-78"/>
              </a:rPr>
              <a:t>دکتر اعظم قاسمی</a:t>
            </a:r>
            <a:endParaRPr lang="en-US" sz="1400" dirty="0" smtClean="0">
              <a:cs typeface="B Titr" pitchFamily="2" charset="-78"/>
            </a:endParaRPr>
          </a:p>
          <a:p>
            <a:r>
              <a:rPr lang="fa-IR" sz="1400" b="1" dirty="0" smtClean="0">
                <a:cs typeface="B Titr" pitchFamily="2" charset="-78"/>
              </a:rPr>
              <a:t>مدير اجرايي :</a:t>
            </a:r>
            <a:r>
              <a:rPr lang="fa-IR" sz="1400" dirty="0" smtClean="0">
                <a:cs typeface="B Titr" pitchFamily="2" charset="-78"/>
              </a:rPr>
              <a:t>آمیتیس جواد شهیدی</a:t>
            </a:r>
            <a:endParaRPr lang="en-US" sz="1400" dirty="0" smtClean="0">
              <a:cs typeface="B Titr" pitchFamily="2" charset="-78"/>
            </a:endParaRPr>
          </a:p>
          <a:p>
            <a:r>
              <a:rPr lang="fa-IR" sz="1400" b="1" dirty="0" smtClean="0">
                <a:cs typeface="B Titr" pitchFamily="2" charset="-78"/>
              </a:rPr>
              <a:t>رتبه در كميسيون نشريات در سال98</a:t>
            </a:r>
            <a:r>
              <a:rPr lang="fa-IR" sz="1400" dirty="0" smtClean="0">
                <a:cs typeface="B Titr" pitchFamily="2" charset="-78"/>
              </a:rPr>
              <a:t>:ب</a:t>
            </a:r>
            <a:endParaRPr lang="en-US" sz="1400" dirty="0" smtClean="0">
              <a:cs typeface="B Titr" pitchFamily="2" charset="-78"/>
            </a:endParaRPr>
          </a:p>
          <a:p>
            <a:r>
              <a:rPr lang="fa-IR" sz="1400" b="1" dirty="0" smtClean="0">
                <a:cs typeface="B Titr" pitchFamily="2" charset="-78"/>
              </a:rPr>
              <a:t>دارای نمایه بین المللی</a:t>
            </a:r>
            <a:r>
              <a:rPr lang="en-US" sz="1400" dirty="0" smtClean="0">
                <a:cs typeface="B Titr" pitchFamily="2" charset="-78"/>
              </a:rPr>
              <a:t>DOAJ</a:t>
            </a:r>
            <a:endParaRPr lang="fa-IR" sz="1400" dirty="0" smtClean="0">
              <a:cs typeface="B Titr" pitchFamily="2" charset="-78"/>
            </a:endParaRPr>
          </a:p>
          <a:p>
            <a:endParaRPr lang="fa-IR" sz="1600" b="1" dirty="0" smtClean="0">
              <a:cs typeface="B Zar" panose="00000400000000000000" pitchFamily="2" charset="-78"/>
            </a:endParaRPr>
          </a:p>
          <a:p>
            <a:r>
              <a:rPr lang="fa-IR" sz="1400" b="1" dirty="0" smtClean="0">
                <a:cs typeface="B Zar" pitchFamily="2" charset="-78"/>
              </a:rPr>
              <a:t>اهداف و چشم انداز:</a:t>
            </a:r>
            <a:endParaRPr lang="en-US" sz="1400" b="1" dirty="0" smtClean="0">
              <a:cs typeface="B Zar" pitchFamily="2" charset="-78"/>
            </a:endParaRPr>
          </a:p>
          <a:p>
            <a:pPr lvl="0"/>
            <a:r>
              <a:rPr lang="fa-IR" sz="1200" b="1" dirty="0" smtClean="0">
                <a:cs typeface="B Zar" pitchFamily="2" charset="-78"/>
              </a:rPr>
              <a:t>انعکاس و اشاعۀ آموزه‌ها و تعالیم بلند حکمت اسلامی در دورۀ معاصر</a:t>
            </a:r>
            <a:endParaRPr lang="en-US" sz="1200" b="1" dirty="0" smtClean="0">
              <a:cs typeface="B Zar" pitchFamily="2" charset="-78"/>
            </a:endParaRPr>
          </a:p>
          <a:p>
            <a:pPr lvl="0"/>
            <a:r>
              <a:rPr lang="fa-IR" sz="1200" b="1" dirty="0" smtClean="0">
                <a:cs typeface="B Zar" pitchFamily="2" charset="-78"/>
              </a:rPr>
              <a:t>بررسی قابلیت و ظرفیت حکمت اسلامی در حل مسائل فکری، اعتقادی و فرهنگی جامعۀ امروز به‌ویژه جامعۀ نخبگانی</a:t>
            </a:r>
            <a:endParaRPr lang="en-US" sz="1200" b="1" dirty="0" smtClean="0">
              <a:cs typeface="B Zar" pitchFamily="2" charset="-78"/>
            </a:endParaRPr>
          </a:p>
          <a:p>
            <a:pPr lvl="0"/>
            <a:r>
              <a:rPr lang="fa-IR" sz="1200" b="1" dirty="0" smtClean="0">
                <a:cs typeface="B Zar" pitchFamily="2" charset="-78"/>
              </a:rPr>
              <a:t>بررسی امکان تدوین علوم انسانی بومی بر اساس مبانی حکمت اسلامی</a:t>
            </a:r>
            <a:endParaRPr lang="en-US" sz="1200" b="1" dirty="0" smtClean="0">
              <a:cs typeface="B Zar" pitchFamily="2" charset="-78"/>
            </a:endParaRPr>
          </a:p>
          <a:p>
            <a:pPr lvl="0"/>
            <a:r>
              <a:rPr lang="fa-IR" sz="1200" b="1" dirty="0" smtClean="0">
                <a:cs typeface="B Zar" pitchFamily="2" charset="-78"/>
              </a:rPr>
              <a:t>بررسی و ارائۀ یافته‌های نو در حوزۀ مطالعات حِکمی و فلسفی معاصر</a:t>
            </a:r>
            <a:endParaRPr lang="en-US" sz="1200" b="1" dirty="0">
              <a:cs typeface="B Zar" pitchFamily="2" charset="-78"/>
            </a:endParaRPr>
          </a:p>
        </p:txBody>
      </p:sp>
      <p:sp>
        <p:nvSpPr>
          <p:cNvPr id="6" name="TextBox 5"/>
          <p:cNvSpPr txBox="1"/>
          <p:nvPr/>
        </p:nvSpPr>
        <p:spPr>
          <a:xfrm>
            <a:off x="304800" y="3943350"/>
            <a:ext cx="2592288" cy="477054"/>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100" dirty="0">
                <a:cs typeface="B Zar" panose="00000400000000000000" pitchFamily="2" charset="-78"/>
              </a:rPr>
              <a:t>آدرس سامانه نشریه</a:t>
            </a:r>
            <a:r>
              <a:rPr lang="fa-IR" sz="1100" dirty="0" smtClean="0">
                <a:cs typeface="B Zar" panose="00000400000000000000" pitchFamily="2" charset="-78"/>
              </a:rPr>
              <a:t>:</a:t>
            </a:r>
          </a:p>
          <a:p>
            <a:pPr algn="ctr"/>
            <a:r>
              <a:rPr lang="en-US" sz="1400" u="sng" dirty="0">
                <a:solidFill>
                  <a:srgbClr val="0000FF"/>
                </a:solidFill>
                <a:ea typeface="Calibri"/>
                <a:cs typeface="B Lotus"/>
              </a:rPr>
              <a:t>http://wisdom.ihcs.ac.ir/</a:t>
            </a:r>
            <a:endParaRPr lang="en-US" dirty="0"/>
          </a:p>
        </p:txBody>
      </p:sp>
      <p:pic>
        <p:nvPicPr>
          <p:cNvPr id="11" name="Picture 10" descr="http://wisdom.ihcs.ac.ir/data/cw/coversheet/cover_fa.jpg"/>
          <p:cNvPicPr/>
          <p:nvPr/>
        </p:nvPicPr>
        <p:blipFill>
          <a:blip r:embed="rId2" cstate="print"/>
          <a:srcRect/>
          <a:stretch>
            <a:fillRect/>
          </a:stretch>
        </p:blipFill>
        <p:spPr bwMode="auto">
          <a:xfrm>
            <a:off x="381000" y="1504950"/>
            <a:ext cx="2438400" cy="1828800"/>
          </a:xfrm>
          <a:prstGeom prst="rect">
            <a:avLst/>
          </a:prstGeom>
          <a:noFill/>
          <a:ln w="9525">
            <a:noFill/>
            <a:miter lim="800000"/>
            <a:headEnd/>
            <a:tailEnd/>
          </a:ln>
        </p:spPr>
      </p:pic>
    </p:spTree>
    <p:extLst>
      <p:ext uri="{BB962C8B-B14F-4D97-AF65-F5344CB8AC3E}">
        <p14:creationId xmlns="" xmlns:p14="http://schemas.microsoft.com/office/powerpoint/2010/main" val="4023354070"/>
      </p:ext>
    </p:extLst>
  </p:cSld>
  <p:clrMapOvr>
    <a:masterClrMapping/>
  </p:clrMapOvr>
  <p:transition spd="med" advTm="5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8</a:t>
            </a:fld>
            <a:endParaRPr lang="fa-IR"/>
          </a:p>
        </p:txBody>
      </p:sp>
      <p:sp>
        <p:nvSpPr>
          <p:cNvPr id="4" name="Title 1"/>
          <p:cNvSpPr txBox="1">
            <a:spLocks/>
          </p:cNvSpPr>
          <p:nvPr/>
        </p:nvSpPr>
        <p:spPr>
          <a:xfrm>
            <a:off x="457200" y="205979"/>
            <a:ext cx="6779096"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a:solidFill>
                  <a:schemeClr val="tx2">
                    <a:lumMod val="75000"/>
                  </a:schemeClr>
                </a:solidFill>
                <a:cs typeface="B Titr" panose="00000700000000000000" pitchFamily="2" charset="-78"/>
              </a:rPr>
              <a:t>پژوهش نامه زنان (علمی- پژوهشی)</a:t>
            </a:r>
            <a:endParaRPr lang="en-US" sz="3200" dirty="0">
              <a:solidFill>
                <a:schemeClr val="tx2">
                  <a:lumMod val="75000"/>
                </a:schemeClr>
              </a:solidFill>
              <a:cs typeface="B Titr" panose="00000700000000000000" pitchFamily="2" charset="-78"/>
            </a:endParaRPr>
          </a:p>
        </p:txBody>
      </p:sp>
      <p:sp>
        <p:nvSpPr>
          <p:cNvPr id="5" name="TextBox 4"/>
          <p:cNvSpPr txBox="1"/>
          <p:nvPr/>
        </p:nvSpPr>
        <p:spPr>
          <a:xfrm>
            <a:off x="4648200" y="1200151"/>
            <a:ext cx="4267200" cy="4358116"/>
          </a:xfrm>
          <a:prstGeom prst="rect">
            <a:avLst/>
          </a:prstGeom>
          <a:noFill/>
        </p:spPr>
        <p:txBody>
          <a:bodyPr wrap="square" rtlCol="1">
            <a:spAutoFit/>
          </a:bodyPr>
          <a:lstStyle/>
          <a:p>
            <a:pPr>
              <a:lnSpc>
                <a:spcPct val="140000"/>
              </a:lnSpc>
            </a:pPr>
            <a:endParaRPr lang="fa-IR" b="1" dirty="0" smtClean="0">
              <a:cs typeface="B Zar" panose="00000400000000000000" pitchFamily="2" charset="-78"/>
            </a:endParaRPr>
          </a:p>
          <a:p>
            <a:pPr algn="just"/>
            <a:endParaRPr lang="fa-IR" sz="1000" b="1" dirty="0" smtClean="0">
              <a:cs typeface="B Zar" panose="00000400000000000000" pitchFamily="2" charset="-78"/>
            </a:endParaRPr>
          </a:p>
          <a:p>
            <a:pPr algn="just"/>
            <a:endParaRPr lang="fa-IR" sz="1000" b="1" dirty="0" smtClean="0">
              <a:cs typeface="B Zar" panose="00000400000000000000" pitchFamily="2" charset="-78"/>
            </a:endParaRPr>
          </a:p>
          <a:p>
            <a:pPr algn="just"/>
            <a:endParaRPr lang="fa-IR" sz="1000" b="1" dirty="0" smtClean="0">
              <a:cs typeface="B Zar" panose="00000400000000000000" pitchFamily="2" charset="-78"/>
            </a:endParaRPr>
          </a:p>
          <a:p>
            <a:pPr algn="just"/>
            <a:endParaRPr lang="fa-IR" sz="1400" dirty="0" smtClean="0">
              <a:cs typeface="B Zar" pitchFamily="2" charset="-78"/>
            </a:endParaRPr>
          </a:p>
          <a:p>
            <a:pPr algn="just"/>
            <a:r>
              <a:rPr lang="fa-IR" sz="1400" dirty="0" smtClean="0">
                <a:cs typeface="B Zar" pitchFamily="2" charset="-78"/>
              </a:rPr>
              <a:t>رويکرد کلي نشريه:</a:t>
            </a:r>
            <a:endParaRPr lang="en-US" sz="1400" dirty="0" smtClean="0">
              <a:cs typeface="B Zar" pitchFamily="2" charset="-78"/>
            </a:endParaRPr>
          </a:p>
          <a:p>
            <a:pPr algn="just"/>
            <a:r>
              <a:rPr lang="fa-IR" sz="1000" b="1" dirty="0" smtClean="0">
                <a:cs typeface="B Zar" pitchFamily="2" charset="-78"/>
              </a:rPr>
              <a:t>- آسيب شناسي و ارائه راه حل براي مسائل زنان و خانواده بالاخص در حوزه علوم انساني </a:t>
            </a:r>
            <a:endParaRPr lang="en-US" sz="1000" b="1" dirty="0" smtClean="0">
              <a:cs typeface="B Zar" pitchFamily="2" charset="-78"/>
            </a:endParaRPr>
          </a:p>
          <a:p>
            <a:pPr algn="just"/>
            <a:r>
              <a:rPr lang="fa-IR" sz="1000" b="1" dirty="0" smtClean="0">
                <a:cs typeface="B Zar" pitchFamily="2" charset="-78"/>
              </a:rPr>
              <a:t>- بررسي و ارائه يافته هاي جديد در حوزه هاي نظري مسائل زنان و خانواده با نگاه ديني </a:t>
            </a:r>
            <a:endParaRPr lang="en-US" sz="1000" b="1" dirty="0" smtClean="0">
              <a:cs typeface="B Zar" pitchFamily="2" charset="-78"/>
            </a:endParaRPr>
          </a:p>
          <a:p>
            <a:pPr algn="just"/>
            <a:r>
              <a:rPr lang="fa-IR" sz="1000" b="1" dirty="0" smtClean="0">
                <a:cs typeface="B Zar" pitchFamily="2" charset="-78"/>
              </a:rPr>
              <a:t>- شناسايي نيازمندي ها، توانايي ها زنان و زمينه هاي حضور آنان در جريان توسعه نظام اسلامي </a:t>
            </a:r>
            <a:endParaRPr lang="en-US" sz="1000" b="1" dirty="0" smtClean="0">
              <a:cs typeface="B Zar" pitchFamily="2" charset="-78"/>
            </a:endParaRPr>
          </a:p>
          <a:p>
            <a:pPr algn="just"/>
            <a:r>
              <a:rPr lang="fa-IR" sz="1000" b="1" dirty="0" smtClean="0">
                <a:cs typeface="B Zar" pitchFamily="2" charset="-78"/>
              </a:rPr>
              <a:t>- نقد وبررسي ديدگاه هاي مکاتب و صاحب نظران در حوزه زنان وخانواده </a:t>
            </a:r>
            <a:endParaRPr lang="en-US" sz="1000" b="1" dirty="0" smtClean="0">
              <a:cs typeface="B Zar" pitchFamily="2" charset="-78"/>
            </a:endParaRPr>
          </a:p>
          <a:p>
            <a:pPr algn="just"/>
            <a:r>
              <a:rPr lang="fa-IR" sz="1000" b="1" dirty="0" smtClean="0">
                <a:cs typeface="B Zar" pitchFamily="2" charset="-78"/>
              </a:rPr>
              <a:t>پژوهش نامه زنان، مجله اي است علمي و پژوهشي که براي ارتقاي سطح مطالعات زنان در ايران پيش مي رود. رويکرد اين مجله، انتشار نتايج پژوهش هاي محققان راستين در راستاي تقويت مباني و نظريه هاي بنيادين در حوزه زنان وجنسيت است. از آنجا که مطالعات زنان از حوزه هاي نو و مهم در علوم انساني است که بخش اصلي تحقيقات در آن را مطالعات ميان رشته اي تشکيل مي دهد، اين پژوهش نامه، مطالعات بنيادي و نوآورانه در رشته هاي گوناگون علوم انساني در رابطه با زنان و جنسيت را براي انتشار برمي گزيند. مطالعاتي در زمينه روان شناسي، جامعه شناسي، فلسفه، معرفت شناسي، هستي شناسي، اخلاق، سياست، ادبيات، هنر، همه از حوزه هايي است که پژوهش نامه زنان از انتشار مقالات تخصصي و نوآورانه در آن حوزه ها استقبال مي کند</a:t>
            </a:r>
            <a:r>
              <a:rPr lang="fa-IR" sz="1000" b="1" dirty="0" smtClean="0"/>
              <a:t>. </a:t>
            </a:r>
            <a:endParaRPr lang="en-US" sz="1000" b="1" dirty="0" smtClean="0"/>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6" name="TextBox 5"/>
          <p:cNvSpPr txBox="1"/>
          <p:nvPr/>
        </p:nvSpPr>
        <p:spPr>
          <a:xfrm>
            <a:off x="107504" y="4095750"/>
            <a:ext cx="2711896" cy="430887"/>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100" dirty="0">
                <a:cs typeface="B Zar" panose="00000400000000000000" pitchFamily="2" charset="-78"/>
              </a:rPr>
              <a:t>آدرس سامانه نشریه</a:t>
            </a:r>
            <a:r>
              <a:rPr lang="fa-IR" sz="1100" dirty="0" smtClean="0">
                <a:cs typeface="B Zar" panose="00000400000000000000" pitchFamily="2" charset="-78"/>
              </a:rPr>
              <a:t>:</a:t>
            </a:r>
          </a:p>
          <a:p>
            <a:pPr algn="ctr"/>
            <a:r>
              <a:rPr lang="en-US" sz="1100" u="sng" dirty="0">
                <a:hlinkClick r:id="rId2"/>
              </a:rPr>
              <a:t>http://womenstudy.ihcs.ac.ir</a:t>
            </a:r>
            <a:r>
              <a:rPr lang="en-US" sz="1100" u="sng" dirty="0" smtClean="0">
                <a:hlinkClick r:id="rId2"/>
              </a:rPr>
              <a:t>/</a:t>
            </a:r>
            <a:endParaRPr lang="en-US" sz="1100" dirty="0"/>
          </a:p>
        </p:txBody>
      </p:sp>
      <p:pic>
        <p:nvPicPr>
          <p:cNvPr id="9" name="Picture 8" descr="http://womenstudy.ihcs.ac.ir/data/ws/coversheet/841602483575.jpg"/>
          <p:cNvPicPr/>
          <p:nvPr/>
        </p:nvPicPr>
        <p:blipFill>
          <a:blip r:embed="rId3" cstate="print"/>
          <a:srcRect/>
          <a:stretch>
            <a:fillRect/>
          </a:stretch>
        </p:blipFill>
        <p:spPr bwMode="auto">
          <a:xfrm>
            <a:off x="381000" y="1200150"/>
            <a:ext cx="2286000" cy="2667000"/>
          </a:xfrm>
          <a:prstGeom prst="rect">
            <a:avLst/>
          </a:prstGeom>
          <a:noFill/>
          <a:ln w="9525">
            <a:noFill/>
            <a:miter lim="800000"/>
            <a:headEnd/>
            <a:tailEnd/>
          </a:ln>
        </p:spPr>
      </p:pic>
      <p:sp>
        <p:nvSpPr>
          <p:cNvPr id="19457" name="Rectangle 1"/>
          <p:cNvSpPr>
            <a:spLocks noChangeArrowheads="1"/>
          </p:cNvSpPr>
          <p:nvPr/>
        </p:nvSpPr>
        <p:spPr bwMode="auto">
          <a:xfrm>
            <a:off x="4800600" y="1123950"/>
            <a:ext cx="41148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مسئول:</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دکتر مريم صانع پور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 سردبير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دکتر ناهيد مويد حکمت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مدير اجرايي:</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دکترمريم صانع پور </a:t>
            </a:r>
            <a:endParaRPr kumimoji="0" lang="en-US" sz="11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رتبه کميسيون نشريات در سال98:</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ب</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Titr" pitchFamily="2" charset="-78"/>
              </a:rPr>
              <a:t> </a:t>
            </a:r>
            <a:endParaRPr kumimoji="0" lang="fa-IR" sz="32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 xmlns:p14="http://schemas.microsoft.com/office/powerpoint/2010/main" val="1380690678"/>
      </p:ext>
    </p:extLst>
  </p:cSld>
  <p:clrMapOvr>
    <a:masterClrMapping/>
  </p:clrMapOvr>
  <p:transition spd="med" advTm="5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DBC698-7C74-48C7-A465-AA3DA16D9C85}" type="slidenum">
              <a:rPr lang="fa-IR" smtClean="0"/>
              <a:pPr/>
              <a:t>9</a:t>
            </a:fld>
            <a:endParaRPr lang="fa-IR"/>
          </a:p>
        </p:txBody>
      </p:sp>
      <p:sp>
        <p:nvSpPr>
          <p:cNvPr id="6" name="Title 1"/>
          <p:cNvSpPr txBox="1">
            <a:spLocks/>
          </p:cNvSpPr>
          <p:nvPr/>
        </p:nvSpPr>
        <p:spPr>
          <a:xfrm>
            <a:off x="457200" y="205979"/>
            <a:ext cx="6707088" cy="85725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a:solidFill>
                  <a:schemeClr val="tx2">
                    <a:lumMod val="75000"/>
                  </a:schemeClr>
                </a:solidFill>
                <a:cs typeface="B Titr" panose="00000700000000000000" pitchFamily="2" charset="-78"/>
              </a:rPr>
              <a:t>اقتصاد و تجارت </a:t>
            </a:r>
            <a:r>
              <a:rPr lang="fa-IR" sz="3200" b="1" dirty="0" smtClean="0">
                <a:solidFill>
                  <a:schemeClr val="tx2">
                    <a:lumMod val="75000"/>
                  </a:schemeClr>
                </a:solidFill>
                <a:cs typeface="B Titr" panose="00000700000000000000" pitchFamily="2" charset="-78"/>
              </a:rPr>
              <a:t>نوین (</a:t>
            </a:r>
            <a:r>
              <a:rPr lang="fa-IR" sz="3200" b="1" dirty="0">
                <a:solidFill>
                  <a:schemeClr val="tx2">
                    <a:lumMod val="75000"/>
                  </a:schemeClr>
                </a:solidFill>
                <a:cs typeface="B Titr" panose="00000700000000000000" pitchFamily="2" charset="-78"/>
              </a:rPr>
              <a:t>علمی- پژوهشی)</a:t>
            </a:r>
            <a:endParaRPr lang="en-US" sz="3200" dirty="0">
              <a:solidFill>
                <a:schemeClr val="tx2">
                  <a:lumMod val="75000"/>
                </a:schemeClr>
              </a:solidFill>
              <a:cs typeface="B Titr" panose="00000700000000000000" pitchFamily="2" charset="-78"/>
            </a:endParaRPr>
          </a:p>
        </p:txBody>
      </p:sp>
      <p:sp>
        <p:nvSpPr>
          <p:cNvPr id="7" name="TextBox 6"/>
          <p:cNvSpPr txBox="1"/>
          <p:nvPr/>
        </p:nvSpPr>
        <p:spPr>
          <a:xfrm>
            <a:off x="4267201" y="2266950"/>
            <a:ext cx="4495800" cy="2662267"/>
          </a:xfrm>
          <a:prstGeom prst="rect">
            <a:avLst/>
          </a:prstGeom>
          <a:noFill/>
        </p:spPr>
        <p:txBody>
          <a:bodyPr wrap="square" rtlCol="1">
            <a:spAutoFit/>
          </a:bodyPr>
          <a:lstStyle/>
          <a:p>
            <a:r>
              <a:rPr lang="fa-IR" sz="1400" b="1" dirty="0" smtClean="0">
                <a:cs typeface="B Zar" pitchFamily="2" charset="-78"/>
              </a:rPr>
              <a:t>اهداف نشريه:</a:t>
            </a:r>
            <a:endParaRPr lang="en-US" sz="900" b="1" dirty="0" smtClean="0">
              <a:cs typeface="B Zar" pitchFamily="2" charset="-78"/>
            </a:endParaRPr>
          </a:p>
          <a:p>
            <a:r>
              <a:rPr lang="fa-IR" sz="1050" b="1" dirty="0" smtClean="0">
                <a:cs typeface="B Zar" pitchFamily="2" charset="-78"/>
              </a:rPr>
              <a:t>1</a:t>
            </a:r>
            <a:r>
              <a:rPr lang="fa-IR" sz="1100" b="1" dirty="0" smtClean="0">
                <a:cs typeface="B Zar" pitchFamily="2" charset="-78"/>
              </a:rPr>
              <a:t>. تعميق و گسترش تفکر علمي در شناخت و حل مسايل، مشکلات و چالش هاي اساسي در اقتصاد و تجارت نوين. </a:t>
            </a:r>
            <a:endParaRPr lang="en-US" sz="1100" b="1" dirty="0" smtClean="0">
              <a:cs typeface="B Zar" pitchFamily="2" charset="-78"/>
            </a:endParaRPr>
          </a:p>
          <a:p>
            <a:r>
              <a:rPr lang="fa-IR" sz="1100" b="1" dirty="0" smtClean="0">
                <a:cs typeface="B Zar" pitchFamily="2" charset="-78"/>
              </a:rPr>
              <a:t>2.  کمک به ارتقاء، گسترش و روزآمد سازي سطح دانش اقتصاد براي کارشناسان، محققان، متخصصان، صاحب  نظران، مديران،  سياستگذاران و کارگزاران اقتصادي. </a:t>
            </a:r>
            <a:endParaRPr lang="en-US" sz="1100" b="1" dirty="0" smtClean="0">
              <a:cs typeface="B Zar" pitchFamily="2" charset="-78"/>
            </a:endParaRPr>
          </a:p>
          <a:p>
            <a:r>
              <a:rPr lang="fa-IR" sz="1100" b="1" dirty="0" smtClean="0">
                <a:cs typeface="B Zar" pitchFamily="2" charset="-78"/>
              </a:rPr>
              <a:t>3. کمک به ارتقاي برنامه و سياست هاي اقتصادي مبتني بر نگرش جامع در زمينه هاي اقتصاد خرد، کلان، پولي، مالي، ارزي، تجاري و همچنين کمک به فراهم کردن زمينه هاي رشد و توسعة اقتصاد دانايي محور. </a:t>
            </a:r>
            <a:endParaRPr lang="en-US" sz="1100" b="1" dirty="0" smtClean="0">
              <a:cs typeface="B Zar" pitchFamily="2" charset="-78"/>
            </a:endParaRPr>
          </a:p>
          <a:p>
            <a:r>
              <a:rPr lang="fa-IR" sz="1100" b="1" dirty="0" smtClean="0">
                <a:cs typeface="B Zar" pitchFamily="2" charset="-78"/>
              </a:rPr>
              <a:t>4. فراهم کردن زمينه هاي لازم براي پژوهش در حوزه هاي مختلف اقتصاد و تجارت نوين. </a:t>
            </a:r>
            <a:endParaRPr lang="en-US" sz="1100" b="1" dirty="0" smtClean="0">
              <a:cs typeface="B Zar" pitchFamily="2" charset="-78"/>
            </a:endParaRPr>
          </a:p>
          <a:p>
            <a:endParaRPr lang="fa-IR" dirty="0" smtClean="0">
              <a:cs typeface="B Zar" panose="00000400000000000000" pitchFamily="2" charset="-78"/>
            </a:endParaRPr>
          </a:p>
          <a:p>
            <a:endParaRPr lang="en-US" dirty="0" smtClean="0">
              <a:cs typeface="B Zar" panose="00000400000000000000" pitchFamily="2" charset="-78"/>
            </a:endParaRPr>
          </a:p>
          <a:p>
            <a:endParaRPr lang="fa-IR" dirty="0">
              <a:cs typeface="B Zar" panose="00000400000000000000" pitchFamily="2" charset="-78"/>
            </a:endParaRPr>
          </a:p>
        </p:txBody>
      </p:sp>
      <p:sp>
        <p:nvSpPr>
          <p:cNvPr id="8" name="TextBox 7"/>
          <p:cNvSpPr txBox="1"/>
          <p:nvPr/>
        </p:nvSpPr>
        <p:spPr>
          <a:xfrm>
            <a:off x="228600" y="3943350"/>
            <a:ext cx="2592288" cy="477054"/>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100" dirty="0">
                <a:cs typeface="B Zar" panose="00000400000000000000" pitchFamily="2" charset="-78"/>
              </a:rPr>
              <a:t>آدرس سامانه نشریه</a:t>
            </a:r>
            <a:r>
              <a:rPr lang="fa-IR" sz="1100" dirty="0" smtClean="0">
                <a:cs typeface="B Zar" panose="00000400000000000000" pitchFamily="2" charset="-78"/>
              </a:rPr>
              <a:t>:</a:t>
            </a:r>
            <a:endParaRPr lang="en-US" sz="1100" dirty="0" smtClean="0">
              <a:cs typeface="B Zar" panose="00000400000000000000" pitchFamily="2" charset="-78"/>
            </a:endParaRPr>
          </a:p>
          <a:p>
            <a:pPr algn="ctr"/>
            <a:r>
              <a:rPr lang="en-US" sz="1400" u="sng" dirty="0" smtClean="0">
                <a:hlinkClick r:id="rId2"/>
              </a:rPr>
              <a:t>http</a:t>
            </a:r>
            <a:r>
              <a:rPr lang="en-US" sz="1400" u="sng" dirty="0">
                <a:hlinkClick r:id="rId2"/>
              </a:rPr>
              <a:t>://jnet.ihcs.ac.ir</a:t>
            </a:r>
            <a:r>
              <a:rPr lang="en-US" sz="1100" u="sng" dirty="0">
                <a:hlinkClick r:id="rId2"/>
              </a:rPr>
              <a:t>/</a:t>
            </a:r>
            <a:endParaRPr lang="fa-IR" sz="1100" dirty="0" smtClean="0">
              <a:cs typeface="B Zar" panose="00000400000000000000" pitchFamily="2" charset="-78"/>
            </a:endParaRPr>
          </a:p>
        </p:txBody>
      </p:sp>
      <p:sp>
        <p:nvSpPr>
          <p:cNvPr id="9" name="TextBox 8"/>
          <p:cNvSpPr txBox="1"/>
          <p:nvPr/>
        </p:nvSpPr>
        <p:spPr>
          <a:xfrm>
            <a:off x="4572000" y="1063703"/>
            <a:ext cx="4191000" cy="954107"/>
          </a:xfrm>
          <a:prstGeom prst="rect">
            <a:avLst/>
          </a:prstGeom>
          <a:noFill/>
        </p:spPr>
        <p:txBody>
          <a:bodyPr wrap="square" rtlCol="1">
            <a:spAutoFit/>
          </a:bodyPr>
          <a:lstStyle/>
          <a:p>
            <a:r>
              <a:rPr lang="fa-IR" sz="1400" b="1" dirty="0" smtClean="0">
                <a:cs typeface="B Titr" pitchFamily="2" charset="-78"/>
              </a:rPr>
              <a:t>سردبير:</a:t>
            </a:r>
            <a:r>
              <a:rPr lang="fa-IR" sz="1400" dirty="0" smtClean="0">
                <a:cs typeface="B Titr" pitchFamily="2" charset="-78"/>
              </a:rPr>
              <a:t>دکترسعيد مشيري </a:t>
            </a:r>
            <a:endParaRPr lang="en-US" sz="1400" dirty="0" smtClean="0">
              <a:cs typeface="B Titr" pitchFamily="2" charset="-78"/>
            </a:endParaRPr>
          </a:p>
          <a:p>
            <a:r>
              <a:rPr lang="fa-IR" sz="1400" b="1" dirty="0" smtClean="0">
                <a:cs typeface="B Titr" pitchFamily="2" charset="-78"/>
              </a:rPr>
              <a:t>مدير مسئول:</a:t>
            </a:r>
            <a:r>
              <a:rPr lang="fa-IR" sz="1400" dirty="0" smtClean="0">
                <a:cs typeface="B Titr" pitchFamily="2" charset="-78"/>
              </a:rPr>
              <a:t>دکترسيد سجاد علم الهدي </a:t>
            </a:r>
            <a:endParaRPr lang="en-US" sz="1400" dirty="0" smtClean="0">
              <a:cs typeface="B Titr" pitchFamily="2" charset="-78"/>
            </a:endParaRPr>
          </a:p>
          <a:p>
            <a:r>
              <a:rPr lang="fa-IR" sz="1400" b="1" dirty="0" smtClean="0">
                <a:cs typeface="B Titr" pitchFamily="2" charset="-78"/>
              </a:rPr>
              <a:t>مدير اجرايي:</a:t>
            </a:r>
            <a:r>
              <a:rPr lang="fa-IR" sz="1400" dirty="0" smtClean="0">
                <a:cs typeface="B Titr" pitchFamily="2" charset="-78"/>
              </a:rPr>
              <a:t> زهرا صادقي </a:t>
            </a:r>
            <a:endParaRPr lang="en-US" sz="1400" dirty="0" smtClean="0">
              <a:cs typeface="B Titr" pitchFamily="2" charset="-78"/>
            </a:endParaRPr>
          </a:p>
          <a:p>
            <a:endParaRPr lang="fa-IR" sz="1400" dirty="0"/>
          </a:p>
        </p:txBody>
      </p:sp>
      <p:pic>
        <p:nvPicPr>
          <p:cNvPr id="12" name="Picture 11" descr="http://jnet.ihcs.ac.ir/data/jnet/coversheet/cover_fa.jpg"/>
          <p:cNvPicPr/>
          <p:nvPr/>
        </p:nvPicPr>
        <p:blipFill>
          <a:blip r:embed="rId3" cstate="print"/>
          <a:srcRect/>
          <a:stretch>
            <a:fillRect/>
          </a:stretch>
        </p:blipFill>
        <p:spPr bwMode="auto">
          <a:xfrm>
            <a:off x="685800" y="1352550"/>
            <a:ext cx="1828800" cy="2209800"/>
          </a:xfrm>
          <a:prstGeom prst="rect">
            <a:avLst/>
          </a:prstGeom>
          <a:noFill/>
          <a:ln w="9525">
            <a:noFill/>
            <a:miter lim="800000"/>
            <a:headEnd/>
            <a:tailEnd/>
          </a:ln>
        </p:spPr>
      </p:pic>
    </p:spTree>
    <p:extLst>
      <p:ext uri="{BB962C8B-B14F-4D97-AF65-F5344CB8AC3E}">
        <p14:creationId xmlns="" xmlns:p14="http://schemas.microsoft.com/office/powerpoint/2010/main" val="3811091918"/>
      </p:ext>
    </p:extLst>
  </p:cSld>
  <p:clrMapOvr>
    <a:masterClrMapping/>
  </p:clrMapOvr>
  <p:transition spd="med" advTm="5000">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TotalTime>
  <Words>3592</Words>
  <Application>Microsoft Office PowerPoint</Application>
  <PresentationFormat>On-screen Show (16:9)</PresentationFormat>
  <Paragraphs>388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پژوهشگاه علوم انسانی و مطالعات فرهنگی معرفی نشریات هفته پژوهش- آذر1399</vt:lpstr>
      <vt:lpstr>تحقيقات تاريخ اجتماعي</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آفاق الحضاره الاسلامیه</vt:lpstr>
      <vt:lpstr>كهن نامه ادب پارسي </vt:lpstr>
      <vt:lpstr>ادبیات و پژوهش­های میان­رشته­ای </vt:lpstr>
      <vt:lpstr>ادبيات پارسي معاصر </vt:lpstr>
      <vt:lpstr>والسلام علیکم و رحمه الله و برکاته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Saeedeh Zandi</dc:creator>
  <cp:lastModifiedBy>h.fazaeli</cp:lastModifiedBy>
  <cp:revision>135</cp:revision>
  <dcterms:created xsi:type="dcterms:W3CDTF">2018-11-11T08:12:12Z</dcterms:created>
  <dcterms:modified xsi:type="dcterms:W3CDTF">2020-12-07T11:27:04Z</dcterms:modified>
</cp:coreProperties>
</file>