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72" d="100"/>
          <a:sy n="72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893A1-1279-4AFC-AE26-C0C9ADED53B9}" type="datetimeFigureOut">
              <a:rPr lang="fa-IR" smtClean="0"/>
              <a:pPr/>
              <a:t>1442/04/15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F5644-24E6-44A1-855E-A768DBC8EFA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893A1-1279-4AFC-AE26-C0C9ADED53B9}" type="datetimeFigureOut">
              <a:rPr lang="fa-IR" smtClean="0"/>
              <a:pPr/>
              <a:t>1442/04/15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F5644-24E6-44A1-855E-A768DBC8EFA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893A1-1279-4AFC-AE26-C0C9ADED53B9}" type="datetimeFigureOut">
              <a:rPr lang="fa-IR" smtClean="0"/>
              <a:pPr/>
              <a:t>1442/04/15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F5644-24E6-44A1-855E-A768DBC8EFA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893A1-1279-4AFC-AE26-C0C9ADED53B9}" type="datetimeFigureOut">
              <a:rPr lang="fa-IR" smtClean="0"/>
              <a:pPr/>
              <a:t>1442/04/15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F5644-24E6-44A1-855E-A768DBC8EFA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893A1-1279-4AFC-AE26-C0C9ADED53B9}" type="datetimeFigureOut">
              <a:rPr lang="fa-IR" smtClean="0"/>
              <a:pPr/>
              <a:t>1442/04/15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F5644-24E6-44A1-855E-A768DBC8EFA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893A1-1279-4AFC-AE26-C0C9ADED53B9}" type="datetimeFigureOut">
              <a:rPr lang="fa-IR" smtClean="0"/>
              <a:pPr/>
              <a:t>1442/04/15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F5644-24E6-44A1-855E-A768DBC8EFA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893A1-1279-4AFC-AE26-C0C9ADED53B9}" type="datetimeFigureOut">
              <a:rPr lang="fa-IR" smtClean="0"/>
              <a:pPr/>
              <a:t>1442/04/15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F5644-24E6-44A1-855E-A768DBC8EFA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893A1-1279-4AFC-AE26-C0C9ADED53B9}" type="datetimeFigureOut">
              <a:rPr lang="fa-IR" smtClean="0"/>
              <a:pPr/>
              <a:t>1442/04/15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F5644-24E6-44A1-855E-A768DBC8EFA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893A1-1279-4AFC-AE26-C0C9ADED53B9}" type="datetimeFigureOut">
              <a:rPr lang="fa-IR" smtClean="0"/>
              <a:pPr/>
              <a:t>1442/04/15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F5644-24E6-44A1-855E-A768DBC8EFA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893A1-1279-4AFC-AE26-C0C9ADED53B9}" type="datetimeFigureOut">
              <a:rPr lang="fa-IR" smtClean="0"/>
              <a:pPr/>
              <a:t>1442/04/15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F5644-24E6-44A1-855E-A768DBC8EFA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893A1-1279-4AFC-AE26-C0C9ADED53B9}" type="datetimeFigureOut">
              <a:rPr lang="fa-IR" smtClean="0"/>
              <a:pPr/>
              <a:t>1442/04/15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F5644-24E6-44A1-855E-A768DBC8EFAE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5E9EFF">
                <a:alpha val="83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893A1-1279-4AFC-AE26-C0C9ADED53B9}" type="datetimeFigureOut">
              <a:rPr lang="fa-IR" smtClean="0"/>
              <a:pPr/>
              <a:t>1442/04/15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F5644-24E6-44A1-855E-A768DBC8EFAE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800600"/>
            <a:ext cx="7848600" cy="1371600"/>
          </a:xfrm>
        </p:spPr>
        <p:txBody>
          <a:bodyPr>
            <a:normAutofit/>
          </a:bodyPr>
          <a:lstStyle/>
          <a:p>
            <a:pPr algn="ctr"/>
            <a:r>
              <a:rPr lang="fa-IR" sz="2800" dirty="0" smtClean="0">
                <a:cs typeface="B Titr" pitchFamily="2" charset="-78"/>
              </a:rPr>
              <a:t>نقشه‌هاي كهن خليج فارس موجود در كتاب‌هاي كتابخانه مركزي پژوهشگاه علوم انساني و مطالعات</a:t>
            </a:r>
            <a:endParaRPr lang="fa-IR" sz="2800" dirty="0">
              <a:cs typeface="B Titr" pitchFamily="2" charset="-78"/>
            </a:endParaRPr>
          </a:p>
        </p:txBody>
      </p:sp>
      <p:pic>
        <p:nvPicPr>
          <p:cNvPr id="8" name="Picture Placeholder 7" descr="2051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8946" r="8946"/>
          <a:stretch>
            <a:fillRect/>
          </a:stretch>
        </p:blipFill>
        <p:spPr>
          <a:xfrm>
            <a:off x="228600" y="0"/>
            <a:ext cx="8686800" cy="4800600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منبع:</a:t>
            </a:r>
            <a:endParaRPr lang="fa-IR" dirty="0"/>
          </a:p>
        </p:txBody>
      </p:sp>
      <p:pic>
        <p:nvPicPr>
          <p:cNvPr id="5" name="Picture Placeholder 4" descr="2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337" b="337"/>
          <a:stretch>
            <a:fillRect/>
          </a:stretch>
        </p:blipFill>
        <p:spPr>
          <a:xfrm>
            <a:off x="1219200" y="0"/>
            <a:ext cx="6781800" cy="4572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5367338"/>
            <a:ext cx="6324600" cy="804862"/>
          </a:xfrm>
        </p:spPr>
        <p:txBody>
          <a:bodyPr>
            <a:normAutofit/>
          </a:bodyPr>
          <a:lstStyle/>
          <a:p>
            <a:pPr algn="l" rtl="0"/>
            <a:r>
              <a:rPr lang="en-US" sz="2000" dirty="0" smtClean="0"/>
              <a:t>Benjamin, Samuel Greene Wheeler, 1837-1914</a:t>
            </a:r>
          </a:p>
          <a:p>
            <a:pPr algn="l" rtl="0"/>
            <a:r>
              <a:rPr lang="en-US" sz="2000" dirty="0" smtClean="0"/>
              <a:t>Persia.  G.P. </a:t>
            </a:r>
            <a:r>
              <a:rPr lang="en-US" sz="2000" dirty="0" err="1" smtClean="0"/>
              <a:t>Putnams</a:t>
            </a:r>
            <a:r>
              <a:rPr lang="en-US" sz="2000" dirty="0" smtClean="0"/>
              <a:t> Sons , 1887.</a:t>
            </a:r>
          </a:p>
          <a:p>
            <a:pPr algn="l" rtl="0"/>
            <a:endParaRPr lang="fa-I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منبع:</a:t>
            </a:r>
            <a:endParaRPr lang="fa-IR" dirty="0"/>
          </a:p>
        </p:txBody>
      </p:sp>
      <p:pic>
        <p:nvPicPr>
          <p:cNvPr id="5" name="Picture Placeholder 4" descr="1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4731" b="4731"/>
          <a:stretch>
            <a:fillRect/>
          </a:stretch>
        </p:blipFill>
        <p:spPr>
          <a:xfrm>
            <a:off x="1143000" y="0"/>
            <a:ext cx="6858000" cy="4572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367338"/>
            <a:ext cx="6629400" cy="804862"/>
          </a:xfrm>
        </p:spPr>
        <p:txBody>
          <a:bodyPr>
            <a:noAutofit/>
          </a:bodyPr>
          <a:lstStyle/>
          <a:p>
            <a:pPr algn="l" rtl="0"/>
            <a:r>
              <a:rPr lang="en-US" sz="1800" dirty="0" err="1" smtClean="0"/>
              <a:t>Dubeux</a:t>
            </a:r>
            <a:r>
              <a:rPr lang="en-US" sz="1800" dirty="0" smtClean="0"/>
              <a:t>, Louis, 1798-1863</a:t>
            </a:r>
          </a:p>
          <a:p>
            <a:pPr algn="l" rtl="0"/>
            <a:r>
              <a:rPr lang="en-US" sz="1800" dirty="0" smtClean="0"/>
              <a:t> </a:t>
            </a:r>
            <a:r>
              <a:rPr lang="en-US" sz="1800" dirty="0" smtClean="0"/>
              <a:t>La </a:t>
            </a:r>
            <a:r>
              <a:rPr lang="en-US" sz="1800" dirty="0" err="1" smtClean="0"/>
              <a:t>Perse</a:t>
            </a:r>
            <a:r>
              <a:rPr lang="en-US" sz="1800" dirty="0" smtClean="0"/>
              <a:t>/ par Louis </a:t>
            </a:r>
            <a:r>
              <a:rPr lang="en-US" sz="1800" dirty="0" err="1" smtClean="0"/>
              <a:t>Dubeux</a:t>
            </a:r>
            <a:r>
              <a:rPr lang="en-US" sz="1800" dirty="0" smtClean="0"/>
              <a:t>.- Paris: </a:t>
            </a:r>
            <a:r>
              <a:rPr lang="en-US" sz="1800" dirty="0" err="1" smtClean="0"/>
              <a:t>Firmin</a:t>
            </a:r>
            <a:r>
              <a:rPr lang="en-US" sz="1800" dirty="0" smtClean="0"/>
              <a:t> </a:t>
            </a:r>
            <a:r>
              <a:rPr lang="en-US" sz="1800" dirty="0" err="1" smtClean="0"/>
              <a:t>Didot</a:t>
            </a:r>
            <a:r>
              <a:rPr lang="en-US" sz="1800" dirty="0" smtClean="0"/>
              <a:t>, 1841.</a:t>
            </a:r>
          </a:p>
          <a:p>
            <a:pPr algn="l" rtl="0"/>
            <a:endParaRPr lang="fa-IR" sz="1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منبع:</a:t>
            </a:r>
            <a:endParaRPr lang="fa-IR" dirty="0"/>
          </a:p>
        </p:txBody>
      </p:sp>
      <p:pic>
        <p:nvPicPr>
          <p:cNvPr id="5" name="Picture Placeholder 4" descr="2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869" r="2869"/>
          <a:stretch>
            <a:fillRect/>
          </a:stretch>
        </p:blipFill>
        <p:spPr>
          <a:xfrm>
            <a:off x="1143000" y="0"/>
            <a:ext cx="7010400" cy="4495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827712" cy="804862"/>
          </a:xfrm>
        </p:spPr>
        <p:txBody>
          <a:bodyPr>
            <a:noAutofit/>
          </a:bodyPr>
          <a:lstStyle/>
          <a:p>
            <a:pPr algn="l" rtl="0"/>
            <a:r>
              <a:rPr lang="en-US" sz="1800" dirty="0" smtClean="0"/>
              <a:t>Dunlop, </a:t>
            </a:r>
            <a:r>
              <a:rPr lang="en-US" sz="1800" dirty="0" err="1" smtClean="0"/>
              <a:t>Hendrik</a:t>
            </a:r>
            <a:r>
              <a:rPr lang="en-US" sz="1800" dirty="0" smtClean="0"/>
              <a:t>, 1867- </a:t>
            </a:r>
          </a:p>
          <a:p>
            <a:pPr algn="l" rtl="0"/>
            <a:r>
              <a:rPr lang="en-US" sz="1800" dirty="0" smtClean="0"/>
              <a:t> </a:t>
            </a:r>
            <a:r>
              <a:rPr lang="en-US" sz="1800" dirty="0" err="1" smtClean="0"/>
              <a:t>Perzie</a:t>
            </a:r>
            <a:r>
              <a:rPr lang="en-US" sz="1800" dirty="0" smtClean="0"/>
              <a:t>: </a:t>
            </a:r>
            <a:r>
              <a:rPr lang="en-US" sz="1800" dirty="0" err="1" smtClean="0"/>
              <a:t>voorheen</a:t>
            </a:r>
            <a:r>
              <a:rPr lang="en-US" sz="1800" dirty="0" smtClean="0"/>
              <a:t> en </a:t>
            </a:r>
            <a:r>
              <a:rPr lang="en-US" sz="1800" dirty="0" err="1" smtClean="0"/>
              <a:t>thans</a:t>
            </a:r>
            <a:r>
              <a:rPr lang="en-US" sz="1800" dirty="0" smtClean="0"/>
              <a:t>.  Haarlem: </a:t>
            </a:r>
            <a:r>
              <a:rPr lang="en-US" sz="1800" dirty="0" err="1" smtClean="0"/>
              <a:t>Erven</a:t>
            </a:r>
            <a:r>
              <a:rPr lang="en-US" sz="1800" dirty="0" smtClean="0"/>
              <a:t> F. Bohn, 1912.</a:t>
            </a:r>
          </a:p>
          <a:p>
            <a:pPr algn="l" rtl="0"/>
            <a:endParaRPr lang="fa-IR" sz="1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منبع:</a:t>
            </a:r>
            <a:endParaRPr lang="fa-IR" dirty="0"/>
          </a:p>
        </p:txBody>
      </p:sp>
      <p:pic>
        <p:nvPicPr>
          <p:cNvPr id="5" name="Picture Placeholder 4" descr="1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1619" b="11619"/>
          <a:stretch>
            <a:fillRect/>
          </a:stretch>
        </p:blipFill>
        <p:spPr>
          <a:xfrm>
            <a:off x="1295400" y="0"/>
            <a:ext cx="6629400" cy="4572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5367338"/>
            <a:ext cx="6400800" cy="804862"/>
          </a:xfrm>
        </p:spPr>
        <p:txBody>
          <a:bodyPr>
            <a:noAutofit/>
          </a:bodyPr>
          <a:lstStyle/>
          <a:p>
            <a:pPr algn="l" rtl="0"/>
            <a:r>
              <a:rPr lang="en-US" sz="1800" dirty="0" smtClean="0"/>
              <a:t>Fraser, James Baillie, 1783-1856</a:t>
            </a:r>
          </a:p>
          <a:p>
            <a:pPr algn="l" rtl="0"/>
            <a:r>
              <a:rPr lang="en-US" sz="1800" dirty="0" smtClean="0"/>
              <a:t> </a:t>
            </a:r>
            <a:r>
              <a:rPr lang="en-US" sz="1800" dirty="0" smtClean="0"/>
              <a:t>An </a:t>
            </a:r>
            <a:r>
              <a:rPr lang="en-US" sz="1800" dirty="0" smtClean="0"/>
              <a:t>historical and descriptive account of Persia, from the earliest ages to the present time. Edinburgh: Oliver &amp; Boyd, 1834.</a:t>
            </a:r>
          </a:p>
          <a:p>
            <a:pPr algn="l" rtl="0"/>
            <a:endParaRPr lang="fa-IR" sz="1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منبع:</a:t>
            </a:r>
            <a:endParaRPr lang="fa-IR" dirty="0"/>
          </a:p>
        </p:txBody>
      </p:sp>
      <p:pic>
        <p:nvPicPr>
          <p:cNvPr id="5" name="Picture Placeholder 4" descr="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495" r="495"/>
          <a:stretch>
            <a:fillRect/>
          </a:stretch>
        </p:blipFill>
        <p:spPr>
          <a:xfrm>
            <a:off x="1143000" y="0"/>
            <a:ext cx="6781800" cy="4495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367338"/>
            <a:ext cx="5943600" cy="804862"/>
          </a:xfrm>
        </p:spPr>
        <p:txBody>
          <a:bodyPr>
            <a:noAutofit/>
          </a:bodyPr>
          <a:lstStyle/>
          <a:p>
            <a:pPr algn="l" rtl="0"/>
            <a:r>
              <a:rPr lang="en-US" sz="1800" dirty="0" err="1" smtClean="0"/>
              <a:t>Justi</a:t>
            </a:r>
            <a:r>
              <a:rPr lang="en-US" sz="1800" dirty="0" smtClean="0"/>
              <a:t>, Ferdinand, 1837-1907</a:t>
            </a:r>
          </a:p>
          <a:p>
            <a:pPr algn="l" rtl="0"/>
            <a:r>
              <a:rPr lang="en-US" sz="1800" dirty="0" smtClean="0"/>
              <a:t> </a:t>
            </a:r>
            <a:r>
              <a:rPr lang="en-US" sz="1800" dirty="0" smtClean="0"/>
              <a:t>Geschichte </a:t>
            </a:r>
            <a:r>
              <a:rPr lang="en-US" sz="1800" dirty="0" smtClean="0"/>
              <a:t>des </a:t>
            </a:r>
            <a:r>
              <a:rPr lang="en-US" sz="1800" dirty="0" err="1" smtClean="0"/>
              <a:t>alten</a:t>
            </a:r>
            <a:r>
              <a:rPr lang="en-US" sz="1800" dirty="0" smtClean="0"/>
              <a:t> </a:t>
            </a:r>
            <a:r>
              <a:rPr lang="en-US" sz="1800" dirty="0" err="1" smtClean="0"/>
              <a:t>Persiens</a:t>
            </a:r>
            <a:r>
              <a:rPr lang="en-US" sz="1800" dirty="0" smtClean="0"/>
              <a:t>/ von Ferdinand </a:t>
            </a:r>
            <a:r>
              <a:rPr lang="en-US" sz="1800" dirty="0" err="1" smtClean="0"/>
              <a:t>Justi</a:t>
            </a:r>
            <a:r>
              <a:rPr lang="en-US" sz="1800" dirty="0" smtClean="0"/>
              <a:t>.- Berlin: G. Grote, 1879.</a:t>
            </a:r>
          </a:p>
          <a:p>
            <a:pPr algn="l" rtl="0"/>
            <a:endParaRPr lang="fa-IR" sz="1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منبع:</a:t>
            </a:r>
            <a:endParaRPr lang="fa-IR" dirty="0"/>
          </a:p>
        </p:txBody>
      </p:sp>
      <p:pic>
        <p:nvPicPr>
          <p:cNvPr id="5" name="Picture Placeholder 4" descr="1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520" r="2520"/>
          <a:stretch>
            <a:fillRect/>
          </a:stretch>
        </p:blipFill>
        <p:spPr>
          <a:xfrm>
            <a:off x="1295400" y="0"/>
            <a:ext cx="6781800" cy="44227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l" rtl="0"/>
            <a:r>
              <a:rPr lang="en-US" sz="1800" dirty="0" smtClean="0"/>
              <a:t>Sykes, Percy </a:t>
            </a:r>
            <a:r>
              <a:rPr lang="en-US" sz="1800" dirty="0" err="1" smtClean="0"/>
              <a:t>Molesworth</a:t>
            </a:r>
            <a:r>
              <a:rPr lang="en-US" sz="1800" dirty="0" smtClean="0"/>
              <a:t>, 1867-1945</a:t>
            </a:r>
          </a:p>
          <a:p>
            <a:pPr algn="l" rtl="0"/>
            <a:r>
              <a:rPr lang="en-US" sz="1800" dirty="0" smtClean="0"/>
              <a:t> </a:t>
            </a:r>
            <a:r>
              <a:rPr lang="en-US" sz="1800" dirty="0" smtClean="0"/>
              <a:t>Persia</a:t>
            </a:r>
            <a:r>
              <a:rPr lang="en-US" sz="1800" dirty="0" smtClean="0"/>
              <a:t>. Oxford: The Clarendon press, 1922.</a:t>
            </a:r>
          </a:p>
          <a:p>
            <a:pPr algn="l" rtl="0"/>
            <a:endParaRPr lang="fa-IR" sz="1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منبع:</a:t>
            </a:r>
            <a:endParaRPr lang="fa-IR" dirty="0"/>
          </a:p>
        </p:txBody>
      </p:sp>
      <p:pic>
        <p:nvPicPr>
          <p:cNvPr id="5" name="Picture Placeholder 4" descr="1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8133" b="8133"/>
          <a:stretch>
            <a:fillRect/>
          </a:stretch>
        </p:blipFill>
        <p:spPr>
          <a:xfrm>
            <a:off x="1219200" y="0"/>
            <a:ext cx="6629400" cy="4495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5367338"/>
            <a:ext cx="6324600" cy="804862"/>
          </a:xfrm>
        </p:spPr>
        <p:txBody>
          <a:bodyPr>
            <a:noAutofit/>
          </a:bodyPr>
          <a:lstStyle/>
          <a:p>
            <a:pPr algn="l" rtl="0"/>
            <a:r>
              <a:rPr lang="en-US" sz="1600" dirty="0" err="1" smtClean="0"/>
              <a:t>Litten</a:t>
            </a:r>
            <a:r>
              <a:rPr lang="en-US" sz="1600" dirty="0" smtClean="0"/>
              <a:t>, Wilhelm, 1880-1932</a:t>
            </a:r>
          </a:p>
          <a:p>
            <a:pPr algn="l" rtl="0"/>
            <a:r>
              <a:rPr lang="en-US" sz="1600" dirty="0" smtClean="0"/>
              <a:t> </a:t>
            </a:r>
            <a:r>
              <a:rPr lang="en-US" sz="1600" dirty="0" err="1" smtClean="0"/>
              <a:t>Persien</a:t>
            </a:r>
            <a:r>
              <a:rPr lang="en-US" sz="1600" dirty="0" smtClean="0"/>
              <a:t> </a:t>
            </a:r>
            <a:r>
              <a:rPr lang="en-US" sz="1600" dirty="0" smtClean="0"/>
              <a:t>von </a:t>
            </a:r>
            <a:r>
              <a:rPr lang="en-US" sz="1600" dirty="0" err="1" smtClean="0"/>
              <a:t>der</a:t>
            </a:r>
            <a:r>
              <a:rPr lang="en-US" sz="1600" dirty="0" smtClean="0"/>
              <a:t> "penetration </a:t>
            </a:r>
            <a:r>
              <a:rPr lang="en-US" sz="1600" dirty="0" err="1" smtClean="0"/>
              <a:t>pacifique</a:t>
            </a:r>
            <a:r>
              <a:rPr lang="en-US" sz="1600" dirty="0" smtClean="0"/>
              <a:t>" </a:t>
            </a:r>
            <a:r>
              <a:rPr lang="en-US" sz="1600" dirty="0" err="1" smtClean="0"/>
              <a:t>zum</a:t>
            </a:r>
            <a:r>
              <a:rPr lang="en-US" sz="1600" dirty="0" smtClean="0"/>
              <a:t> "</a:t>
            </a:r>
            <a:r>
              <a:rPr lang="en-US" sz="1600" dirty="0" err="1" smtClean="0"/>
              <a:t>Protektorat</a:t>
            </a:r>
            <a:r>
              <a:rPr lang="en-US" sz="1600" dirty="0" smtClean="0"/>
              <a:t>": </a:t>
            </a:r>
            <a:r>
              <a:rPr lang="en-US" sz="1600" dirty="0" err="1" smtClean="0"/>
              <a:t>Urkunden</a:t>
            </a:r>
            <a:r>
              <a:rPr lang="en-US" sz="1600" dirty="0" smtClean="0"/>
              <a:t> und </a:t>
            </a:r>
            <a:r>
              <a:rPr lang="en-US" sz="1600" dirty="0" err="1" smtClean="0"/>
              <a:t>Tatsachen</a:t>
            </a:r>
            <a:r>
              <a:rPr lang="en-US" sz="1600" dirty="0" smtClean="0"/>
              <a:t> </a:t>
            </a:r>
            <a:r>
              <a:rPr lang="en-US" sz="1600" dirty="0" err="1" smtClean="0"/>
              <a:t>zur</a:t>
            </a:r>
            <a:r>
              <a:rPr lang="en-US" sz="1600" dirty="0" smtClean="0"/>
              <a:t> Geschichte </a:t>
            </a:r>
            <a:r>
              <a:rPr lang="en-US" sz="1600" dirty="0" err="1" smtClean="0"/>
              <a:t>der</a:t>
            </a:r>
            <a:r>
              <a:rPr lang="en-US" sz="1600" dirty="0" smtClean="0"/>
              <a:t> </a:t>
            </a:r>
            <a:r>
              <a:rPr lang="en-US" sz="1600" dirty="0" err="1" smtClean="0"/>
              <a:t>europaischen</a:t>
            </a:r>
            <a:r>
              <a:rPr lang="en-US" sz="1600" dirty="0" smtClean="0"/>
              <a:t> "penetration </a:t>
            </a:r>
            <a:r>
              <a:rPr lang="en-US" sz="1600" dirty="0" err="1" smtClean="0"/>
              <a:t>pacifique</a:t>
            </a:r>
            <a:r>
              <a:rPr lang="en-US" sz="1600" dirty="0" smtClean="0"/>
              <a:t>" in </a:t>
            </a:r>
            <a:r>
              <a:rPr lang="en-US" sz="1600" dirty="0" err="1" smtClean="0"/>
              <a:t>Persien</a:t>
            </a:r>
            <a:r>
              <a:rPr lang="en-US" sz="1600" dirty="0" smtClean="0"/>
              <a:t> 1860-1919.  Berlin: W. de </a:t>
            </a:r>
            <a:r>
              <a:rPr lang="en-US" sz="1600" dirty="0" err="1" smtClean="0"/>
              <a:t>Gruyter</a:t>
            </a:r>
            <a:r>
              <a:rPr lang="en-US" sz="1600" dirty="0" smtClean="0"/>
              <a:t>, 1920.</a:t>
            </a:r>
          </a:p>
          <a:p>
            <a:pPr algn="l" rtl="0"/>
            <a:endParaRPr lang="fa-IR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منبع:</a:t>
            </a:r>
            <a:endParaRPr lang="fa-IR" dirty="0"/>
          </a:p>
        </p:txBody>
      </p:sp>
      <p:pic>
        <p:nvPicPr>
          <p:cNvPr id="5" name="Picture Placeholder 4" descr="2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243" r="2243"/>
          <a:stretch>
            <a:fillRect/>
          </a:stretch>
        </p:blipFill>
        <p:spPr>
          <a:xfrm>
            <a:off x="1295400" y="0"/>
            <a:ext cx="6629400" cy="43465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367338"/>
            <a:ext cx="6858000" cy="804862"/>
          </a:xfrm>
        </p:spPr>
        <p:txBody>
          <a:bodyPr>
            <a:noAutofit/>
          </a:bodyPr>
          <a:lstStyle/>
          <a:p>
            <a:pPr algn="l" rtl="0"/>
            <a:r>
              <a:rPr lang="en-US" sz="1800" dirty="0" smtClean="0"/>
              <a:t>Malcolm, John, 1769-1833</a:t>
            </a:r>
          </a:p>
          <a:p>
            <a:pPr algn="l" rtl="0"/>
            <a:r>
              <a:rPr lang="en-US" sz="1800" dirty="0" smtClean="0"/>
              <a:t> </a:t>
            </a:r>
            <a:r>
              <a:rPr lang="en-US" sz="1800" dirty="0" smtClean="0"/>
              <a:t>Histoire </a:t>
            </a:r>
            <a:r>
              <a:rPr lang="en-US" sz="1800" dirty="0" smtClean="0"/>
              <a:t>de la </a:t>
            </a:r>
            <a:r>
              <a:rPr lang="en-US" sz="1800" dirty="0" err="1" smtClean="0"/>
              <a:t>Perse</a:t>
            </a:r>
            <a:r>
              <a:rPr lang="en-US" sz="1800" dirty="0" smtClean="0"/>
              <a:t> </a:t>
            </a:r>
            <a:r>
              <a:rPr lang="en-US" sz="1800" dirty="0" err="1" smtClean="0"/>
              <a:t>depuis</a:t>
            </a:r>
            <a:r>
              <a:rPr lang="en-US" sz="1800" dirty="0" smtClean="0"/>
              <a:t> les </a:t>
            </a:r>
            <a:r>
              <a:rPr lang="en-US" sz="1800" dirty="0" err="1" smtClean="0"/>
              <a:t>tems</a:t>
            </a:r>
            <a:r>
              <a:rPr lang="en-US" sz="1800" dirty="0" smtClean="0"/>
              <a:t> les plus </a:t>
            </a:r>
            <a:r>
              <a:rPr lang="en-US" sz="1800" dirty="0" err="1" smtClean="0"/>
              <a:t>anciens</a:t>
            </a:r>
            <a:r>
              <a:rPr lang="en-US" sz="1800" dirty="0" smtClean="0"/>
              <a:t> </a:t>
            </a:r>
            <a:r>
              <a:rPr lang="en-US" sz="1800" dirty="0" err="1" smtClean="0"/>
              <a:t>jusqu'a</a:t>
            </a:r>
            <a:r>
              <a:rPr lang="en-US" sz="1800" dirty="0" smtClean="0"/>
              <a:t> </a:t>
            </a:r>
            <a:r>
              <a:rPr lang="en-US" sz="1800" dirty="0" err="1" smtClean="0"/>
              <a:t>l'epoque</a:t>
            </a:r>
            <a:r>
              <a:rPr lang="en-US" sz="1800" dirty="0" smtClean="0"/>
              <a:t> </a:t>
            </a:r>
            <a:r>
              <a:rPr lang="en-US" sz="1800" dirty="0" err="1" smtClean="0"/>
              <a:t>actuelle</a:t>
            </a:r>
            <a:r>
              <a:rPr lang="en-US" sz="1800" dirty="0" smtClean="0"/>
              <a:t>  Paris: </a:t>
            </a:r>
            <a:r>
              <a:rPr lang="en-US" sz="1800" dirty="0" err="1" smtClean="0"/>
              <a:t>Pillet</a:t>
            </a:r>
            <a:r>
              <a:rPr lang="en-US" sz="1800" dirty="0" smtClean="0"/>
              <a:t> </a:t>
            </a:r>
            <a:r>
              <a:rPr lang="en-US" sz="1800" dirty="0" err="1" smtClean="0"/>
              <a:t>aine</a:t>
            </a:r>
            <a:r>
              <a:rPr lang="en-US" sz="1800" dirty="0" smtClean="0"/>
              <a:t>, 1821.</a:t>
            </a:r>
          </a:p>
          <a:p>
            <a:pPr algn="l" rtl="0"/>
            <a:endParaRPr lang="fa-IR" sz="1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منبع:</a:t>
            </a:r>
            <a:endParaRPr lang="fa-IR" dirty="0"/>
          </a:p>
        </p:txBody>
      </p:sp>
      <p:pic>
        <p:nvPicPr>
          <p:cNvPr id="5" name="Picture Placeholder 4" descr="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7659" b="7659"/>
          <a:stretch>
            <a:fillRect/>
          </a:stretch>
        </p:blipFill>
        <p:spPr>
          <a:xfrm>
            <a:off x="1371600" y="0"/>
            <a:ext cx="6858000" cy="4495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7800" y="5367338"/>
            <a:ext cx="6477000" cy="804862"/>
          </a:xfrm>
        </p:spPr>
        <p:txBody>
          <a:bodyPr>
            <a:noAutofit/>
          </a:bodyPr>
          <a:lstStyle/>
          <a:p>
            <a:pPr algn="l" rtl="0"/>
            <a:r>
              <a:rPr lang="en-US" sz="2000" dirty="0" smtClean="0"/>
              <a:t>Explorations in Turkestan, with an account of the basin of eastern Persia and </a:t>
            </a:r>
            <a:r>
              <a:rPr lang="en-US" sz="2000" dirty="0" err="1" smtClean="0"/>
              <a:t>Sistan</a:t>
            </a:r>
            <a:r>
              <a:rPr lang="en-US" sz="2000" dirty="0" smtClean="0"/>
              <a:t>.- Washington: Carnegie Institution, 1905.</a:t>
            </a:r>
          </a:p>
          <a:p>
            <a:pPr algn="l" rtl="0"/>
            <a:endParaRPr lang="fa-IR" sz="2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منبع:</a:t>
            </a:r>
            <a:endParaRPr lang="fa-IR" dirty="0"/>
          </a:p>
        </p:txBody>
      </p:sp>
      <p:pic>
        <p:nvPicPr>
          <p:cNvPr id="5" name="Picture Placeholder 4" descr="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18" b="2218"/>
          <a:stretch>
            <a:fillRect/>
          </a:stretch>
        </p:blipFill>
        <p:spPr>
          <a:xfrm>
            <a:off x="990600" y="0"/>
            <a:ext cx="7162800" cy="4419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367338"/>
            <a:ext cx="6553200" cy="804862"/>
          </a:xfrm>
        </p:spPr>
        <p:txBody>
          <a:bodyPr>
            <a:noAutofit/>
          </a:bodyPr>
          <a:lstStyle/>
          <a:p>
            <a:pPr algn="l" rtl="0"/>
            <a:r>
              <a:rPr lang="en-US" sz="1800" dirty="0" err="1" smtClean="0"/>
              <a:t>Dierche</a:t>
            </a:r>
            <a:r>
              <a:rPr lang="en-US" sz="1800" dirty="0" smtClean="0"/>
              <a:t>, Carl, 1842-1913</a:t>
            </a:r>
          </a:p>
          <a:p>
            <a:pPr algn="l" rtl="0"/>
            <a:r>
              <a:rPr lang="en-US" sz="1800" dirty="0" smtClean="0"/>
              <a:t> </a:t>
            </a:r>
            <a:r>
              <a:rPr lang="en-US" sz="1800" dirty="0" err="1" smtClean="0"/>
              <a:t>Diercke</a:t>
            </a:r>
            <a:r>
              <a:rPr lang="en-US" sz="1800" dirty="0" smtClean="0"/>
              <a:t> </a:t>
            </a:r>
            <a:r>
              <a:rPr lang="en-US" sz="1800" dirty="0" err="1" smtClean="0"/>
              <a:t>schul</a:t>
            </a:r>
            <a:r>
              <a:rPr lang="en-US" sz="1800" dirty="0" smtClean="0"/>
              <a:t> - Atlas fur </a:t>
            </a:r>
            <a:r>
              <a:rPr lang="en-US" sz="1800" dirty="0" err="1" smtClean="0"/>
              <a:t>hohere</a:t>
            </a:r>
            <a:r>
              <a:rPr lang="en-US" sz="1800" dirty="0" smtClean="0"/>
              <a:t> </a:t>
            </a:r>
            <a:r>
              <a:rPr lang="en-US" sz="1800" dirty="0" err="1" smtClean="0"/>
              <a:t>lehranstalten</a:t>
            </a:r>
            <a:r>
              <a:rPr lang="en-US" sz="1800" dirty="0" smtClean="0"/>
              <a:t>. </a:t>
            </a:r>
            <a:r>
              <a:rPr lang="en-US" sz="1800" dirty="0" err="1" smtClean="0"/>
              <a:t>Braunschweig</a:t>
            </a:r>
            <a:r>
              <a:rPr lang="en-US" sz="1800" dirty="0" smtClean="0"/>
              <a:t>: George </a:t>
            </a:r>
            <a:r>
              <a:rPr lang="en-US" sz="1800" dirty="0" err="1" smtClean="0"/>
              <a:t>Westermann</a:t>
            </a:r>
            <a:r>
              <a:rPr lang="en-US" sz="1800" dirty="0" smtClean="0"/>
              <a:t>, 1910.</a:t>
            </a:r>
          </a:p>
          <a:p>
            <a:pPr algn="l" rtl="0"/>
            <a:endParaRPr lang="fa-IR"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0"/>
            <a:ext cx="5486400" cy="566738"/>
          </a:xfrm>
        </p:spPr>
        <p:txBody>
          <a:bodyPr/>
          <a:lstStyle/>
          <a:p>
            <a:r>
              <a:rPr lang="fa-IR" dirty="0" smtClean="0"/>
              <a:t>منبع: </a:t>
            </a:r>
            <a:endParaRPr lang="fa-IR" dirty="0"/>
          </a:p>
        </p:txBody>
      </p:sp>
      <p:pic>
        <p:nvPicPr>
          <p:cNvPr id="5" name="Picture Placeholder 4" descr="1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869" r="2869"/>
          <a:stretch>
            <a:fillRect/>
          </a:stretch>
        </p:blipFill>
        <p:spPr>
          <a:xfrm>
            <a:off x="990600" y="0"/>
            <a:ext cx="7315200" cy="4419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7800" y="5257800"/>
            <a:ext cx="6172200" cy="804862"/>
          </a:xfrm>
        </p:spPr>
        <p:txBody>
          <a:bodyPr>
            <a:noAutofit/>
          </a:bodyPr>
          <a:lstStyle/>
          <a:p>
            <a:pPr algn="l" rtl="0"/>
            <a:r>
              <a:rPr lang="en-US" sz="1600" dirty="0" err="1" smtClean="0"/>
              <a:t>Goch</a:t>
            </a:r>
            <a:r>
              <a:rPr lang="en-US" sz="1600" dirty="0" smtClean="0"/>
              <a:t>, M. van </a:t>
            </a:r>
            <a:r>
              <a:rPr lang="en-US" sz="1600" dirty="0" err="1" smtClean="0"/>
              <a:t>Transl</a:t>
            </a:r>
            <a:endParaRPr lang="en-US" sz="1600" dirty="0" smtClean="0"/>
          </a:p>
          <a:p>
            <a:pPr algn="l" rtl="0"/>
            <a:r>
              <a:rPr lang="en-US" sz="1600" dirty="0" smtClean="0"/>
              <a:t> </a:t>
            </a:r>
            <a:r>
              <a:rPr lang="en-US" sz="1600" dirty="0" smtClean="0"/>
              <a:t>De </a:t>
            </a:r>
            <a:r>
              <a:rPr lang="en-US" sz="1600" dirty="0" err="1" smtClean="0"/>
              <a:t>Tegenwoordigen</a:t>
            </a:r>
            <a:r>
              <a:rPr lang="en-US" sz="1600" dirty="0" smtClean="0"/>
              <a:t> </a:t>
            </a:r>
            <a:r>
              <a:rPr lang="en-US" sz="1600" dirty="0" err="1" smtClean="0"/>
              <a:t>staat</a:t>
            </a:r>
            <a:r>
              <a:rPr lang="en-US" sz="1600" dirty="0" smtClean="0"/>
              <a:t> van Persia, Arabia, en het </a:t>
            </a:r>
            <a:r>
              <a:rPr lang="en-US" sz="1600" dirty="0" err="1" smtClean="0"/>
              <a:t>Asiatisch</a:t>
            </a:r>
            <a:r>
              <a:rPr lang="en-US" sz="1600" dirty="0" smtClean="0"/>
              <a:t> </a:t>
            </a:r>
            <a:r>
              <a:rPr lang="en-US" sz="1600" dirty="0" err="1" smtClean="0"/>
              <a:t>Tartaryen</a:t>
            </a:r>
            <a:r>
              <a:rPr lang="en-US" sz="1600" dirty="0" smtClean="0"/>
              <a:t>.- Amsterdam: </a:t>
            </a:r>
            <a:r>
              <a:rPr lang="en-US" sz="1600" dirty="0" err="1" smtClean="0"/>
              <a:t>Isaak</a:t>
            </a:r>
            <a:r>
              <a:rPr lang="en-US" sz="1600" dirty="0" smtClean="0"/>
              <a:t> </a:t>
            </a:r>
            <a:r>
              <a:rPr lang="en-US" sz="1600" dirty="0" err="1" smtClean="0"/>
              <a:t>Tirion</a:t>
            </a:r>
            <a:r>
              <a:rPr lang="en-US" sz="1600" dirty="0" smtClean="0"/>
              <a:t>, 1732.</a:t>
            </a:r>
          </a:p>
          <a:p>
            <a:endParaRPr lang="fa-IR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منبع:</a:t>
            </a:r>
            <a:endParaRPr lang="fa-IR" dirty="0"/>
          </a:p>
        </p:txBody>
      </p:sp>
      <p:pic>
        <p:nvPicPr>
          <p:cNvPr id="5" name="Picture Placeholder 4" descr="1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717" r="5717"/>
          <a:stretch>
            <a:fillRect/>
          </a:stretch>
        </p:blipFill>
        <p:spPr>
          <a:xfrm>
            <a:off x="1066800" y="0"/>
            <a:ext cx="6934200" cy="4419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367338"/>
            <a:ext cx="6705600" cy="804862"/>
          </a:xfrm>
        </p:spPr>
        <p:txBody>
          <a:bodyPr>
            <a:normAutofit/>
          </a:bodyPr>
          <a:lstStyle/>
          <a:p>
            <a:pPr algn="l" rtl="0"/>
            <a:r>
              <a:rPr lang="en-US" sz="2000" dirty="0" smtClean="0"/>
              <a:t>Les arts de </a:t>
            </a:r>
            <a:r>
              <a:rPr lang="en-US" sz="2000" dirty="0" err="1" smtClean="0"/>
              <a:t>l'Iran</a:t>
            </a:r>
            <a:r>
              <a:rPr lang="en-US" sz="2000" dirty="0" smtClean="0"/>
              <a:t>: </a:t>
            </a:r>
            <a:r>
              <a:rPr lang="en-US" sz="2000" dirty="0" err="1" smtClean="0"/>
              <a:t>l'ancienne</a:t>
            </a:r>
            <a:r>
              <a:rPr lang="en-US" sz="2000" dirty="0" smtClean="0"/>
              <a:t> </a:t>
            </a:r>
            <a:r>
              <a:rPr lang="en-US" sz="2000" dirty="0" err="1" smtClean="0"/>
              <a:t>Perse</a:t>
            </a:r>
            <a:r>
              <a:rPr lang="en-US" sz="2000" dirty="0" smtClean="0"/>
              <a:t> et Bagdad. Paris: </a:t>
            </a:r>
            <a:r>
              <a:rPr lang="en-US" sz="2000" dirty="0" err="1" smtClean="0"/>
              <a:t>Bibliotheque</a:t>
            </a:r>
            <a:r>
              <a:rPr lang="en-US" sz="2000" dirty="0" smtClean="0"/>
              <a:t> </a:t>
            </a:r>
            <a:r>
              <a:rPr lang="en-US" sz="2000" dirty="0" err="1" smtClean="0"/>
              <a:t>Nationale</a:t>
            </a:r>
            <a:r>
              <a:rPr lang="en-US" sz="2000" dirty="0" smtClean="0"/>
              <a:t>, 1938.</a:t>
            </a:r>
          </a:p>
          <a:p>
            <a:pPr algn="l" rtl="0"/>
            <a:endParaRPr lang="fa-IR" sz="2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منبع:</a:t>
            </a:r>
            <a:endParaRPr lang="fa-IR" dirty="0"/>
          </a:p>
        </p:txBody>
      </p:sp>
      <p:pic>
        <p:nvPicPr>
          <p:cNvPr id="5" name="Picture Placeholder 4" descr="1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468" r="468"/>
          <a:stretch>
            <a:fillRect/>
          </a:stretch>
        </p:blipFill>
        <p:spPr>
          <a:xfrm>
            <a:off x="1219200" y="0"/>
            <a:ext cx="6934200" cy="4419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5367338"/>
            <a:ext cx="6477000" cy="804862"/>
          </a:xfrm>
        </p:spPr>
        <p:txBody>
          <a:bodyPr>
            <a:noAutofit/>
          </a:bodyPr>
          <a:lstStyle/>
          <a:p>
            <a:pPr algn="l" rtl="0"/>
            <a:r>
              <a:rPr lang="en-US" sz="2000" dirty="0" smtClean="0"/>
              <a:t>Ross, Edward Denison, 1871-1940, </a:t>
            </a:r>
            <a:r>
              <a:rPr lang="en-US" sz="2000" smtClean="0"/>
              <a:t>ed</a:t>
            </a:r>
            <a:r>
              <a:rPr lang="en-US" sz="2000" smtClean="0"/>
              <a:t>.</a:t>
            </a:r>
            <a:endParaRPr lang="en-US" sz="2000" dirty="0" smtClean="0"/>
          </a:p>
          <a:p>
            <a:pPr algn="l" rtl="0"/>
            <a:r>
              <a:rPr lang="en-US" sz="2000" dirty="0" smtClean="0"/>
              <a:t>Persian art.- London: </a:t>
            </a:r>
            <a:r>
              <a:rPr lang="en-US" sz="2000" dirty="0" err="1" smtClean="0"/>
              <a:t>Luzac</a:t>
            </a:r>
            <a:r>
              <a:rPr lang="en-US" sz="2000" dirty="0" smtClean="0"/>
              <a:t>, 1930.</a:t>
            </a:r>
          </a:p>
          <a:p>
            <a:pPr algn="l" rtl="0"/>
            <a:endParaRPr lang="fa-IR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منبع: </a:t>
            </a:r>
            <a:endParaRPr lang="fa-IR" dirty="0"/>
          </a:p>
        </p:txBody>
      </p:sp>
      <p:pic>
        <p:nvPicPr>
          <p:cNvPr id="5" name="Picture Placeholder 4" descr="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870" r="2870"/>
          <a:stretch>
            <a:fillRect/>
          </a:stretch>
        </p:blipFill>
        <p:spPr>
          <a:xfrm>
            <a:off x="1143000" y="0"/>
            <a:ext cx="6858000" cy="4495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367338"/>
            <a:ext cx="7162800" cy="804862"/>
          </a:xfrm>
        </p:spPr>
        <p:txBody>
          <a:bodyPr>
            <a:noAutofit/>
          </a:bodyPr>
          <a:lstStyle/>
          <a:p>
            <a:pPr algn="l" rtl="0"/>
            <a:r>
              <a:rPr lang="en-US" sz="1600" dirty="0" smtClean="0"/>
              <a:t>Rawlinson, George, 1812-1902</a:t>
            </a:r>
          </a:p>
          <a:p>
            <a:pPr algn="l" rtl="0"/>
            <a:r>
              <a:rPr lang="en-US" sz="1600" dirty="0" smtClean="0"/>
              <a:t> </a:t>
            </a:r>
            <a:r>
              <a:rPr lang="en-US" sz="1600" dirty="0" smtClean="0"/>
              <a:t>The </a:t>
            </a:r>
            <a:r>
              <a:rPr lang="en-US" sz="1600" dirty="0" smtClean="0"/>
              <a:t>seven great monarchies of the ancient eastern world: or, The history, geography and antiquities of </a:t>
            </a:r>
            <a:r>
              <a:rPr lang="en-US" sz="1600" dirty="0" err="1" smtClean="0"/>
              <a:t>Chaldaa</a:t>
            </a:r>
            <a:r>
              <a:rPr lang="en-US" sz="1600" dirty="0" smtClean="0"/>
              <a:t>, Assyria, Babylon, Media, Persia, Parthia, and </a:t>
            </a:r>
            <a:r>
              <a:rPr lang="en-US" sz="1600" dirty="0" err="1" smtClean="0"/>
              <a:t>Sassanian</a:t>
            </a:r>
            <a:r>
              <a:rPr lang="en-US" sz="1600" dirty="0" smtClean="0"/>
              <a:t> or New Persian empire.  New York: J. W. Lovell company, 1884.</a:t>
            </a:r>
          </a:p>
          <a:p>
            <a:pPr algn="l" rtl="0"/>
            <a:endParaRPr lang="fa-IR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منبع:</a:t>
            </a:r>
            <a:endParaRPr lang="fa-IR" dirty="0"/>
          </a:p>
        </p:txBody>
      </p:sp>
      <p:pic>
        <p:nvPicPr>
          <p:cNvPr id="6" name="Picture Placeholder 5" descr="1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3071" b="13071"/>
          <a:stretch>
            <a:fillRect/>
          </a:stretch>
        </p:blipFill>
        <p:spPr>
          <a:xfrm>
            <a:off x="1143000" y="0"/>
            <a:ext cx="6934200" cy="4572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5367338"/>
            <a:ext cx="6934200" cy="804862"/>
          </a:xfrm>
        </p:spPr>
        <p:txBody>
          <a:bodyPr>
            <a:noAutofit/>
          </a:bodyPr>
          <a:lstStyle/>
          <a:p>
            <a:pPr algn="l" rtl="0"/>
            <a:r>
              <a:rPr lang="en-US" sz="1600" dirty="0" smtClean="0"/>
              <a:t>Vaux, William </a:t>
            </a:r>
            <a:r>
              <a:rPr lang="en-US" sz="1600" dirty="0" err="1" smtClean="0"/>
              <a:t>Sandys</a:t>
            </a:r>
            <a:r>
              <a:rPr lang="en-US" sz="1600" dirty="0" smtClean="0"/>
              <a:t> Wright, 1818-1885</a:t>
            </a:r>
          </a:p>
          <a:p>
            <a:pPr algn="l" rtl="0"/>
            <a:r>
              <a:rPr lang="en-US" sz="1600" dirty="0" smtClean="0"/>
              <a:t> </a:t>
            </a:r>
            <a:r>
              <a:rPr lang="en-US" sz="1600" dirty="0" smtClean="0"/>
              <a:t>Nineveh </a:t>
            </a:r>
            <a:r>
              <a:rPr lang="en-US" sz="1600" dirty="0" smtClean="0"/>
              <a:t>and Persepolis: an historical sketch of ancient Assyria and Persia, with an account of the recent researches in those countries.  London: A. Hall, Virtue &amp; co., 1850.</a:t>
            </a:r>
          </a:p>
          <a:p>
            <a:endParaRPr lang="fa-IR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منبع:</a:t>
            </a:r>
            <a:endParaRPr lang="fa-IR" dirty="0"/>
          </a:p>
        </p:txBody>
      </p:sp>
      <p:pic>
        <p:nvPicPr>
          <p:cNvPr id="5" name="Picture Placeholder 4" descr="078D~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4389" r="14389"/>
          <a:stretch>
            <a:fillRect/>
          </a:stretch>
        </p:blipFill>
        <p:spPr>
          <a:xfrm>
            <a:off x="1066800" y="0"/>
            <a:ext cx="7162800" cy="4495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7800" y="5334000"/>
            <a:ext cx="6284912" cy="804862"/>
          </a:xfrm>
        </p:spPr>
        <p:txBody>
          <a:bodyPr>
            <a:noAutofit/>
          </a:bodyPr>
          <a:lstStyle/>
          <a:p>
            <a:pPr algn="l" rtl="0"/>
            <a:r>
              <a:rPr lang="en-US" sz="2000" dirty="0" err="1" smtClean="0"/>
              <a:t>Deslands</a:t>
            </a:r>
            <a:r>
              <a:rPr lang="en-US" sz="2000" dirty="0" smtClean="0"/>
              <a:t>, </a:t>
            </a:r>
            <a:r>
              <a:rPr lang="en-US" sz="2000" dirty="0" err="1" smtClean="0"/>
              <a:t>Daulier</a:t>
            </a:r>
            <a:r>
              <a:rPr lang="en-US" sz="2000" dirty="0" smtClean="0"/>
              <a:t>, fl, 1664</a:t>
            </a:r>
          </a:p>
          <a:p>
            <a:pPr algn="l" rtl="0"/>
            <a:r>
              <a:rPr lang="en-US" sz="2000" dirty="0" smtClean="0"/>
              <a:t> </a:t>
            </a:r>
            <a:r>
              <a:rPr lang="en-US" sz="2000" dirty="0" smtClean="0"/>
              <a:t>Les </a:t>
            </a:r>
            <a:r>
              <a:rPr lang="en-US" sz="2000" dirty="0" err="1" smtClean="0"/>
              <a:t>beautez</a:t>
            </a:r>
            <a:r>
              <a:rPr lang="en-US" sz="2000" dirty="0" smtClean="0"/>
              <a:t> de la </a:t>
            </a:r>
            <a:r>
              <a:rPr lang="en-US" sz="2000" dirty="0" err="1" smtClean="0"/>
              <a:t>Perse</a:t>
            </a:r>
            <a:r>
              <a:rPr lang="en-US" sz="2000" dirty="0" smtClean="0"/>
              <a:t>/ </a:t>
            </a:r>
            <a:r>
              <a:rPr lang="en-US" sz="2000" dirty="0" err="1" smtClean="0"/>
              <a:t>Daulier</a:t>
            </a:r>
            <a:r>
              <a:rPr lang="en-US" sz="2000" dirty="0" smtClean="0"/>
              <a:t> </a:t>
            </a:r>
            <a:r>
              <a:rPr lang="en-US" sz="2000" dirty="0" err="1" smtClean="0"/>
              <a:t>Deslandes</a:t>
            </a:r>
            <a:r>
              <a:rPr lang="en-US" sz="2000" dirty="0" smtClean="0"/>
              <a:t>.- Paris: G. </a:t>
            </a:r>
            <a:r>
              <a:rPr lang="en-US" sz="2000" dirty="0" err="1" smtClean="0"/>
              <a:t>Clouzier</a:t>
            </a:r>
            <a:r>
              <a:rPr lang="en-US" sz="2000" dirty="0" smtClean="0"/>
              <a:t>, 1673.</a:t>
            </a:r>
          </a:p>
          <a:p>
            <a:pPr algn="l" rtl="0"/>
            <a:endParaRPr lang="fa-IR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منبع:</a:t>
            </a:r>
            <a:endParaRPr lang="fa-I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5367338"/>
            <a:ext cx="6400800" cy="804862"/>
          </a:xfrm>
        </p:spPr>
        <p:txBody>
          <a:bodyPr>
            <a:noAutofit/>
          </a:bodyPr>
          <a:lstStyle/>
          <a:p>
            <a:pPr algn="l" rtl="0"/>
            <a:r>
              <a:rPr lang="en-US" sz="1800" dirty="0" err="1" smtClean="0"/>
              <a:t>Dieulafoy</a:t>
            </a:r>
            <a:r>
              <a:rPr lang="en-US" sz="1800" dirty="0" smtClean="0"/>
              <a:t>, Jane, 1851-1916</a:t>
            </a:r>
          </a:p>
          <a:p>
            <a:pPr algn="l" rtl="0"/>
            <a:r>
              <a:rPr lang="en-US" sz="1800" dirty="0" smtClean="0"/>
              <a:t> </a:t>
            </a:r>
            <a:r>
              <a:rPr lang="en-US" sz="1800" dirty="0" smtClean="0"/>
              <a:t>La </a:t>
            </a:r>
            <a:r>
              <a:rPr lang="en-US" sz="1800" dirty="0" err="1" smtClean="0"/>
              <a:t>Perse</a:t>
            </a:r>
            <a:r>
              <a:rPr lang="en-US" sz="1800" dirty="0" smtClean="0"/>
              <a:t>, la </a:t>
            </a:r>
            <a:r>
              <a:rPr lang="en-US" sz="1800" dirty="0" err="1" smtClean="0"/>
              <a:t>Chaldee</a:t>
            </a:r>
            <a:r>
              <a:rPr lang="en-US" sz="1800" dirty="0" smtClean="0"/>
              <a:t> et la </a:t>
            </a:r>
            <a:r>
              <a:rPr lang="en-US" sz="1800" dirty="0" err="1" smtClean="0"/>
              <a:t>Susiane</a:t>
            </a:r>
            <a:r>
              <a:rPr lang="en-US" sz="1800" dirty="0" smtClean="0"/>
              <a:t>. Paris: Hachette et </a:t>
            </a:r>
            <a:r>
              <a:rPr lang="en-US" sz="1800" dirty="0" err="1" smtClean="0"/>
              <a:t>cie</a:t>
            </a:r>
            <a:r>
              <a:rPr lang="en-US" sz="1800" dirty="0" smtClean="0"/>
              <a:t>, 1887.</a:t>
            </a:r>
          </a:p>
          <a:p>
            <a:pPr algn="l" rtl="0"/>
            <a:endParaRPr lang="fa-IR" sz="1800" dirty="0"/>
          </a:p>
        </p:txBody>
      </p:sp>
      <p:pic>
        <p:nvPicPr>
          <p:cNvPr id="7" name="Picture Placeholder 6" descr="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278" r="3278"/>
          <a:stretch>
            <a:fillRect/>
          </a:stretch>
        </p:blipFill>
        <p:spPr>
          <a:xfrm>
            <a:off x="1143000" y="0"/>
            <a:ext cx="7162800" cy="44196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منبع:</a:t>
            </a:r>
            <a:endParaRPr lang="fa-I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7800" y="5367338"/>
            <a:ext cx="6172200" cy="804862"/>
          </a:xfrm>
        </p:spPr>
        <p:txBody>
          <a:bodyPr>
            <a:noAutofit/>
          </a:bodyPr>
          <a:lstStyle/>
          <a:p>
            <a:pPr algn="l" rtl="0"/>
            <a:r>
              <a:rPr lang="en-US" sz="2000" dirty="0" err="1" smtClean="0"/>
              <a:t>Dieulafoy</a:t>
            </a:r>
            <a:r>
              <a:rPr lang="en-US" sz="2000" dirty="0" smtClean="0"/>
              <a:t>, Jane, 1851-1916</a:t>
            </a:r>
          </a:p>
          <a:p>
            <a:pPr algn="l" rtl="0"/>
            <a:r>
              <a:rPr lang="en-US" sz="2000" dirty="0" smtClean="0"/>
              <a:t> </a:t>
            </a:r>
            <a:r>
              <a:rPr lang="en-US" sz="2000" dirty="0" smtClean="0"/>
              <a:t>La </a:t>
            </a:r>
            <a:r>
              <a:rPr lang="en-US" sz="2000" dirty="0" err="1" smtClean="0"/>
              <a:t>Perse</a:t>
            </a:r>
            <a:r>
              <a:rPr lang="en-US" sz="2000" dirty="0" smtClean="0"/>
              <a:t>, la </a:t>
            </a:r>
            <a:r>
              <a:rPr lang="en-US" sz="2000" dirty="0" err="1" smtClean="0"/>
              <a:t>Chaldee</a:t>
            </a:r>
            <a:r>
              <a:rPr lang="en-US" sz="2000" dirty="0" smtClean="0"/>
              <a:t> et la </a:t>
            </a:r>
            <a:r>
              <a:rPr lang="en-US" sz="2000" dirty="0" err="1" smtClean="0"/>
              <a:t>Susiane</a:t>
            </a:r>
            <a:r>
              <a:rPr lang="en-US" sz="2000" dirty="0" smtClean="0"/>
              <a:t>. Paris: Hachette et </a:t>
            </a:r>
            <a:r>
              <a:rPr lang="en-US" sz="2000" dirty="0" err="1" smtClean="0"/>
              <a:t>cie</a:t>
            </a:r>
            <a:r>
              <a:rPr lang="en-US" sz="2000" dirty="0" smtClean="0"/>
              <a:t>, 1887.</a:t>
            </a:r>
          </a:p>
          <a:p>
            <a:pPr algn="l" rtl="0"/>
            <a:endParaRPr lang="fa-IR" sz="2000" dirty="0"/>
          </a:p>
        </p:txBody>
      </p:sp>
      <p:pic>
        <p:nvPicPr>
          <p:cNvPr id="7" name="Picture Placeholder 6" descr="1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821" b="21821"/>
          <a:stretch>
            <a:fillRect/>
          </a:stretch>
        </p:blipFill>
        <p:spPr>
          <a:xfrm>
            <a:off x="1792288" y="0"/>
            <a:ext cx="5486400" cy="50292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منبع:</a:t>
            </a:r>
            <a:endParaRPr lang="fa-IR" dirty="0"/>
          </a:p>
        </p:txBody>
      </p:sp>
      <p:pic>
        <p:nvPicPr>
          <p:cNvPr id="5" name="Picture Placeholder 4" descr="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309" b="2309"/>
          <a:stretch>
            <a:fillRect/>
          </a:stretch>
        </p:blipFill>
        <p:spPr>
          <a:xfrm>
            <a:off x="1143000" y="0"/>
            <a:ext cx="7086600" cy="4495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5367338"/>
            <a:ext cx="6400800" cy="804862"/>
          </a:xfrm>
        </p:spPr>
        <p:txBody>
          <a:bodyPr>
            <a:noAutofit/>
          </a:bodyPr>
          <a:lstStyle/>
          <a:p>
            <a:pPr algn="l" rtl="0"/>
            <a:r>
              <a:rPr lang="en-US" sz="1800" dirty="0" err="1" smtClean="0"/>
              <a:t>Bleibtreu</a:t>
            </a:r>
            <a:r>
              <a:rPr lang="en-US" sz="1800" dirty="0" smtClean="0"/>
              <a:t>, J</a:t>
            </a:r>
          </a:p>
          <a:p>
            <a:pPr algn="l" rtl="0"/>
            <a:r>
              <a:rPr lang="en-US" sz="1800" dirty="0" smtClean="0"/>
              <a:t> </a:t>
            </a:r>
            <a:r>
              <a:rPr lang="en-US" sz="1800" dirty="0" err="1" smtClean="0"/>
              <a:t>Persien</a:t>
            </a:r>
            <a:r>
              <a:rPr lang="en-US" sz="1800" dirty="0" smtClean="0"/>
              <a:t>. Das land </a:t>
            </a:r>
            <a:r>
              <a:rPr lang="en-US" sz="1800" dirty="0" err="1" smtClean="0"/>
              <a:t>der</a:t>
            </a:r>
            <a:r>
              <a:rPr lang="en-US" sz="1800" dirty="0" smtClean="0"/>
              <a:t> </a:t>
            </a:r>
            <a:r>
              <a:rPr lang="en-US" sz="1800" dirty="0" err="1" smtClean="0"/>
              <a:t>sonne</a:t>
            </a:r>
            <a:r>
              <a:rPr lang="en-US" sz="1800" dirty="0" smtClean="0"/>
              <a:t> und des </a:t>
            </a:r>
            <a:r>
              <a:rPr lang="en-US" sz="1800" dirty="0" err="1" smtClean="0"/>
              <a:t>lowen</a:t>
            </a:r>
            <a:r>
              <a:rPr lang="en-US" sz="1800" dirty="0" smtClean="0"/>
              <a:t>, </a:t>
            </a:r>
            <a:r>
              <a:rPr lang="en-US" sz="1800" dirty="0" err="1" smtClean="0"/>
              <a:t>aus</a:t>
            </a:r>
            <a:r>
              <a:rPr lang="en-US" sz="1800" dirty="0" smtClean="0"/>
              <a:t> den </a:t>
            </a:r>
            <a:r>
              <a:rPr lang="en-US" sz="1800" dirty="0" err="1" smtClean="0"/>
              <a:t>papieren</a:t>
            </a:r>
            <a:r>
              <a:rPr lang="en-US" sz="1800" dirty="0" smtClean="0"/>
              <a:t> </a:t>
            </a:r>
            <a:r>
              <a:rPr lang="en-US" sz="1800" dirty="0" err="1" smtClean="0"/>
              <a:t>eines</a:t>
            </a:r>
            <a:r>
              <a:rPr lang="en-US" sz="1800" dirty="0" smtClean="0"/>
              <a:t> </a:t>
            </a:r>
            <a:r>
              <a:rPr lang="en-US" sz="1800" dirty="0" err="1" smtClean="0"/>
              <a:t>reisenden</a:t>
            </a:r>
            <a:r>
              <a:rPr lang="en-US" sz="1800" dirty="0" smtClean="0"/>
              <a:t>.  Freiburg: </a:t>
            </a:r>
            <a:r>
              <a:rPr lang="en-US" sz="1800" dirty="0" err="1" smtClean="0"/>
              <a:t>Herderiche</a:t>
            </a:r>
            <a:r>
              <a:rPr lang="en-US" sz="1800" dirty="0" smtClean="0"/>
              <a:t> </a:t>
            </a:r>
            <a:r>
              <a:rPr lang="en-US" sz="1800" dirty="0" err="1" smtClean="0"/>
              <a:t>Verlags</a:t>
            </a:r>
            <a:r>
              <a:rPr lang="en-US" sz="1800" dirty="0" smtClean="0"/>
              <a:t> </a:t>
            </a:r>
            <a:r>
              <a:rPr lang="en-US" sz="1800" dirty="0" err="1" smtClean="0"/>
              <a:t>handlung</a:t>
            </a:r>
            <a:r>
              <a:rPr lang="en-US" sz="1800" dirty="0" smtClean="0"/>
              <a:t>, 1894.</a:t>
            </a:r>
          </a:p>
          <a:p>
            <a:pPr algn="l" rtl="0"/>
            <a:endParaRPr lang="fa-IR" sz="1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منبع:</a:t>
            </a:r>
            <a:endParaRPr lang="fa-IR" dirty="0"/>
          </a:p>
        </p:txBody>
      </p:sp>
      <p:pic>
        <p:nvPicPr>
          <p:cNvPr id="5" name="Picture Placeholder 4" descr="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5186" b="5186"/>
          <a:stretch>
            <a:fillRect/>
          </a:stretch>
        </p:blipFill>
        <p:spPr>
          <a:xfrm>
            <a:off x="1295400" y="0"/>
            <a:ext cx="6705600" cy="4495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5367338"/>
            <a:ext cx="6477000" cy="804862"/>
          </a:xfrm>
        </p:spPr>
        <p:txBody>
          <a:bodyPr>
            <a:noAutofit/>
          </a:bodyPr>
          <a:lstStyle/>
          <a:p>
            <a:pPr algn="l" rtl="0"/>
            <a:r>
              <a:rPr lang="en-US" sz="1800" dirty="0" err="1" smtClean="0"/>
              <a:t>Berard</a:t>
            </a:r>
            <a:r>
              <a:rPr lang="en-US" sz="1800" dirty="0" smtClean="0"/>
              <a:t>, Victor, 1864-1931</a:t>
            </a:r>
          </a:p>
          <a:p>
            <a:pPr algn="l" rtl="0"/>
            <a:r>
              <a:rPr lang="en-US" sz="1800" dirty="0" smtClean="0"/>
              <a:t> </a:t>
            </a:r>
            <a:r>
              <a:rPr lang="en-US" sz="1800" dirty="0" smtClean="0"/>
              <a:t>Revolutions </a:t>
            </a:r>
            <a:r>
              <a:rPr lang="en-US" sz="1800" dirty="0" smtClean="0"/>
              <a:t>de la </a:t>
            </a:r>
            <a:r>
              <a:rPr lang="en-US" sz="1800" dirty="0" err="1" smtClean="0"/>
              <a:t>Perse</a:t>
            </a:r>
            <a:r>
              <a:rPr lang="en-US" sz="1800" dirty="0" smtClean="0"/>
              <a:t>; les provinces, les </a:t>
            </a:r>
            <a:r>
              <a:rPr lang="en-US" sz="1800" dirty="0" err="1" smtClean="0"/>
              <a:t>peuples</a:t>
            </a:r>
            <a:r>
              <a:rPr lang="en-US" sz="1800" dirty="0" smtClean="0"/>
              <a:t> et le </a:t>
            </a:r>
            <a:r>
              <a:rPr lang="en-US" sz="1800" dirty="0" err="1" smtClean="0"/>
              <a:t>gouvernement</a:t>
            </a:r>
            <a:r>
              <a:rPr lang="en-US" sz="1800" dirty="0" smtClean="0"/>
              <a:t> du </a:t>
            </a:r>
            <a:r>
              <a:rPr lang="en-US" sz="1800" dirty="0" err="1" smtClean="0"/>
              <a:t>roi</a:t>
            </a:r>
            <a:r>
              <a:rPr lang="en-US" sz="1800" dirty="0" smtClean="0"/>
              <a:t> des </a:t>
            </a:r>
            <a:r>
              <a:rPr lang="en-US" sz="1800" dirty="0" err="1" smtClean="0"/>
              <a:t>rois</a:t>
            </a:r>
            <a:r>
              <a:rPr lang="en-US" sz="1800" dirty="0" smtClean="0"/>
              <a:t>. Paris: A. Colin, 1910.</a:t>
            </a:r>
          </a:p>
          <a:p>
            <a:pPr algn="l" rtl="0"/>
            <a:endParaRPr lang="fa-I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213</Words>
  <Application>Microsoft Office PowerPoint</Application>
  <PresentationFormat>On-screen Show (4:3)</PresentationFormat>
  <Paragraphs>59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نقشه‌هاي كهن خليج فارس موجود در كتاب‌هاي كتابخانه مركزي پژوهشگاه علوم انساني و مطالعات</vt:lpstr>
      <vt:lpstr>منبع: </vt:lpstr>
      <vt:lpstr>منبع: </vt:lpstr>
      <vt:lpstr>منبع:</vt:lpstr>
      <vt:lpstr>منبع:</vt:lpstr>
      <vt:lpstr>منبع:</vt:lpstr>
      <vt:lpstr>منبع:</vt:lpstr>
      <vt:lpstr>منبع:</vt:lpstr>
      <vt:lpstr>منبع:</vt:lpstr>
      <vt:lpstr>منبع:</vt:lpstr>
      <vt:lpstr>منبع:</vt:lpstr>
      <vt:lpstr>منبع:</vt:lpstr>
      <vt:lpstr>منبع:</vt:lpstr>
      <vt:lpstr>منبع:</vt:lpstr>
      <vt:lpstr>منبع:</vt:lpstr>
      <vt:lpstr>منبع:</vt:lpstr>
      <vt:lpstr>منبع:</vt:lpstr>
      <vt:lpstr>منبع:</vt:lpstr>
      <vt:lpstr>منبع:</vt:lpstr>
      <vt:lpstr>منبع:</vt:lpstr>
      <vt:lpstr>منبع: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نقشه‌هاي كهن خليج فارس موجود در كتاب‌هاي كتابخانه مركزي پژوهشگاه علوم انساني و مطالعات</dc:title>
  <dc:creator>hamid</dc:creator>
  <cp:lastModifiedBy>hamid</cp:lastModifiedBy>
  <cp:revision>28</cp:revision>
  <dcterms:created xsi:type="dcterms:W3CDTF">2020-11-30T17:26:47Z</dcterms:created>
  <dcterms:modified xsi:type="dcterms:W3CDTF">2020-11-30T19:14:21Z</dcterms:modified>
</cp:coreProperties>
</file>