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26" r:id="rId2"/>
    <p:sldId id="26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2E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1.ut.ac.ir:8443/faces/search/bibliographic/biblioFullView.jspx?_afPfm=1c5pnqjzq6" TargetMode="External"/><Relationship Id="rId2" Type="http://schemas.openxmlformats.org/officeDocument/2006/relationships/hyperlink" Target="http://opac.nlai.ir/opac-prod/bibliographic/594524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9" descr="index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6597" b="16597"/>
          <a:stretch>
            <a:fillRect/>
          </a:stretch>
        </p:blipFill>
        <p:spPr>
          <a:xfrm>
            <a:off x="2517745" y="1491816"/>
            <a:ext cx="2560320" cy="2139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algn="ctr" rtl="0"/>
            <a:r>
              <a:rPr lang="fa-IR" sz="54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مرکز اسناد فرهنگی آسیا</a:t>
            </a:r>
            <a:r>
              <a:rPr lang="fa-IR"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/>
            </a:r>
            <a:br>
              <a:rPr lang="fa-IR"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</a:br>
            <a:r>
              <a:rPr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Bookman Old Style" pitchFamily="18" charset="0"/>
                <a:cs typeface="IranNastaliq" pitchFamily="18" charset="0"/>
              </a:rPr>
              <a:t>Asian Cultural Documentation Center For Unesco-Tehran (ACDCU</a:t>
            </a:r>
            <a:r>
              <a:rPr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Bookman Old Style" pitchFamily="18" charset="0"/>
                <a:cs typeface="IranNastaliq" pitchFamily="18" charset="0"/>
              </a:rPr>
              <a:t>)</a:t>
            </a:r>
            <a:r>
              <a:rPr lang="fa-IR"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Bookman Old Style" pitchFamily="18" charset="0"/>
                <a:cs typeface="IranNastaliq" pitchFamily="18" charset="0"/>
              </a:rPr>
              <a:t/>
            </a:r>
            <a:br>
              <a:rPr lang="fa-IR"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Bookman Old Style" pitchFamily="18" charset="0"/>
                <a:cs typeface="IranNastaliq" pitchFamily="18" charset="0"/>
              </a:rPr>
            </a:br>
            <a:r>
              <a:rPr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Bookman Old Style" pitchFamily="18" charset="0"/>
                <a:cs typeface="IranNastaliq" pitchFamily="18" charset="0"/>
              </a:rPr>
              <a:t/>
            </a:r>
            <a:br>
              <a:rPr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Bookman Old Style" pitchFamily="18" charset="0"/>
                <a:cs typeface="IranNastaliq" pitchFamily="18" charset="0"/>
              </a:rPr>
            </a:br>
            <a:r>
              <a:rPr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Bookman Old Style" pitchFamily="18" charset="0"/>
                <a:cs typeface="IranNastaliq" pitchFamily="18" charset="0"/>
              </a:rPr>
              <a:t>www.</a:t>
            </a:r>
            <a:r>
              <a:rPr lang="fa-IR"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Bookman Old Style" pitchFamily="18" charset="0"/>
                <a:cs typeface="IranNastaliq" pitchFamily="18" charset="0"/>
              </a:rPr>
              <a:t> acdcu.ir</a:t>
            </a:r>
          </a:p>
        </p:txBody>
      </p:sp>
    </p:spTree>
    <p:extLst>
      <p:ext uri="{BB962C8B-B14F-4D97-AF65-F5344CB8AC3E}">
        <p14:creationId xmlns:p14="http://schemas.microsoft.com/office/powerpoint/2010/main" val="152348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355501"/>
              </p:ext>
            </p:extLst>
          </p:nvPr>
        </p:nvGraphicFramePr>
        <p:xfrm>
          <a:off x="1139482" y="2869810"/>
          <a:ext cx="9397219" cy="310896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397219"/>
              </a:tblGrid>
              <a:tr h="3108960">
                <a:tc>
                  <a:txBody>
                    <a:bodyPr/>
                    <a:lstStyle/>
                    <a:p>
                      <a:pPr marL="0" lvl="0" indent="0" rtl="1">
                        <a:buFont typeface="Arial" panose="020B0604020202020204" pitchFamily="34" charset="0"/>
                        <a:buNone/>
                      </a:pPr>
                      <a:endParaRPr lang="fa-IR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393700" lvl="0" indent="-393700" rtl="1">
                        <a:buFont typeface="Arial" panose="020B0604020202020204" pitchFamily="34" charset="0"/>
                        <a:buChar char="•"/>
                      </a:pP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«بررسی اندیشه‏ها و آثار علمی و هنری خاندان آیت الله شیخ اسماعیل محلاتی»، 10/ 10/ 98، دبیر علمی: دکتر کامیار صداقت ثمرحسینی؛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393700" lvl="0" indent="-393700" rtl="1">
                        <a:buFont typeface="Arial" panose="020B0604020202020204" pitchFamily="34" charset="0"/>
                        <a:buChar char="•"/>
                      </a:pP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همایش ملی آیین یلدا، 26/ 10/ 98، دبیر علمی: دکتر محمد نجاری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393700" lvl="0" indent="-393700" rtl="1">
                        <a:buFont typeface="Arial" panose="020B0604020202020204" pitchFamily="34" charset="0"/>
                        <a:buChar char="•"/>
                      </a:pP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همکاری با همایش بین المللی «پیامدهای اجتماعی و فرهنگی کرونا بر حوزه‏های میراث فرهنگی و گردشگری و صنایع فرهنگی خلاق و هنرهای سنتی»، برگزار کنندگان: پژوهشگاه فرهنگ، هنر و ارتباطات اسلامی، پژوهشگاه علوم انسانی و مطالعات فرهنگی، مؤسسه فرهنگ اِکو در ایران و سایر حامیان. 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1183" y="562708"/>
            <a:ext cx="1081805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4320" algn="ctr" rtl="1">
              <a:lnSpc>
                <a:spcPct val="115000"/>
              </a:lnSpc>
            </a:pPr>
            <a:r>
              <a:rPr lang="fa-IR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همایش‏های برگزار شده در مرکز </a:t>
            </a:r>
            <a:r>
              <a:rPr lang="fa-IR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اسناد فرهنگی </a:t>
            </a:r>
            <a:r>
              <a:rPr lang="fa-IR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آسیا</a:t>
            </a:r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91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164693"/>
              </p:ext>
            </p:extLst>
          </p:nvPr>
        </p:nvGraphicFramePr>
        <p:xfrm>
          <a:off x="1659987" y="3080825"/>
          <a:ext cx="8482819" cy="275726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482819"/>
              </a:tblGrid>
              <a:tr h="2757267">
                <a:tc>
                  <a:txBody>
                    <a:bodyPr/>
                    <a:lstStyle/>
                    <a:p>
                      <a:pPr marL="806450" lvl="0" indent="-285750" rtl="1">
                        <a:buFont typeface="Arial" panose="020B0604020202020204" pitchFamily="34" charset="0"/>
                        <a:buChar char="•"/>
                      </a:pPr>
                      <a:endParaRPr lang="fa-IR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8064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«سندشناسی و سندخوانی»، مدرس: دکتر سید حسین منظور الاجداد؛ دبیر علمی: حسن فقیه عبدالهی؛</a:t>
                      </a:r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8064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«دومین دوره دانش‏افزایی، چالش‏های معاصر فراروی جهان اسلام با تأکید بر نظریۀ تقریب مذاهب اسلامی، ویژۀ دانشجویان و طلاب غیر ایرانی»، از 26/ 11/ 98، دبیر علمی: دکتر کامیار صداقت ثمرحسینی. </a:t>
                      </a:r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endParaRPr lang="en-US" sz="14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1183" y="562708"/>
            <a:ext cx="1081805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4320" algn="ctr" rtl="1">
              <a:lnSpc>
                <a:spcPct val="115000"/>
              </a:lnSpc>
            </a:pPr>
            <a:r>
              <a:rPr lang="fa-IR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کارگاه‏های برگزار شده در مرکز </a:t>
            </a:r>
            <a:r>
              <a:rPr lang="fa-IR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اسناد فرهنگی </a:t>
            </a:r>
            <a:r>
              <a:rPr lang="fa-IR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آسیا</a:t>
            </a:r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84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302010"/>
              </p:ext>
            </p:extLst>
          </p:nvPr>
        </p:nvGraphicFramePr>
        <p:xfrm>
          <a:off x="267287" y="2307102"/>
          <a:ext cx="11704320" cy="430940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704320"/>
              </a:tblGrid>
              <a:tr h="4309402">
                <a:tc>
                  <a:txBody>
                    <a:bodyPr/>
                    <a:lstStyle/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endParaRPr lang="fa-IR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فعالیت‏های مرتبط با بازتعریف نشریه، با عنایت به آیین‏نامۀ جدید نشریات و محدودیت‏های پژوهشگاه در زمینه منابع مالی و سرمایه انسانی، به این شرح است:</a:t>
                      </a:r>
                    </a:p>
                    <a:p>
                      <a:pPr rtl="1"/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801688" indent="-338138" rtl="1"/>
                      <a:r>
                        <a:rPr lang="fa-I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الف- بازبینی و برگزیدن اعضای جدید هیئت تحریریه با حضور چهره‏های برجسته‏ای مانند آقایان دکتر سجاد آیدنلو، دکتر ابوالقاسم اسماعیل‏پور و دکتر نعمت اله ایران زاده؛</a:t>
                      </a:r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801688" indent="-338138" rtl="1"/>
                      <a:r>
                        <a:rPr lang="fa-I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ب- ثبت همزمان نشریه در سامانۀ وزارت ارشاد و سامانۀ مجلات وزارت علوم و بارگذاری همه مستندات؛</a:t>
                      </a:r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801688" indent="-338138" rtl="1"/>
                      <a:r>
                        <a:rPr lang="fa-I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ج- پیگیری مداوم و ثبت نام مجله در سامانۀ کتابخانه ملی و دریافت شناسۀ شاپا.</a:t>
                      </a:r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801688" indent="-338138" rtl="1"/>
                      <a:r>
                        <a:rPr lang="fa-I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د- قرار گرفتن مجدد نشریه در فهرست ارزیابی مجلات، علی‏رغم اتمام فرصت گذشته؛</a:t>
                      </a:r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801688" indent="-338138" rtl="1"/>
                      <a:r>
                        <a:rPr lang="fa-I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هـ. بارگذاری دو شماره مشتمل بر 24 مقاله؛</a:t>
                      </a:r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801688" indent="-338138" rtl="1"/>
                      <a:r>
                        <a:rPr lang="fa-I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و- ارتقای بهره‏وری منابع انسانی در نشریه؛ ازجمله استقرار مدیر اجرایی جدید از داخل مرکز به‏جای مدیر اجرایی خارج از مرکز و واسپاری کلیۀ فعالیت‏های آماده‏سازی علمی و اجرایی، اعم از امور ویرایش و صفحه‏آرایی به همکاران مرکز. (آقای دکتر محمد نجاری: دبیر تخصصی و ویراستار علمی؛ خانم آنیتا کمالیها: مدیر اجرایی؛ خانم اشرف آراسته: صفحه آرا).  </a:t>
                      </a:r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endParaRPr lang="en-US" sz="16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1183" y="562708"/>
            <a:ext cx="10818054" cy="64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4320" algn="ctr" rtl="1">
              <a:lnSpc>
                <a:spcPct val="115000"/>
              </a:lnSpc>
            </a:pPr>
            <a:r>
              <a:rPr lang="fa-IR" sz="3200" b="1" dirty="0" smtClean="0">
                <a:cs typeface="B Titr" panose="00000700000000000000" pitchFamily="2" charset="-78"/>
              </a:rPr>
              <a:t>دوفصلنامۀ </a:t>
            </a:r>
            <a:r>
              <a:rPr lang="fa-IR" sz="3200" b="1" dirty="0">
                <a:cs typeface="B Titr" panose="00000700000000000000" pitchFamily="2" charset="-78"/>
              </a:rPr>
              <a:t>مطالعات فرهنگ و هنر آسیا </a:t>
            </a:r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86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594951"/>
              </p:ext>
            </p:extLst>
          </p:nvPr>
        </p:nvGraphicFramePr>
        <p:xfrm>
          <a:off x="941258" y="1845852"/>
          <a:ext cx="10297550" cy="304952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297550"/>
              </a:tblGrid>
              <a:tr h="1322363">
                <a:tc>
                  <a:txBody>
                    <a:bodyPr/>
                    <a:lstStyle/>
                    <a:p>
                      <a:pPr marL="0" marR="27432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3600" kern="1200" dirty="0" smtClean="0"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27432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effectLst/>
                          <a:cs typeface="B Titr" panose="00000700000000000000" pitchFamily="2" charset="-78"/>
                        </a:rPr>
                        <a:t>گلچین</a:t>
                      </a:r>
                      <a:r>
                        <a:rPr lang="fa-IR" sz="3200" kern="1200" baseline="0" dirty="0" smtClean="0">
                          <a:effectLst/>
                          <a:cs typeface="B Titr" panose="00000700000000000000" pitchFamily="2" charset="-78"/>
                        </a:rPr>
                        <a:t> تصاویر </a:t>
                      </a:r>
                      <a:r>
                        <a:rPr lang="fa-IR" sz="3200" kern="1200" dirty="0" smtClean="0">
                          <a:effectLst/>
                          <a:cs typeface="B Titr" panose="00000700000000000000" pitchFamily="2" charset="-78"/>
                        </a:rPr>
                        <a:t>فعالیت</a:t>
                      </a:r>
                      <a:r>
                        <a:rPr lang="en-US" sz="3200" kern="1200" dirty="0">
                          <a:effectLst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3200" kern="1200" dirty="0" smtClean="0">
                          <a:effectLst/>
                          <a:cs typeface="B Titr" panose="00000700000000000000" pitchFamily="2" charset="-78"/>
                        </a:rPr>
                        <a:t>های</a:t>
                      </a:r>
                    </a:p>
                    <a:p>
                      <a:pPr marL="0" marR="27432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5400" kern="1200" dirty="0" smtClean="0"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5400" kern="1200" dirty="0">
                          <a:effectLst/>
                          <a:cs typeface="B Titr" panose="00000700000000000000" pitchFamily="2" charset="-78"/>
                        </a:rPr>
                        <a:t>مرکز اسناد فرهنگی آسیا </a:t>
                      </a:r>
                      <a:endParaRPr lang="fa-IR" sz="5400" kern="1200" dirty="0" smtClean="0"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27432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600" dirty="0" smtClean="0">
                          <a:cs typeface="B Titr" panose="00000700000000000000" pitchFamily="2" charset="-78"/>
                        </a:rPr>
                        <a:t>از آذر 1398 تا آذر 1399</a:t>
                      </a:r>
                      <a:r>
                        <a:rPr lang="fa-IR" sz="3600" kern="1200" dirty="0" smtClean="0">
                          <a:effectLst/>
                          <a:cs typeface="B Titr" panose="00000700000000000000" pitchFamily="2" charset="-78"/>
                        </a:rPr>
                        <a:t>  </a:t>
                      </a:r>
                      <a:r>
                        <a:rPr lang="fa-IR" sz="3600" kern="1200" dirty="0">
                          <a:effectLst/>
                          <a:cs typeface="B Titr" panose="00000700000000000000" pitchFamily="2" charset="-78"/>
                        </a:rPr>
                        <a:t/>
                      </a:r>
                      <a:br>
                        <a:rPr lang="fa-IR" sz="3600" kern="1200" dirty="0">
                          <a:effectLst/>
                          <a:cs typeface="B Titr" panose="00000700000000000000" pitchFamily="2" charset="-78"/>
                        </a:rPr>
                      </a:br>
                      <a:endParaRPr lang="en-US" sz="16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42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54" y="1055307"/>
            <a:ext cx="3978558" cy="53969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52" y="2376347"/>
            <a:ext cx="4912747" cy="3201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91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58" y="475804"/>
            <a:ext cx="5930488" cy="38035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7" y="3404655"/>
            <a:ext cx="5684567" cy="31975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47291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15" y="2255949"/>
            <a:ext cx="6372708" cy="4248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0" y="1091296"/>
            <a:ext cx="4422425" cy="2948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43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54" y="487766"/>
            <a:ext cx="5039244" cy="37794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1" y="1958025"/>
            <a:ext cx="5181564" cy="38861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7361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53" y="355399"/>
            <a:ext cx="3877124" cy="2584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30" y="1401588"/>
            <a:ext cx="6300233" cy="42001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082" y="3640014"/>
            <a:ext cx="3934265" cy="295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65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33" y="945203"/>
            <a:ext cx="777686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6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945833"/>
              </p:ext>
            </p:extLst>
          </p:nvPr>
        </p:nvGraphicFramePr>
        <p:xfrm>
          <a:off x="858131" y="2954216"/>
          <a:ext cx="10297550" cy="304952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297550"/>
              </a:tblGrid>
              <a:tr h="1322363">
                <a:tc>
                  <a:txBody>
                    <a:bodyPr/>
                    <a:lstStyle/>
                    <a:p>
                      <a:pPr marL="0" marR="27432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3600" kern="1200" dirty="0" smtClean="0"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27432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effectLst/>
                          <a:cs typeface="B Titr" panose="00000700000000000000" pitchFamily="2" charset="-78"/>
                        </a:rPr>
                        <a:t>گزارش </a:t>
                      </a:r>
                      <a:r>
                        <a:rPr lang="fa-IR" sz="3200" kern="1200" dirty="0">
                          <a:effectLst/>
                          <a:cs typeface="B Titr" panose="00000700000000000000" pitchFamily="2" charset="-78"/>
                        </a:rPr>
                        <a:t>گزیدۀ فعالیت</a:t>
                      </a:r>
                      <a:r>
                        <a:rPr lang="en-US" sz="3200" kern="1200" dirty="0">
                          <a:effectLst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3200" kern="1200" dirty="0" smtClean="0">
                          <a:effectLst/>
                          <a:cs typeface="B Titr" panose="00000700000000000000" pitchFamily="2" charset="-78"/>
                        </a:rPr>
                        <a:t>های</a:t>
                      </a:r>
                    </a:p>
                    <a:p>
                      <a:pPr marL="0" marR="27432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5400" kern="1200" dirty="0" smtClean="0"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5400" kern="1200" dirty="0">
                          <a:effectLst/>
                          <a:cs typeface="B Titr" panose="00000700000000000000" pitchFamily="2" charset="-78"/>
                        </a:rPr>
                        <a:t>مرکز اسناد فرهنگی آسیا </a:t>
                      </a:r>
                      <a:endParaRPr lang="fa-IR" sz="5400" kern="1200" dirty="0" smtClean="0">
                        <a:effectLst/>
                        <a:cs typeface="B Titr" panose="00000700000000000000" pitchFamily="2" charset="-78"/>
                      </a:endParaRPr>
                    </a:p>
                    <a:p>
                      <a:pPr marL="0" marR="27432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kern="1200" dirty="0" smtClean="0">
                          <a:effectLst/>
                          <a:cs typeface="B Titr" panose="00000700000000000000" pitchFamily="2" charset="-78"/>
                        </a:rPr>
                        <a:t>  </a:t>
                      </a:r>
                      <a:r>
                        <a:rPr lang="fa-IR" sz="3600" kern="1200" dirty="0">
                          <a:effectLst/>
                          <a:cs typeface="B Titr" panose="00000700000000000000" pitchFamily="2" charset="-78"/>
                        </a:rPr>
                        <a:t/>
                      </a:r>
                      <a:br>
                        <a:rPr lang="fa-IR" sz="3600" kern="1200" dirty="0">
                          <a:effectLst/>
                          <a:cs typeface="B Titr" panose="00000700000000000000" pitchFamily="2" charset="-78"/>
                        </a:rPr>
                      </a:br>
                      <a:endParaRPr lang="en-US" sz="16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1183" y="562708"/>
            <a:ext cx="1081805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4320" algn="ctr" rtl="1">
              <a:lnSpc>
                <a:spcPct val="115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>دستاوردهای پژوهشگاه علوم انسانی و مطالعات فرهنگی از </a:t>
            </a:r>
            <a:r>
              <a:rPr lang="fa-IR" sz="2800" dirty="0">
                <a:cs typeface="B Titr" panose="00000700000000000000" pitchFamily="2" charset="-78"/>
              </a:rPr>
              <a:t>آذر 1398 تا آذر 1399</a:t>
            </a: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92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85" y="478300"/>
            <a:ext cx="4012902" cy="5676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61" y="431360"/>
            <a:ext cx="4079708" cy="57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13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29" y="390309"/>
            <a:ext cx="4382495" cy="6144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3" y="5069175"/>
            <a:ext cx="2871405" cy="1467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88" y="3703857"/>
            <a:ext cx="2713806" cy="1537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0" y="353487"/>
            <a:ext cx="5131538" cy="31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5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9" descr="index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16597" b="16597"/>
          <a:stretch>
            <a:fillRect/>
          </a:stretch>
        </p:blipFill>
        <p:spPr>
          <a:xfrm>
            <a:off x="1617869" y="1403250"/>
            <a:ext cx="4107309" cy="3431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body" sz="quarter" idx="16"/>
          </p:nvPr>
        </p:nvSpPr>
        <p:spPr>
          <a:xfrm>
            <a:off x="7518371" y="1292471"/>
            <a:ext cx="3810001" cy="4075465"/>
          </a:xfrm>
        </p:spPr>
        <p:txBody>
          <a:bodyPr>
            <a:noAutofit/>
          </a:bodyPr>
          <a:lstStyle/>
          <a:p>
            <a:pPr algn="ctr" rtl="0"/>
            <a:r>
              <a:rPr lang="fa-IR" sz="54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مرکز اسناد فرهنگی آسیا</a:t>
            </a:r>
            <a:r>
              <a:rPr lang="fa-IR"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/>
            </a:r>
            <a:br>
              <a:rPr lang="fa-IR"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</a:br>
            <a:r>
              <a:rPr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Bookman Old Style" pitchFamily="18" charset="0"/>
                <a:cs typeface="IranNastaliq" pitchFamily="18" charset="0"/>
              </a:rPr>
              <a:t>Asian Cultural Documentation Center For Unesco-Tehran (ACDCU</a:t>
            </a:r>
            <a:r>
              <a:rPr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Bookman Old Style" pitchFamily="18" charset="0"/>
                <a:cs typeface="IranNastaliq" pitchFamily="18" charset="0"/>
              </a:rPr>
              <a:t>)</a:t>
            </a:r>
            <a:r>
              <a:rPr lang="fa-IR"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Bookman Old Style" pitchFamily="18" charset="0"/>
                <a:cs typeface="IranNastaliq" pitchFamily="18" charset="0"/>
              </a:rPr>
              <a:t/>
            </a:r>
            <a:br>
              <a:rPr lang="fa-IR"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Bookman Old Style" pitchFamily="18" charset="0"/>
                <a:cs typeface="IranNastaliq" pitchFamily="18" charset="0"/>
              </a:rPr>
            </a:br>
            <a:r>
              <a:rPr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Bookman Old Style" pitchFamily="18" charset="0"/>
                <a:cs typeface="IranNastaliq" pitchFamily="18" charset="0"/>
              </a:rPr>
              <a:t/>
            </a:r>
            <a:br>
              <a:rPr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Bookman Old Style" pitchFamily="18" charset="0"/>
                <a:cs typeface="IranNastaliq" pitchFamily="18" charset="0"/>
              </a:rPr>
            </a:br>
            <a:r>
              <a:rPr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Bookman Old Style" pitchFamily="18" charset="0"/>
                <a:cs typeface="IranNastaliq" pitchFamily="18" charset="0"/>
              </a:rPr>
              <a:t>www.</a:t>
            </a:r>
            <a:r>
              <a:rPr lang="fa-IR" sz="28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Bookman Old Style" pitchFamily="18" charset="0"/>
                <a:cs typeface="IranNastaliq" pitchFamily="18" charset="0"/>
              </a:rPr>
              <a:t> acdcu.ir</a:t>
            </a:r>
          </a:p>
        </p:txBody>
      </p:sp>
    </p:spTree>
    <p:extLst>
      <p:ext uri="{BB962C8B-B14F-4D97-AF65-F5344CB8AC3E}">
        <p14:creationId xmlns:p14="http://schemas.microsoft.com/office/powerpoint/2010/main" val="204634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628772"/>
              </p:ext>
            </p:extLst>
          </p:nvPr>
        </p:nvGraphicFramePr>
        <p:xfrm>
          <a:off x="858131" y="2349305"/>
          <a:ext cx="10297550" cy="423672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297550"/>
              </a:tblGrid>
              <a:tr h="1322363">
                <a:tc>
                  <a:txBody>
                    <a:bodyPr/>
                    <a:lstStyle/>
                    <a:p>
                      <a:pPr algn="just" rtl="1"/>
                      <a:endParaRPr lang="fa-IR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just" rtl="1"/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به منظور معرفی گنجینه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های فرهنگی و هنری ملل و اقوام آسیایی به یکدیگر و به جهانیان، از طریق شناسایی، گردآوری، طبقه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بندی و انتشار اطلاعات مربوط به اسناد و مدارک ذی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ربط و تشویق و کمک به پژوهش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ها و مطالعات فرهنگی و هنری جوامع آسیایی و همچنین گسترش تبادل علمی ـ فرهنگی ـ هنری بین آنها، مرکزی تحت عنوان «مرکز اسناد فرهنگی آسیا» تحت نظارت کمیسیون ملی یونسکو در تهران در سال ۱۳۵۶ در ایران تأسیس شد و آغاز به کار کرد.  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just" rtl="1"/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شایان ذکر است که ایجاد مرکز اسناد فرهنگی آسیا در ایران بر اساسِ پیشنهادی به کمیتۀ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بین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الدولی وزرای فرهنگ کشورهای آسیایی در جاکارتای، اندونزی به سال ۱۹۷۳ در زمینۀ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سیاست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های فرهنگی مطرح گردید. آنگاه در سال 1975، توسط کمیسیون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های ملی یونسکو در آسیا در دهلی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نو، مورد تأیید قرار گرفت. سپس به استناد بند ۴ اصلاحی از مادۀ هفتم قانون تأسیس شورای عالی فرهنگ و هنر، مصوب دی۱۳۵۵، در تهران تأسیس گردید.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just" rtl="1"/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مرکز اسناد فرهنگی آسیا تحت نظارت یونسکو در تهران، فعالیت خود را ـ به عنوان یک مرکز بین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المللی و با اعتبارات مستقل و بر اساس برنامۀ تنظیمی مصوب جلسۀ مورخ چهارم تیرماه ۱۳۵۶ هیئت امنا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ی مرکز ـ آغاز نمود. بودجۀ آن نیز از سوی وزارت فرهنگ و هنرِ وقت تأمین می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گردید.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just" rtl="1"/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پس از پیروزی انقلاب اسلامی ایران، این مرکز ابتدا تحت نظارت وزارت فرهنگ و ارشاد اسلامی و سپس از اواسط دهۀ ۶۰ خورشیدی، زیرمجموعۀ وزارت علوم، تحقیقات و فناوری قرار گرفت. در اجلاس ۱۹۹۱ یونسکو هم بر ادامۀ فعالیت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های این مرکز تأکید شد. هم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اکنون نیز این مرکز با ساختاری مشخص و مصوب و بر مبنای اساسنامۀ اولیۀ خود، تنها از مراکز درپیوند با یونسکو است که با حمایت مالی و انسانی  پژوهشگاه علوم انسانی و مطالعات فرهنگی و در زیرمجموعۀ آن قرار دارد</a:t>
                      </a:r>
                      <a:r>
                        <a:rPr lang="fa-IR" sz="3200" kern="1200" dirty="0" smtClean="0">
                          <a:effectLst/>
                          <a:cs typeface="B Titr" panose="00000700000000000000" pitchFamily="2" charset="-78"/>
                        </a:rPr>
                        <a:t> </a:t>
                      </a:r>
                    </a:p>
                    <a:p>
                      <a:pPr algn="just" rtl="1"/>
                      <a:r>
                        <a:rPr lang="fa-IR" sz="1400" kern="1200" dirty="0" smtClean="0">
                          <a:effectLst/>
                          <a:cs typeface="B Titr" panose="00000700000000000000" pitchFamily="2" charset="-78"/>
                        </a:rPr>
                        <a:t> </a:t>
                      </a:r>
                      <a:br>
                        <a:rPr lang="fa-IR" sz="1400" kern="1200" dirty="0" smtClean="0">
                          <a:effectLst/>
                          <a:cs typeface="B Titr" panose="00000700000000000000" pitchFamily="2" charset="-78"/>
                        </a:rPr>
                      </a:br>
                      <a:endParaRPr lang="en-US" sz="8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1183" y="562708"/>
            <a:ext cx="10818054" cy="708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4320" algn="ctr" rtl="1">
              <a:lnSpc>
                <a:spcPct val="115000"/>
              </a:lnSpc>
            </a:pPr>
            <a:r>
              <a:rPr lang="fa-IR" sz="3600" b="1" dirty="0">
                <a:cs typeface="B Titr" panose="00000700000000000000" pitchFamily="2" charset="-78"/>
              </a:rPr>
              <a:t>تاریخچۀ تشکیل مرکز اسناد فرهنگی آسیا</a:t>
            </a:r>
            <a:endParaRPr lang="en-US" sz="3600" b="1" dirty="0">
              <a:solidFill>
                <a:srgbClr val="FFFFFF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05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303057"/>
              </p:ext>
            </p:extLst>
          </p:nvPr>
        </p:nvGraphicFramePr>
        <p:xfrm>
          <a:off x="309489" y="2487637"/>
          <a:ext cx="11521440" cy="416638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521440"/>
              </a:tblGrid>
              <a:tr h="4166382">
                <a:tc>
                  <a:txBody>
                    <a:bodyPr/>
                    <a:lstStyle/>
                    <a:p>
                      <a:pPr algn="just" rtl="1"/>
                      <a:endParaRPr lang="fa-IR" sz="14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هدف اصلی این مرکز، همسو با فعالیت</a:t>
                      </a:r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های پیشین، با در نظر گرفتن نیازهای علمی، فرهنگی و پژوهشی عصر حاضر و همچنین تحقق هرچه بیشتر اهداف یونسکو، شناساندن اسناد فرهنگی ملل، اقوام آسیایی به یکدیگر و جهانیان از طریق گردآوری، شناسایی، طبقه</a:t>
                      </a:r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بندی، اشاعه و آگاهی</a:t>
                      </a:r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بخشی عمومی و تخصصیِ اطلاعات مربوط به اسناد و مدارک یادشده و همچنین کمک به پژوهش</a:t>
                      </a:r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ها و گسترش تبادل علمی (آموزشی ـ پژوهشی) و فرهنگی بین جوامع آسیایی،</a:t>
                      </a:r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اعلام شده است.</a:t>
                      </a:r>
                      <a:endParaRPr lang="en-US" sz="16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مرکز اسناد فرهنگی آسیا وابسته به پژوهشگاه علوم انسانی و مطالعات فرهنگی، طرح راهبردی پنج‏سالۀ خود را با عنوان «صلح و جهان عاری از خشونت» برگزیده، و این اهداف را در دستور کار قرار داده است:</a:t>
                      </a:r>
                      <a:endParaRPr lang="en-US" sz="16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1) ایجاد مناسبات علمی ـ پژوهشی در زمينۀ صلح و جهان عاري از خشونت در 4 حوزۀ تخصصي مركز اسناد فرهنگي آسيا، شامل طرح‏های پژوهش در زمینۀ سندپژوهی و نسخه</a:t>
                      </a:r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پژوهی، کتاب</a:t>
                      </a:r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شناسی و مطالعات تطبیقی؛</a:t>
                      </a:r>
                      <a:endParaRPr lang="en-US" sz="16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2) انجام تحقيقات كاربردي براي تسهيل در ایجاد پیوند بين</a:t>
                      </a:r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فرهنگي در منطقه و رفع نيازهاي مشترك ملل آسیایی؛ </a:t>
                      </a:r>
                      <a:endParaRPr lang="en-US" sz="16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3) تأسيس پايگاه اطلاعاتي در دو بخش آموزش و پژوهش مجازي؛</a:t>
                      </a:r>
                      <a:endParaRPr lang="en-US" sz="16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4) احيا و توسعۀ كتابخانه و آرشيو مرجع در مطالعات فرهنگي آسيا؛</a:t>
                      </a:r>
                      <a:endParaRPr lang="en-US" sz="16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۵) اجرای طرح‏های مشترك در حوزه</a:t>
                      </a:r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هاي آموزش و پژوهش و مبادلات منابع و اسناد</a:t>
                      </a:r>
                      <a:endParaRPr lang="en-US" sz="16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6) ايجاد مناسبات علمي و جذب مشاركت تحقيقاتي با مراكز، نهادها و فرهنگستان</a:t>
                      </a:r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هاي حوزۀ ايران فرهنگي؛</a:t>
                      </a:r>
                      <a:endParaRPr lang="en-US" sz="16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۷) گسترش فعاليت</a:t>
                      </a:r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هاي علمي و انتشاراتي با نهادهاي علمي جهان اسلام؛</a:t>
                      </a:r>
                      <a:endParaRPr lang="en-US" sz="16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8) بهره</a:t>
                      </a:r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fa-IR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گيري از نتايج تحقيقات و آراي فرهنگي محققان كشور، منطقه و جهان.</a:t>
                      </a:r>
                      <a:endParaRPr lang="en-US" sz="16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1183" y="562708"/>
            <a:ext cx="10818054" cy="708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4320" algn="ctr" rtl="1">
              <a:lnSpc>
                <a:spcPct val="115000"/>
              </a:lnSpc>
            </a:pPr>
            <a:r>
              <a:rPr lang="fa-IR" sz="3600" b="1" dirty="0" smtClean="0">
                <a:cs typeface="B Titr" panose="00000700000000000000" pitchFamily="2" charset="-78"/>
              </a:rPr>
              <a:t>اهداف مرکز </a:t>
            </a:r>
            <a:r>
              <a:rPr lang="fa-IR" sz="3600" b="1" dirty="0">
                <a:cs typeface="B Titr" panose="00000700000000000000" pitchFamily="2" charset="-78"/>
              </a:rPr>
              <a:t>اسناد فرهنگی آسیا</a:t>
            </a:r>
            <a:endParaRPr lang="en-US" sz="3600" b="1" dirty="0">
              <a:solidFill>
                <a:srgbClr val="FFFFFF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92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180142"/>
              </p:ext>
            </p:extLst>
          </p:nvPr>
        </p:nvGraphicFramePr>
        <p:xfrm>
          <a:off x="323556" y="2084362"/>
          <a:ext cx="11521440" cy="463296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521440"/>
              </a:tblGrid>
              <a:tr h="4166382">
                <a:tc>
                  <a:txBody>
                    <a:bodyPr/>
                    <a:lstStyle/>
                    <a:p>
                      <a:pPr rtl="1"/>
                      <a:r>
                        <a:rPr lang="fa-IR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خانم مهندس زهره عطایی آشتیانی </a:t>
                      </a:r>
                      <a:endParaRPr lang="en-US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8064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بررسی سهم تاثیر موقوفات به‏عنوان عناصر تغییرناپذیر و شاخص میان شکل شهر و ساختار آن؛ مطالعۀ موردی: شهر تهران در سه بازه تاریخی (قاجار، پهلوی و پس از انقلاب اسلامی)</a:t>
                      </a:r>
                      <a:endParaRPr lang="en-US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520700" indent="0" rtl="1">
                        <a:buFont typeface="Arial" panose="020B0604020202020204" pitchFamily="34" charset="0"/>
                        <a:buNone/>
                      </a:pPr>
                      <a:r>
                        <a:rPr lang="fa-I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مرحلۀ اول: بررسی و جانمایی موقوفات  درتغییر ساختار و روند شکل شهر تهران در دوره قاجار</a:t>
                      </a:r>
                      <a:endParaRPr lang="en-US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آقای دکتر کامیار صداقت ثمرحسینی </a:t>
                      </a:r>
                      <a:endParaRPr lang="en-US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6794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تحلیل و تبیین شیعۀ امامیه در هفته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‏</a:t>
                      </a: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نامۀ النبأ ارگان رسمی دفتر مرکزی امور رسانه داعش: (1394 – 1397ش 1437-1440ق) و مقایسۀ آن با فتاوی رسمی هیأت علمای کبار سعودی.  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آقای دکتر حمیدرضا رادفر </a:t>
                      </a:r>
                      <a:endParaRPr lang="en-US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6794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تبیین چالش‌ها و راهکارهای اشاعه محتوای دیجیتال پژوهشگاه علوم انسانی و مطالعات فرهنگی(موظف)- در حال اجرا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6794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مطالعه وضعیت استارت‌آپ‌های صنایع خلاق فرهنگی در حوزه‌ مطبوعات و ارائه سناریوهای توسعه(كارفرمايي)- در حال اجرا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6794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تدوین دستنامه دیجیتال سازی و سازماندهی اولیه منابع اطلاعاتی(كارفرمايي)- اتمام يافته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6794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دستنامه کاربردی مدیریت منابع دیجیتال‌زاد(غيرموظف برون سازماني)- اتمام يافته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خانم دکتر مریم سادات فیاضی</a:t>
                      </a:r>
                      <a:endParaRPr lang="en-US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74930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تأثیر آموزش فرایندهای تعبیری منظر، نگاره-زمینه، نسخه و استعاره­های مفهومی بر نگارش دانش­آموزان پایة ششم دبستان (طرح کارفرمایی با ستاد توسعة علوم و فناوری­های شناختی)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74930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تحلیل فرهنگ خوراکی­های گیلان از منظر زبان­شناسی شناختی: مطالعة موردی شهر رشت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just" rtl="1"/>
                      <a:endParaRPr lang="en-US" sz="16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1183" y="562708"/>
            <a:ext cx="10818054" cy="64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4320" algn="ctr" rtl="1">
              <a:lnSpc>
                <a:spcPct val="115000"/>
              </a:lnSpc>
            </a:pPr>
            <a:r>
              <a:rPr lang="fa-IR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طرح</a:t>
            </a:r>
            <a:r>
              <a:rPr lang="en-US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‌</a:t>
            </a:r>
            <a:r>
              <a:rPr lang="fa-IR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های پژوهشی اعضای مرکز اسناد فرهنگی آسیا</a:t>
            </a:r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8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822893"/>
              </p:ext>
            </p:extLst>
          </p:nvPr>
        </p:nvGraphicFramePr>
        <p:xfrm>
          <a:off x="323556" y="2379783"/>
          <a:ext cx="11521440" cy="42672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521440"/>
              </a:tblGrid>
              <a:tr h="4166382">
                <a:tc>
                  <a:txBody>
                    <a:bodyPr/>
                    <a:lstStyle/>
                    <a:p>
                      <a:pPr rtl="1"/>
                      <a:endParaRPr lang="fa-IR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خانم مهندس زهره عطایی آشتیانی </a:t>
                      </a:r>
                      <a:endParaRPr lang="en-US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8064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عطایی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آشتیانی ، زهره، بررسی تطبیقی فرایندهای فرهنگی طبقات مختلف زنان دوره قاجار، دو فصلنامۀ علمی –پژوهشی جستارهای تاریخی، دورۀ 9، شمارۀ 2.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8064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عطایی آشتیانی ، زهره، کنش های معنادار و پیامدهای نهان کسب حقوق :بر اساس شروط ضمن عقد در نکاح‏نامه‏های قاجاری، دو فصلنامۀ علمی پژوهشی پژوهش نامۀ زنان، شمارۀ34، سال 11.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آقای دکتر کامیار صداقت ثمرحسینی </a:t>
                      </a:r>
                      <a:endParaRPr lang="en-US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74930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صداقت ثمرحسینی، کامیار، تاریخ علم در تمدن اسلامی به روایت احادیث کتابت و خوشنویسی، دوفصلنامۀ مطالعات فرهنگ و هنر آسیا، گواهی چاپ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74930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صداقت ثمرحسینی، کامیار، نقد و تحلیل قصه عبدالله بن سبأ در گفتمان سازمان تروریستی - تکفیری داعش، دوفصلنامه سلفی‌پژوهی ( علمی پژوهشی حوزه علمیه )، گواهی چاپ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74930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صداقت ثمرحسینی، کامیار، داعش در آینه ساختارِ ساختارهای وهابیت، دوفصلنامه سلفی‌پژوهی ( علمی پژوهشی حوزه علمیه ) ، گواهی چاپ 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آقای دکتر حمیدرضا رادفر </a:t>
                      </a:r>
                      <a:endParaRPr lang="en-US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463550" lvl="3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Status of central libraries at Iranian universities of medical sciences for joining an integrated network of medical libraries(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نويسنده دوم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)- 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منتشر شده</a:t>
                      </a:r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801688" lvl="3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نظریه اقناع رسانه‌ای و بازنمایی آن در عملکرد اطلاعاتی کتابخانه‌ها(نويسنده دوم)- منتشر شده</a:t>
                      </a:r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801688" lvl="3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نقدي بر كتاب «نظام­هاي همكاري در كتابخانه­ها و مراكز اطلاع­رساني»(نويسنده اول)- گواهي پذيرش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just" rtl="1"/>
                      <a:endParaRPr lang="en-US" sz="16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1183" y="562708"/>
            <a:ext cx="10818054" cy="64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4320" algn="ctr" rtl="1">
              <a:lnSpc>
                <a:spcPct val="115000"/>
              </a:lnSpc>
            </a:pPr>
            <a:r>
              <a:rPr lang="fa-IR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مقالات </a:t>
            </a:r>
            <a:r>
              <a:rPr lang="fa-IR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منتشر شده/ پذیرفتۀ  مرکز اسناد فرهنگی </a:t>
            </a:r>
            <a:r>
              <a:rPr lang="fa-IR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آسیا1</a:t>
            </a:r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26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164046"/>
              </p:ext>
            </p:extLst>
          </p:nvPr>
        </p:nvGraphicFramePr>
        <p:xfrm>
          <a:off x="267285" y="2365716"/>
          <a:ext cx="11521440" cy="416638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521440"/>
              </a:tblGrid>
              <a:tr h="4166382">
                <a:tc>
                  <a:txBody>
                    <a:bodyPr/>
                    <a:lstStyle/>
                    <a:p>
                      <a:pPr rtl="1"/>
                      <a:endParaRPr lang="fa-IR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آقای</a:t>
                      </a:r>
                      <a:r>
                        <a:rPr lang="fa-IR" sz="18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دکتر محمد نجاری </a:t>
                      </a:r>
                    </a:p>
                    <a:p>
                      <a:pPr marL="6794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«بازنمودِ تاریخِ فرهنگی ایران در رِوایت‏هایِ گفتگومحورِ مقتل‏های عاشورا»، نوشتۀ دکتر محمد نجاری و دکتر زهرا حیاتی، مندرج در </a:t>
                      </a:r>
                      <a:r>
                        <a:rPr lang="fa-IR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مجموعه مقالات همایش بین المللی تاریخ فرهنگی ایران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، به کوشش دکتر امیرمحمد احمدزاده، 1399.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endParaRPr lang="fa-IR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خانم دکتر مریم سادات فیاضی</a:t>
                      </a:r>
                      <a:endParaRPr lang="en-US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6794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فیاضی، مریم سادات (1399). «تحلیل تطبیقی متنِ دو ترانة ایرانی و افغانی در دورة همه­گیری کرونا ویروس کووید-19 با رویکرد استعارة شناختی»، </a:t>
                      </a:r>
                      <a:r>
                        <a:rPr lang="fa-IR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مجلة فرهنگ و هنر آسیا</a:t>
                      </a:r>
                      <a:r>
                        <a:rPr lang="fa-I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،  1. 233-257. 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6794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فیاضی، مریم سادات و صافی، حسین. (1399). «تحلیل کتاب فارسی خوانداری و نوشتاری دورة دبستان از منظر معنی­شناسی قالبی»، </a:t>
                      </a:r>
                      <a:r>
                        <a:rPr lang="fa-IR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مجلة علمی-پژوهشی جستارهای زبانی</a:t>
                      </a:r>
                      <a:r>
                        <a:rPr lang="fa-I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، 58. 211-240.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6794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فیاضی، مریم سادات (1398). «رویکردی کارکردگرایانه به خوراکی­شناسی شب یلدا در گیلان (مجموعه مقالات همایش آیین یلدا؛ آئینة فرهنگ و تمدن کهن ایران)»، به کوشش دکتر محمد نجاری.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just" rtl="1"/>
                      <a:endParaRPr lang="fa-IR" sz="16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just" rtl="1"/>
                      <a:r>
                        <a:rPr lang="fa-IR" sz="1600" b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خانم آنیتا کمالی ها</a:t>
                      </a:r>
                    </a:p>
                    <a:p>
                      <a:pPr marL="806450" marR="0" lvl="0" indent="-285750" algn="just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a-I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پژهان، علی و کمالی ها، آنیتا (1399).  «مقایسۀ رفتارهای جمعیتی باروری مذهب بودا در آسیا»، مطالعات فرهنگ و هنر آسیا. دورآ2، ش1، صص1-29. 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just" rtl="1"/>
                      <a:endParaRPr lang="en-US" sz="16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1183" y="562708"/>
            <a:ext cx="1081805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4320" algn="ctr" rtl="1">
              <a:lnSpc>
                <a:spcPct val="115000"/>
              </a:lnSpc>
            </a:pPr>
            <a:r>
              <a:rPr lang="fa-IR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مقالات </a:t>
            </a:r>
            <a:r>
              <a:rPr lang="fa-IR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منتشر شده/ پذیرفتۀ  مرکز اسناد فرهنگی </a:t>
            </a:r>
            <a:r>
              <a:rPr lang="fa-IR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آسیا2 </a:t>
            </a:r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23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235408"/>
              </p:ext>
            </p:extLst>
          </p:nvPr>
        </p:nvGraphicFramePr>
        <p:xfrm>
          <a:off x="661183" y="2450122"/>
          <a:ext cx="10691445" cy="417576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691445"/>
              </a:tblGrid>
              <a:tr h="4166382">
                <a:tc>
                  <a:txBody>
                    <a:bodyPr/>
                    <a:lstStyle/>
                    <a:p>
                      <a:pPr rtl="1"/>
                      <a:endParaRPr lang="fa-IR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آقای دکتر کامیار صداقت ثمرحسینی </a:t>
                      </a:r>
                      <a:endParaRPr lang="en-US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8064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در احوال و اندیشه‌های آیت‌الله‌ علامه شیخ‌محمد خالصی‌زاده (قدس سره) بر اساس خاطراتِ آیت‌الله شیخ‌محمدمهدی خالصی‌زاده 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8064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  <a:hlinkClick r:id="rId2"/>
                        </a:rPr>
                        <a:t>http://opac.nlai.ir/opac-prod/bibliographic/</a:t>
                      </a:r>
                      <a:r>
                        <a:rPr lang="fa-IR" sz="16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  <a:hlinkClick r:id="rId2"/>
                        </a:rPr>
                        <a:t>5945243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8064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فرهنگ الفبایی اشخاص و تالیفات سلفی- وهابی( با رویکرد مخالفان مذهب امامیه)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- قم: موسسه دارالاعلام لمدرسه اهل‌البیت علیهم‌‌السلام، ‏‫۱۳۹۹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0"/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  <a:hlinkClick r:id="rId3"/>
                        </a:rPr>
                        <a:t>https://lib</a:t>
                      </a:r>
                      <a:r>
                        <a:rPr lang="fa-IR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  <a:hlinkClick r:id="rId3"/>
                        </a:rPr>
                        <a:t>1</a:t>
                      </a:r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  <a:hlinkClick r:id="rId3"/>
                        </a:rPr>
                        <a:t>.ut.ac.ir:</a:t>
                      </a:r>
                      <a:r>
                        <a:rPr lang="fa-IR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  <a:hlinkClick r:id="rId3"/>
                        </a:rPr>
                        <a:t>8443</a:t>
                      </a:r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  <a:hlinkClick r:id="rId3"/>
                        </a:rPr>
                        <a:t>/faces/search/bibliographic/biblioFullView.</a:t>
                      </a:r>
                      <a:r>
                        <a:rPr lang="en-US" sz="1800" b="1" u="sng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  <a:hlinkClick r:id="rId3"/>
                        </a:rPr>
                        <a:t>jspx</a:t>
                      </a:r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  <a:hlinkClick r:id="rId3"/>
                        </a:rPr>
                        <a:t>?_</a:t>
                      </a:r>
                      <a:r>
                        <a:rPr lang="en-US" sz="1800" b="1" u="sng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  <a:hlinkClick r:id="rId3"/>
                        </a:rPr>
                        <a:t>afPfm</a:t>
                      </a:r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  <a:hlinkClick r:id="rId3"/>
                        </a:rPr>
                        <a:t>=</a:t>
                      </a:r>
                      <a:r>
                        <a:rPr lang="fa-IR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  <a:hlinkClick r:id="rId3"/>
                        </a:rPr>
                        <a:t>1</a:t>
                      </a:r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  <a:hlinkClick r:id="rId3"/>
                        </a:rPr>
                        <a:t>c</a:t>
                      </a:r>
                      <a:r>
                        <a:rPr lang="fa-IR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  <a:hlinkClick r:id="rId3"/>
                        </a:rPr>
                        <a:t>5</a:t>
                      </a:r>
                      <a:r>
                        <a:rPr lang="en-US" sz="1800" b="1" u="sng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  <a:hlinkClick r:id="rId3"/>
                        </a:rPr>
                        <a:t>pnqjzq</a:t>
                      </a:r>
                      <a:r>
                        <a:rPr lang="fa-IR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  <a:hlinkClick r:id="rId3"/>
                        </a:rPr>
                        <a:t>6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endParaRPr lang="fa-IR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آقای حسن فقیه عبدالهی</a:t>
                      </a:r>
                      <a:endParaRPr lang="en-US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801688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فهرست تفصیلی رساله‏های دکتری زبان و ادبیات فارسی دانشگاه تهران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، به اهتمام سید ابراهیم دیباجی، حسن فقیه عبدالهی و طاهره امینی، تهران، نشر اندیشه</a:t>
                      </a:r>
                    </a:p>
                    <a:p>
                      <a:pPr marL="0" lvl="0" indent="0" rtl="1">
                        <a:buFont typeface="Arial" panose="020B0604020202020204" pitchFamily="34" charset="0"/>
                        <a:buNone/>
                      </a:pP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 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rtl="1"/>
                      <a:r>
                        <a:rPr lang="fa-IR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آقای دکتر محمد نجاری </a:t>
                      </a:r>
                      <a:endParaRPr lang="en-US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74930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دیگه مثل تختی نمی‏آد،</a:t>
                      </a: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نوشتۀ جمال میرصادقی، ویراستۀ دکتر محمد نجاری؛ تهران، نشر آواهیا، 1399.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74930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صدای شکستن می‏آمد</a:t>
                      </a: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، نوشتۀ جمال میرصادقی، ویراستار: دکتر محمد نجاری، تهران، نشر آواهیا، 1399.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endParaRPr lang="en-US" sz="16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1183" y="562708"/>
            <a:ext cx="1081805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4320" algn="ctr" rtl="1">
              <a:lnSpc>
                <a:spcPct val="115000"/>
              </a:lnSpc>
            </a:pPr>
            <a:r>
              <a:rPr lang="fa-IR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کتاب‏های منتشر شدۀ مرکز </a:t>
            </a:r>
            <a:r>
              <a:rPr lang="fa-IR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اسناد فرهنگی </a:t>
            </a:r>
            <a:r>
              <a:rPr lang="fa-IR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آسیا</a:t>
            </a:r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46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456568"/>
              </p:ext>
            </p:extLst>
          </p:nvPr>
        </p:nvGraphicFramePr>
        <p:xfrm>
          <a:off x="267287" y="2307102"/>
          <a:ext cx="11704320" cy="430940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704320"/>
              </a:tblGrid>
              <a:tr h="4309402">
                <a:tc>
                  <a:txBody>
                    <a:bodyPr/>
                    <a:lstStyle/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endParaRPr lang="fa-IR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«نقش ایرانی‏تباران در احیای سنت تذکره‏نویسی ادبی فارسی (سده نوزدهم و بیستم)»، سخنران: دکتر ابراهیم خدایار، 19/ 8/ 98؛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«بررسی ادوار شعر فارسی افغانستان از بیداری تا سقوط سلطنت»، سخنران: دکتر رضا چهرقانی، 10/ 9/  98؛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«تاریخ‏نگاری و مناسبات فرهنگی ایران و آسیا»، سخنرانان: دکتر علی محمدی، دکتر محبوبه شرفی، 13/ 9/ 98؛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«اعتبار داده‏ها در رسانه‏های جدید»، سخنران: دکتر فریبرز خسروی، 30/ 9/ 98؛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«میراث مشترک فرهنگی ایران و پاکستان»، سخنران: دکتر نعمت الله ایران زاده، 27/ 11/ 98؛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نشست «بازتاب کرونا در نغمه‏ها و ترانه‏های آسیا»، با حضور سخنرانان: دکتر ابراهیم خدایار، با عنوان «تحلیل و صورت‏بندی فضای فرهنگی ازبکستان در مواجهه با ویروس کرونا» و دکتر مریم‏سادات فیاضی، با عنوان «تحلیل زبانشناختی نغمه‏های ایران و افغانستان در دوره کرونا»، 27/ 3/ 99؛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نشست «بازتاب کرونا در فرهنگ و هنر بنگلادش»، با حضور دکتر محمد ممیت الرشید (بنگلادش)؛ و دکتر محمد کمال الدین (بنگلادش). دبیر علمی: دکتر محمد نجاری 30/ 4/ 99؛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نشست علمی «تئاتر در دوران کرونا (از سلسلهۀ نشست‏های همایش بین المللی پیامدهای اجتماعی و فرهنگی کرونا بر حوزه‏های میراث فرهنگی گردشگری و صنایع فرهنگی خلاق و هنرهای سنتی)، مدیر: دکتر محمد نجاری، 12/ 8/ 99.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مشارکت در برگزاری نشست «نقش رسانۀ ملی در تقویت فرهنگ با رویکرد نقد و بررسی سریال نون خ»، با حضور دکتر امیر عبدالرضا سپنجی، آقای امیر وفایی و دکتر مهدی فرج، مدیر علمی: دکتر محمد نجاری، 30/ 2/ 1399؛ 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مشارکت در برگزاری نشست «مطالعه انسان شناختی: کودکان و افسانه‏های ایرانی»، با حضور سخنرانان: دکتر نگار داوری اردکانی، دکتر مرجان فولادوند، دکتر محمد نجاری و دکتر افشین نادری، 3/ 12/ 1398.</a:t>
                      </a:r>
                    </a:p>
                    <a:p>
                      <a:endParaRPr lang="en-US" sz="14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1183" y="562708"/>
            <a:ext cx="1081805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4320" algn="ctr" rtl="1">
              <a:lnSpc>
                <a:spcPct val="115000"/>
              </a:lnSpc>
            </a:pPr>
            <a:r>
              <a:rPr lang="fa-IR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سخنرانی‏ها و نشست‏های برگزار شده در مرکز </a:t>
            </a:r>
            <a:r>
              <a:rPr lang="fa-IR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اسناد فرهنگی </a:t>
            </a:r>
            <a:r>
              <a:rPr lang="fa-IR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آسیا</a:t>
            </a:r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8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289</TotalTime>
  <Words>2239</Words>
  <Application>Microsoft Office PowerPoint</Application>
  <PresentationFormat>Widescreen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 Titr</vt:lpstr>
      <vt:lpstr>Bookman Old Style</vt:lpstr>
      <vt:lpstr>Calibri</vt:lpstr>
      <vt:lpstr>Century Gothic</vt:lpstr>
      <vt:lpstr>IranNastaliq</vt:lpstr>
      <vt:lpstr>Wingdings 2</vt:lpstr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user</cp:lastModifiedBy>
  <cp:revision>49</cp:revision>
  <dcterms:created xsi:type="dcterms:W3CDTF">2016-12-20T00:48:52Z</dcterms:created>
  <dcterms:modified xsi:type="dcterms:W3CDTF">2020-11-30T13:29:00Z</dcterms:modified>
</cp:coreProperties>
</file>