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77" r:id="rId2"/>
    <p:sldId id="285" r:id="rId3"/>
    <p:sldId id="535" r:id="rId4"/>
    <p:sldId id="549" r:id="rId5"/>
    <p:sldId id="504" r:id="rId6"/>
    <p:sldId id="506" r:id="rId7"/>
    <p:sldId id="509" r:id="rId8"/>
    <p:sldId id="531" r:id="rId9"/>
    <p:sldId id="529" r:id="rId10"/>
    <p:sldId id="530" r:id="rId11"/>
    <p:sldId id="511" r:id="rId12"/>
    <p:sldId id="539" r:id="rId13"/>
    <p:sldId id="569" r:id="rId14"/>
    <p:sldId id="568" r:id="rId15"/>
    <p:sldId id="540" r:id="rId16"/>
    <p:sldId id="541" r:id="rId17"/>
    <p:sldId id="564" r:id="rId18"/>
    <p:sldId id="542" r:id="rId19"/>
    <p:sldId id="552" r:id="rId20"/>
    <p:sldId id="544" r:id="rId21"/>
    <p:sldId id="545" r:id="rId22"/>
    <p:sldId id="546" r:id="rId23"/>
    <p:sldId id="551" r:id="rId24"/>
    <p:sldId id="516" r:id="rId25"/>
    <p:sldId id="547" r:id="rId26"/>
    <p:sldId id="572" r:id="rId27"/>
    <p:sldId id="519" r:id="rId28"/>
    <p:sldId id="563" r:id="rId29"/>
    <p:sldId id="571" r:id="rId30"/>
    <p:sldId id="556" r:id="rId31"/>
    <p:sldId id="565" r:id="rId32"/>
    <p:sldId id="595" r:id="rId33"/>
    <p:sldId id="598" r:id="rId34"/>
    <p:sldId id="602" r:id="rId35"/>
    <p:sldId id="610" r:id="rId36"/>
    <p:sldId id="613" r:id="rId37"/>
    <p:sldId id="612" r:id="rId38"/>
    <p:sldId id="589" r:id="rId39"/>
    <p:sldId id="604" r:id="rId40"/>
    <p:sldId id="61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278933"/>
    <a:srgbClr val="C06330"/>
    <a:srgbClr val="996600"/>
    <a:srgbClr val="800000"/>
    <a:srgbClr val="064362"/>
    <a:srgbClr val="3F4971"/>
    <a:srgbClr val="FF9900"/>
    <a:srgbClr val="5E1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4" autoAdjust="0"/>
    <p:restoredTop sz="94364" autoAdjust="0"/>
  </p:normalViewPr>
  <p:slideViewPr>
    <p:cSldViewPr snapToGrid="0">
      <p:cViewPr>
        <p:scale>
          <a:sx n="57" d="100"/>
          <a:sy n="57" d="100"/>
        </p:scale>
        <p:origin x="1152" y="438"/>
      </p:cViewPr>
      <p:guideLst>
        <p:guide orient="horz" pos="4320"/>
        <p:guide pos="96"/>
      </p:guideLst>
    </p:cSldViewPr>
  </p:slideViewPr>
  <p:outlineViewPr>
    <p:cViewPr>
      <p:scale>
        <a:sx n="33" d="100"/>
        <a:sy n="33" d="100"/>
      </p:scale>
      <p:origin x="0" y="184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6CB112-66FE-4AA1-93ED-303B26A5689F}" type="datetimeFigureOut">
              <a:rPr lang="fa-IR" smtClean="0"/>
              <a:pPr/>
              <a:t>17/04/1442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12BBA4-5B5A-4A9D-94D9-1D45A20AFC0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088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8594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335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343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2BBA4-5B5A-4A9D-94D9-1D45A20AFC03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3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2BBA4-5B5A-4A9D-94D9-1D45A20AFC03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9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960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9911E-D0E6-4DA3-895F-507EB65F45D3}" type="slidenum">
              <a:rPr lang="fa-IR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642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996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38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2BBA4-5B5A-4A9D-94D9-1D45A20AFC03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4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2BBA4-5B5A-4A9D-94D9-1D45A20AFC03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5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551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968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BBA4-5B5A-4A9D-94D9-1D45A20AFC03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066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6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32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63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7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1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0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7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82E5-29A9-41EE-A394-A577DD17C1C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501690-8F26-48FD-9A4A-CD05E485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404949"/>
            <a:ext cx="5695406" cy="62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2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09"/>
            <a:ext cx="9452292" cy="606544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4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کتب منتشر شده:</a:t>
            </a:r>
            <a:br>
              <a:rPr lang="fa-IR" sz="44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/>
            </a:r>
            <a:b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</a:br>
            <a:r>
              <a:rPr lang="fa-IR" sz="4400" dirty="0" smtClean="0">
                <a:solidFill>
                  <a:prstClr val="black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دانشنامه آزادگان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1" y="624109"/>
            <a:ext cx="4041648" cy="5195147"/>
          </a:xfrm>
        </p:spPr>
      </p:pic>
    </p:spTree>
    <p:extLst>
      <p:ext uri="{BB962C8B-B14F-4D97-AF65-F5344CB8AC3E}">
        <p14:creationId xmlns:p14="http://schemas.microsoft.com/office/powerpoint/2010/main" val="28047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446686"/>
            <a:ext cx="9063555" cy="73215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r" rtl="1"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مقالات </a:t>
            </a:r>
            <a:r>
              <a:rPr lang="fa-IR" sz="44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7853132"/>
              </p:ext>
            </p:extLst>
          </p:nvPr>
        </p:nvGraphicFramePr>
        <p:xfrm>
          <a:off x="2441057" y="1336316"/>
          <a:ext cx="8674819" cy="5535862"/>
        </p:xfrm>
        <a:graphic>
          <a:graphicData uri="http://schemas.openxmlformats.org/drawingml/2006/table">
            <a:tbl>
              <a:tblPr rtl="1" firstRow="1" firstCol="1" bandRow="1"/>
              <a:tblGrid>
                <a:gridCol w="635030">
                  <a:extLst>
                    <a:ext uri="{9D8B030D-6E8A-4147-A177-3AD203B41FA5}">
                      <a16:colId xmlns:a16="http://schemas.microsoft.com/office/drawing/2014/main" val="3452224810"/>
                    </a:ext>
                  </a:extLst>
                </a:gridCol>
                <a:gridCol w="1685089">
                  <a:extLst>
                    <a:ext uri="{9D8B030D-6E8A-4147-A177-3AD203B41FA5}">
                      <a16:colId xmlns:a16="http://schemas.microsoft.com/office/drawing/2014/main" val="2485129970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944092632"/>
                    </a:ext>
                  </a:extLst>
                </a:gridCol>
                <a:gridCol w="2885062">
                  <a:extLst>
                    <a:ext uri="{9D8B030D-6E8A-4147-A177-3AD203B41FA5}">
                      <a16:colId xmlns:a16="http://schemas.microsoft.com/office/drawing/2014/main" val="1453399648"/>
                    </a:ext>
                  </a:extLst>
                </a:gridCol>
                <a:gridCol w="1163166">
                  <a:extLst>
                    <a:ext uri="{9D8B030D-6E8A-4147-A177-3AD203B41FA5}">
                      <a16:colId xmlns:a16="http://schemas.microsoft.com/office/drawing/2014/main" val="3698414853"/>
                    </a:ext>
                  </a:extLst>
                </a:gridCol>
              </a:tblGrid>
              <a:tr h="3093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3515" algn="l"/>
                        </a:tabLs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87866"/>
                  </a:ext>
                </a:extLst>
              </a:tr>
              <a:tr h="12373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احمد پاکتچی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بازتفسير واژگان فقر/غنا در قرآن کريم با تکيه بر زمينه‌های انسان‌شناختی ساخت مفهوم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مؤلفان همکار محمد حسن و محمد حسين شيرزاد، </a:t>
                      </a:r>
                      <a:r>
                        <a:rPr lang="fa-IR" sz="1800" i="1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مطالعات قرآنی و فرهنگ اسلامی</a:t>
                      </a: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، س3 شم </a:t>
                      </a:r>
                      <a:r>
                        <a:rPr lang="fa-IR" sz="1800" dirty="0" smtClean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بهار 1398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54565"/>
                  </a:ext>
                </a:extLst>
              </a:tr>
              <a:tr h="11438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تحليلی زبان‌شناسی- بين‌الاديانی از انگاره نذر در قرآن کريم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مؤلفان همکار محمد حسن و محمد حسين شيرزاد، </a:t>
                      </a:r>
                      <a:r>
                        <a:rPr lang="fa-IR" sz="1800" i="1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کتاب قيم</a:t>
                      </a: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، شم </a:t>
                      </a:r>
                      <a:r>
                        <a:rPr lang="fa-IR" sz="1800" dirty="0" smtClean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بهار و تابستان 1398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59254"/>
                  </a:ext>
                </a:extLst>
              </a:tr>
              <a:tr h="9279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تحليل انگاره تبدل صفاتی انسان به فرشته در انديشه هجويری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مؤلفان همکار زهرا ماحوزی، حسينعلی قبادی و مريم حسينی، </a:t>
                      </a:r>
                      <a:r>
                        <a:rPr lang="fa-IR" sz="1800" i="1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زبان و ادب فارسی</a:t>
                      </a: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، شم </a:t>
                      </a:r>
                      <a:r>
                        <a:rPr lang="fa-IR" sz="1800" dirty="0" smtClean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239.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بهار و تابستان 1398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81917"/>
                  </a:ext>
                </a:extLst>
              </a:tr>
              <a:tr h="9279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تحليل مفهوم واژه‌نامه با رويکردی تاريخی و بينافرهنگی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i="1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جشن‌نامه استاد سيد مصطفی عاصی</a:t>
                      </a: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، به‌کوشش آزيتا افراشی و اميد طبيب‌زاده، تهران: پژوهشگاه علوم انسانی، 1398ش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094"/>
                  </a:ext>
                </a:extLst>
              </a:tr>
              <a:tr h="9279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قدرت انگاره و کاربردهای آن در مطالعات قرآنی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IRZar" panose="02000506000000020002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ضمن قدرت انگاره احد فرامرز قراملکی، تهران: چ 3، مجنون: 1398ش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37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401264"/>
            <a:ext cx="8988723" cy="73215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r" rtl="1">
              <a:defRPr/>
            </a:pPr>
            <a:r>
              <a:rPr lang="fa-IR" sz="44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منتشر شده: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2720670"/>
              </p:ext>
            </p:extLst>
          </p:nvPr>
        </p:nvGraphicFramePr>
        <p:xfrm>
          <a:off x="2366225" y="1422711"/>
          <a:ext cx="8674819" cy="4572227"/>
        </p:xfrm>
        <a:graphic>
          <a:graphicData uri="http://schemas.openxmlformats.org/drawingml/2006/table">
            <a:tbl>
              <a:tblPr rtl="1" firstRow="1" firstCol="1" bandRow="1"/>
              <a:tblGrid>
                <a:gridCol w="635030">
                  <a:extLst>
                    <a:ext uri="{9D8B030D-6E8A-4147-A177-3AD203B41FA5}">
                      <a16:colId xmlns:a16="http://schemas.microsoft.com/office/drawing/2014/main" val="3452224810"/>
                    </a:ext>
                  </a:extLst>
                </a:gridCol>
                <a:gridCol w="1685089">
                  <a:extLst>
                    <a:ext uri="{9D8B030D-6E8A-4147-A177-3AD203B41FA5}">
                      <a16:colId xmlns:a16="http://schemas.microsoft.com/office/drawing/2014/main" val="2485129970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944092632"/>
                    </a:ext>
                  </a:extLst>
                </a:gridCol>
                <a:gridCol w="2885062">
                  <a:extLst>
                    <a:ext uri="{9D8B030D-6E8A-4147-A177-3AD203B41FA5}">
                      <a16:colId xmlns:a16="http://schemas.microsoft.com/office/drawing/2014/main" val="1453399648"/>
                    </a:ext>
                  </a:extLst>
                </a:gridCol>
                <a:gridCol w="1163166">
                  <a:extLst>
                    <a:ext uri="{9D8B030D-6E8A-4147-A177-3AD203B41FA5}">
                      <a16:colId xmlns:a16="http://schemas.microsoft.com/office/drawing/2014/main" val="3698414853"/>
                    </a:ext>
                  </a:extLst>
                </a:gridCol>
              </a:tblGrid>
              <a:tr h="3093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3515" algn="l"/>
                        </a:tabLs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87866"/>
                  </a:ext>
                </a:extLst>
              </a:tr>
              <a:tr h="14525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احمد پاکتچی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Effect of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Pāṇini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the Phonology in the Islamic Linguistic Tradition: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the Researches of Khalil ibn Ahmad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Conference for Panini, Institute for Humanities and Cultural Studies &amp; Embassy of India, 2019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54565"/>
                  </a:ext>
                </a:extLst>
              </a:tr>
              <a:tr h="11867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 Culture Studied by Iranian scholars along history: An analytic typological approach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 on Indo-Iranian relations, Institute for Humanities and Cultural Studies &amp; Embassy of India, 2019</a:t>
                      </a:r>
                    </a:p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175947"/>
                  </a:ext>
                </a:extLst>
              </a:tr>
              <a:tr h="9279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and Social Relations in Shi'a Tradition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Workshop on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Nahj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al-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Balagha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Social Teachings,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Nahj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al-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Balagha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Research institute, 2019</a:t>
                      </a:r>
                    </a:p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0" marR="52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8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9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88989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0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0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851331" y="1869391"/>
          <a:ext cx="9634810" cy="4279392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2463035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2818202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356383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291886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محسن بهلولی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تحلیل نسبت میان دانش ضمنی با دانش صریح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فصلنامه ذهن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1398/12/1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تحلیل نقد ویتگنشتاین بر آگوستین درباره نظریه تصویری زبان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دو فصلنامه فلسفه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1398/12/25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29187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تحلیل مساله پیروی از قواعد با تاکید بر دیدگاه ویتگنشتاین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دو فصلنامه فلسفه تربیت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1398/6/30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510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تحلیل ماهیت زبان ضمنی در فلسفه چامسکی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دو فصلنامه پژوهش های فلسفی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1398/12/10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39975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تحلیل الگوی دانش ضمنی و بررسی پیامدهای آن در آموزش پزشکی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دو ماهنامه راهبردهای آموزش در علوم پزشکی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1398/12/12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94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8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504190"/>
            <a:ext cx="9452292" cy="78276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منتشر شده:</a:t>
            </a:r>
            <a:endParaRPr sz="40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5502422"/>
              </p:ext>
            </p:extLst>
          </p:nvPr>
        </p:nvGraphicFramePr>
        <p:xfrm>
          <a:off x="1760561" y="1406879"/>
          <a:ext cx="9891870" cy="5404427"/>
        </p:xfrm>
        <a:graphic>
          <a:graphicData uri="http://schemas.openxmlformats.org/drawingml/2006/table">
            <a:tbl>
              <a:tblPr rtl="1" firstRow="1" firstCol="1" bandRow="1"/>
              <a:tblGrid>
                <a:gridCol w="714826">
                  <a:extLst>
                    <a:ext uri="{9D8B030D-6E8A-4147-A177-3AD203B41FA5}">
                      <a16:colId xmlns:a16="http://schemas.microsoft.com/office/drawing/2014/main" val="3366867119"/>
                    </a:ext>
                  </a:extLst>
                </a:gridCol>
                <a:gridCol w="1739014">
                  <a:extLst>
                    <a:ext uri="{9D8B030D-6E8A-4147-A177-3AD203B41FA5}">
                      <a16:colId xmlns:a16="http://schemas.microsoft.com/office/drawing/2014/main" val="2224753276"/>
                    </a:ext>
                  </a:extLst>
                </a:gridCol>
                <a:gridCol w="3002507">
                  <a:extLst>
                    <a:ext uri="{9D8B030D-6E8A-4147-A177-3AD203B41FA5}">
                      <a16:colId xmlns:a16="http://schemas.microsoft.com/office/drawing/2014/main" val="264651290"/>
                    </a:ext>
                  </a:extLst>
                </a:gridCol>
                <a:gridCol w="3101939">
                  <a:extLst>
                    <a:ext uri="{9D8B030D-6E8A-4147-A177-3AD203B41FA5}">
                      <a16:colId xmlns:a16="http://schemas.microsoft.com/office/drawing/2014/main" val="392561578"/>
                    </a:ext>
                  </a:extLst>
                </a:gridCol>
                <a:gridCol w="1333584">
                  <a:extLst>
                    <a:ext uri="{9D8B030D-6E8A-4147-A177-3AD203B41FA5}">
                      <a16:colId xmlns:a16="http://schemas.microsoft.com/office/drawing/2014/main" val="1893798141"/>
                    </a:ext>
                  </a:extLst>
                </a:gridCol>
              </a:tblGrid>
              <a:tr h="5391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76564"/>
                  </a:ext>
                </a:extLst>
              </a:tr>
              <a:tr h="1868297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آندیا</a:t>
                      </a:r>
                      <a:r>
                        <a:rPr lang="fa-IR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نعمتی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Synthesis, Characterization, Crystal Structure, and Supramolecular Interactions of a New Proton Transfer Compound: 2-Aminopyrazinium 4-hydroxypyridinium-2,6-dicarboxylate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Zohreh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Derikvand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Andya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Nemati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, and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Azadeh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Azadbakht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ISSN 0036-0244, Russian Journal of Physical Chemistry A, 2019, Vol. 93, No. 10, pp. 2061–2066. © Pleiades Publishing, Ltd., 2019.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1398/7/2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9745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High Performance Removal of Azo and Cationic Dyes Pollutants with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Mn-Aluminophosphate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Particles: Kinetics, Thermodynamics, and Adsorption Equilibrium Studies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Zohreh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Derikvand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, Sara Akbari,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Ghazaleh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Kouchakzadeh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Azadeh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Azadbakht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, and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Andya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Nemati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ISSN 0036-0244, Russian Journal of Physical Chemistry A, 2019, Vol. 93, No. 13, pp. 2604–2612. © Pleiades Publishing, Ltd., 2019.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1398/9/22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84189"/>
                  </a:ext>
                </a:extLst>
              </a:tr>
              <a:tr h="18439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524955"/>
                  </a:ext>
                </a:extLst>
              </a:tr>
              <a:tr h="963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تاریخچۀ سنگ لاجورد و نقش علم شیمی در کشف حقایق آن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دوفصلنامۀ تاریخ علم، دوره 18، شمارۀ 1، بهار و تابستان 1399، ص 237-257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1399/6/30</a:t>
                      </a: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07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859916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0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0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8910300"/>
              </p:ext>
            </p:extLst>
          </p:nvPr>
        </p:nvGraphicFramePr>
        <p:xfrm>
          <a:off x="1851331" y="1869391"/>
          <a:ext cx="9634810" cy="4663440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2463035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2818202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356383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291886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مسعود</a:t>
                      </a:r>
                      <a:r>
                        <a:rPr lang="fa-IR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رضایی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رابطه‌ی بین خودکارآمدی کارآفرینانه و نیت کارآفرینی دانشجویان کشاورزی دانشگاه تربیت مدرس، 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مجله تحقیقات اقتصاد و توسعه کشاورزی ایران،</a:t>
                      </a: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2-50، 419-409</a:t>
                      </a: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رابطه‌ی بین مهارت‌های اجتماعی و نگرش به کارآفرینی دانشجویان کشاورزی دانشگاه تهران،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مجله راهبردهای کارآفرینی در کشاورزی، 6،</a:t>
                      </a: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44-34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29187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بررسی رابطه ی بین خوش بینی و شور کارآفرینی با قصد کارآفرینی دانشجویان کشاورزی دانشگاه تربیت مدرس،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مجله تحقیقات مدیریت آموزش کشاورزی، 11، 145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78496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0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0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5819029"/>
              </p:ext>
            </p:extLst>
          </p:nvPr>
        </p:nvGraphicFramePr>
        <p:xfrm>
          <a:off x="1851331" y="1664671"/>
          <a:ext cx="9634810" cy="5029199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1846699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2803161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683239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596407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10789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اصغر اسمعیلی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تصویرهای </a:t>
                      </a:r>
                      <a:r>
                        <a:rPr lang="fa-IR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عاشورایی در شعر معاصر فارسی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b="0" i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فصلنامه مطالعات زبان و ادبیات غنایی (علمی – تخصصی)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1398/8/1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11635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مریم علی نژاد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مقاله «رويكرد معناشناسي شناختي به حرف اضافه «به» با تاكيد بر شاهنامه فردوسي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 Mitra" panose="00000400000000000000" pitchFamily="2" charset="-78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مريم علي‌نژاد/ مهلا آرين‌پور  زبان‌شناخت، دوره10، شماره1، شماره پياپي19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 Mitra" panose="00000400000000000000" pitchFamily="2" charset="-78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بهار و تابستان1398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51035"/>
                  </a:ext>
                </a:extLst>
              </a:tr>
              <a:tr h="11635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مسعود</a:t>
                      </a:r>
                      <a:r>
                        <a:rPr lang="fa-IR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امیرخانی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ترجمه مقاله چرا نويسندگان و شاعران به ترجمه روي مي‌آورند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مجله مترجم، جوديت وودزورت، ص115 تابستان 1398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676148"/>
                  </a:ext>
                </a:extLst>
              </a:tr>
              <a:tr h="11635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تالیف 5 مقاله در «دانشنامه آزادگان»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مرداد 1399</a:t>
                      </a:r>
                      <a:endParaRPr kumimoji="0" lang="fa-I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27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2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844926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0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0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5627711"/>
              </p:ext>
            </p:extLst>
          </p:nvPr>
        </p:nvGraphicFramePr>
        <p:xfrm>
          <a:off x="1851331" y="1664672"/>
          <a:ext cx="9634810" cy="4709286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1676026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3281527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680067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291886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4009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6182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آزیتا</a:t>
                      </a:r>
                      <a:r>
                        <a:rPr lang="fa-IR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افراشی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 smtClean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استعاره های مفهومی زمان در زبان فارسی: رویکردی شناختی- پیک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ره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ای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فصلنامه مطالعات زبان و گویش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های غر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ایرا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1399/2/3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9273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درک الگوی استعاری زمان در بین دانشجویان رشته‌های پزشکی و پیراپزشکی بر اساس جنسیت، سن و وضعیت تحصیلی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دوماهنامه علوم پزشکی کردستان ( علمی پژوهشی وزارتین 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1398/8/21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51035"/>
                  </a:ext>
                </a:extLst>
              </a:tr>
              <a:tr h="6869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احساس عاطفه نفرت مجازهای مفهومی عاطفه نفرت: تحلیلی شناختی- عصبی - زیستی</a:t>
                      </a:r>
                      <a:endParaRPr lang="fa-IR" b="0" dirty="0"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فصلنامه زبان پژوهی ( علمی پژوهشی وزارتین 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1399/2/21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98905"/>
                  </a:ext>
                </a:extLst>
              </a:tr>
              <a:tr h="10149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چندمعنایی نظام‌مند در رویکرد شناختی، تحلیل چندمعنایی فعل حس دیدن در زبان فارسی</a:t>
                      </a:r>
                      <a:endParaRPr lang="fa-IR" b="0" dirty="0"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صلنامه مطالعات زبان و گویش های غرب ایران ( علمی پژوهشی وزارتین 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1398/10/1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181536"/>
                  </a:ext>
                </a:extLst>
              </a:tr>
              <a:tr h="10149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تفاوت‌ها و شباهت‌های مفهوم سازی غم در زبان خودکار و زبان شعر رویکردی شناختی</a:t>
                      </a:r>
                      <a:endParaRPr lang="fa-IR" b="0" dirty="0"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دو ماهنامه جستارهای زبانی ( علمی پژوهشی وزارتین 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1399/2/25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23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844926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0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0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7119093"/>
              </p:ext>
            </p:extLst>
          </p:nvPr>
        </p:nvGraphicFramePr>
        <p:xfrm>
          <a:off x="1851331" y="1691966"/>
          <a:ext cx="9634810" cy="4902711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1896144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2961565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779911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291886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5693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16368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گل اندام شریفی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چاپ مقاله مروری با عنوان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Abiotic stress responsive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microRNAome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and</a:t>
                      </a:r>
                      <a:r>
                        <a:rPr lang="en-US" sz="1800" dirty="0" smtClean="0"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proteome: how are they playing together</a:t>
                      </a:r>
                      <a:r>
                        <a:rPr lang="ar-S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?</a:t>
                      </a:r>
                      <a:r>
                        <a:rPr lang="ar-SA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مجله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environmental and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experimental botany</a:t>
                      </a: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( نویسنده دوم از چهار نویسنده)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1506292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اخذ پذیرش چاپ مقاله با عنوان مقایسه تأثیر تنش شوری بر برخی متابولیت های ثانویه زعفران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مجله علمی - پژوهشی پژوهش های گیاهی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( نویسنده سوم از چهار نویسنده و نویسنده مسئول مكاتبات مشترك)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291872"/>
                  </a:ext>
                </a:extLst>
              </a:tr>
              <a:tr h="127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چاپ مقاله كامل با عنوان بررسی اثر گابا (گاما آمینوبوتیریك اسید) بر بهبود تحمل تنش خشكی در زعفران مزروعی نویسنده)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در ششمین كنفرانس ملی فیزیولوژی گیاهی ایران (نویسنده چهارم از شش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a-IR" dirty="0" smtClean="0">
                          <a:cs typeface="B Mitra" panose="00000400000000000000" pitchFamily="2" charset="-78"/>
                        </a:rPr>
                        <a:t>1398/8/1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86169"/>
                  </a:ext>
                </a:extLst>
              </a:tr>
              <a:tr h="9918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7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844926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0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0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2301287"/>
              </p:ext>
            </p:extLst>
          </p:nvPr>
        </p:nvGraphicFramePr>
        <p:xfrm>
          <a:off x="1869803" y="1753850"/>
          <a:ext cx="9634810" cy="4819755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1595151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3260558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622884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450913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5862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نشریه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22304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محمدعلی سلمانی ندوشن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مقاله اسکوپوس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Q2</a:t>
                      </a:r>
                    </a:p>
                    <a:p>
                      <a:pPr marL="0" marR="0" lvl="0" indent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Salmani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Nodoushan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, M. A. (2019). Clearing the mist: The border between linguistic politeness and social etiquette.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International Journal of Language Studies, 13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(2), 109-120</a:t>
                      </a: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8409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for Specific Purposes: Traditions, trends, directions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 in English Language and Education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i="0" dirty="0" smtClean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1398/12/10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38989"/>
                  </a:ext>
                </a:extLst>
              </a:tr>
              <a:tr h="11621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assessment: Lessons learnt from the existing literature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Journal of Language Studies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i="0" dirty="0" smtClean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1399/02/11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67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7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20800" y="327546"/>
            <a:ext cx="10390717" cy="63780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  <a:buClr>
                <a:srgbClr val="A5B592"/>
              </a:buClr>
            </a:pPr>
            <a:r>
              <a:rPr lang="fa-IR" sz="4800" b="1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/>
            </a:r>
            <a:br>
              <a:rPr lang="fa-IR" sz="4800" b="1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</a:br>
            <a:r>
              <a:rPr lang="fa-IR" sz="4800" b="1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/>
            </a:r>
            <a:br>
              <a:rPr lang="fa-IR" sz="4800" b="1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</a:br>
            <a:r>
              <a:rPr lang="fa-IR" sz="5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>دستاوردهای پژوهشی</a:t>
            </a:r>
            <a:br>
              <a:rPr lang="fa-IR" sz="5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پژوهشکده دانشنامه نگاری ایران</a:t>
            </a:r>
            <a:b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en-US" sz="3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info@iecf.ir</a:t>
            </a:r>
            <a:r>
              <a:rPr lang="fa-IR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  <a:t> </a:t>
            </a:r>
            <a:r>
              <a:rPr lang="fa-IR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  <a:t>پست الکترونیکی:  </a:t>
            </a:r>
            <a:r>
              <a:rPr lang="fa-IR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  <a:t/>
            </a:r>
            <a:br>
              <a:rPr lang="fa-IR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</a:br>
            <a:r>
              <a:rPr lang="fa-IR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  <a:t/>
            </a:r>
            <a:br>
              <a:rPr lang="fa-IR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</a:br>
            <a:r>
              <a:rPr lang="en-US" sz="31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www.iecf.ir</a:t>
            </a:r>
            <a:r>
              <a:rPr lang="fa-IR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  <a:t> پایگاه الکترونیکی:  </a:t>
            </a:r>
            <a: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  <a:t/>
            </a:r>
            <a:b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2800" dirty="0">
                <a:solidFill>
                  <a:srgbClr val="C00000"/>
                </a:solidFill>
                <a:latin typeface="Times New Roman" pitchFamily="18" charset="0"/>
                <a:ea typeface="+mn-ea"/>
                <a:cs typeface="Zar" pitchFamily="2" charset="-78"/>
              </a:rPr>
              <a:t/>
            </a:r>
            <a:br>
              <a:rPr lang="fa-IR" sz="2800" dirty="0">
                <a:solidFill>
                  <a:srgbClr val="C00000"/>
                </a:solidFill>
                <a:latin typeface="Times New Roman" pitchFamily="18" charset="0"/>
                <a:ea typeface="+mn-ea"/>
                <a:cs typeface="Zar" pitchFamily="2" charset="-78"/>
              </a:rPr>
            </a:br>
            <a:r>
              <a:rPr lang="fa-I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Zar" pitchFamily="2" charset="-78"/>
              </a:rPr>
              <a:t/>
            </a:r>
            <a:br>
              <a:rPr lang="fa-I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Zar" pitchFamily="2" charset="-78"/>
              </a:rPr>
            </a:br>
            <a: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fa-IR" sz="5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Zar" pitchFamily="2" charset="-78"/>
              </a:rPr>
              <a:t/>
            </a:r>
            <a:br>
              <a:rPr lang="fa-IR" sz="28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Zar" pitchFamily="2" charset="-78"/>
              </a:rPr>
            </a:br>
            <a:r>
              <a:rPr lang="fa-IR" sz="2800" dirty="0">
                <a:solidFill>
                  <a:srgbClr val="C00000"/>
                </a:solidFill>
                <a:latin typeface="Times New Roman" pitchFamily="18" charset="0"/>
                <a:ea typeface="+mn-ea"/>
                <a:cs typeface="Zar" pitchFamily="2" charset="-78"/>
              </a:rPr>
              <a:t/>
            </a:r>
            <a:br>
              <a:rPr lang="fa-IR" sz="2800" dirty="0">
                <a:solidFill>
                  <a:srgbClr val="C00000"/>
                </a:solidFill>
                <a:latin typeface="Times New Roman" pitchFamily="18" charset="0"/>
                <a:ea typeface="+mn-ea"/>
                <a:cs typeface="Zar" pitchFamily="2" charset="-78"/>
              </a:rPr>
            </a:br>
            <a:r>
              <a:rPr lang="fa-I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Zar" pitchFamily="2" charset="-78"/>
              </a:rPr>
              <a:t/>
            </a:r>
            <a:br>
              <a:rPr lang="fa-I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Zar" pitchFamily="2" charset="-78"/>
              </a:rPr>
            </a:b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96484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منتشر شده: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9234870"/>
              </p:ext>
            </p:extLst>
          </p:nvPr>
        </p:nvGraphicFramePr>
        <p:xfrm>
          <a:off x="1760561" y="1856579"/>
          <a:ext cx="9891870" cy="4033144"/>
        </p:xfrm>
        <a:graphic>
          <a:graphicData uri="http://schemas.openxmlformats.org/drawingml/2006/table">
            <a:tbl>
              <a:tblPr rtl="1" firstRow="1" firstCol="1" bandRow="1"/>
              <a:tblGrid>
                <a:gridCol w="714826">
                  <a:extLst>
                    <a:ext uri="{9D8B030D-6E8A-4147-A177-3AD203B41FA5}">
                      <a16:colId xmlns:a16="http://schemas.microsoft.com/office/drawing/2014/main" val="3366867119"/>
                    </a:ext>
                  </a:extLst>
                </a:gridCol>
                <a:gridCol w="1739014">
                  <a:extLst>
                    <a:ext uri="{9D8B030D-6E8A-4147-A177-3AD203B41FA5}">
                      <a16:colId xmlns:a16="http://schemas.microsoft.com/office/drawing/2014/main" val="2224753276"/>
                    </a:ext>
                  </a:extLst>
                </a:gridCol>
                <a:gridCol w="3002507">
                  <a:extLst>
                    <a:ext uri="{9D8B030D-6E8A-4147-A177-3AD203B41FA5}">
                      <a16:colId xmlns:a16="http://schemas.microsoft.com/office/drawing/2014/main" val="264651290"/>
                    </a:ext>
                  </a:extLst>
                </a:gridCol>
                <a:gridCol w="3101939">
                  <a:extLst>
                    <a:ext uri="{9D8B030D-6E8A-4147-A177-3AD203B41FA5}">
                      <a16:colId xmlns:a16="http://schemas.microsoft.com/office/drawing/2014/main" val="392561578"/>
                    </a:ext>
                  </a:extLst>
                </a:gridCol>
                <a:gridCol w="1333584">
                  <a:extLst>
                    <a:ext uri="{9D8B030D-6E8A-4147-A177-3AD203B41FA5}">
                      <a16:colId xmlns:a16="http://schemas.microsoft.com/office/drawing/2014/main" val="1893798141"/>
                    </a:ext>
                  </a:extLst>
                </a:gridCol>
              </a:tblGrid>
              <a:tr h="5542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76564"/>
                  </a:ext>
                </a:extLst>
              </a:tr>
              <a:tr h="12011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دکتر وحید قهرمان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Low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Marziyeh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Taleghani1, Ehsan Pazouki2* and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Vahid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Ghahraman3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 MA in Translation Studies, Faculty of Persian Literature and Foreign Languages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South Tehran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Branch of Azad University Iran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974518"/>
                  </a:ext>
                </a:extLst>
              </a:tr>
              <a:tr h="175127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524955"/>
                  </a:ext>
                </a:extLst>
              </a:tr>
              <a:tr h="77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Assistant Professor of Artificial Intelligence, Faculty of Computer Engineering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Shahid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Rajaei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Teacher Training University, Tehran, Iran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215816"/>
                  </a:ext>
                </a:extLst>
              </a:tr>
              <a:tr h="138943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Low" rtl="0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789209"/>
                  </a:ext>
                </a:extLst>
              </a:tr>
              <a:tr h="1127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Assistant Professor of TESOL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Iran Encyclopedia Compiling Foundation, Tehran, Iran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0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46268" marR="46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268" marR="46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69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28089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4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387722"/>
              </p:ext>
            </p:extLst>
          </p:nvPr>
        </p:nvGraphicFramePr>
        <p:xfrm>
          <a:off x="1851331" y="1691966"/>
          <a:ext cx="9634810" cy="4841181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1896144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2961565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779911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291886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38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18473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مهلا آرین پور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رویکرد معناشناسی شناختی به حرف اضافه «به» با تاکید بر شاهنامه فردوسی. 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علی‌نژاد، مریم؛ آرین‌پور، مهلا. مجله علمی- پژوهشی/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ISC</a:t>
                      </a: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. زبان شناخت، بهار و تابستان ۱۳۹۸، سال دهم- شماره ۱‏، صفحات ۷۹- ۶۳. ( لازم به توضيح است اين مقاله از سوي ستاد توسعه علوم و فناوري‌هاي شناختي مورد تقدير و حمايت قرار گرفت)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14844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زبان در کودکان با آسیب سیستم اعصاب مرکزی. </a:t>
                      </a:r>
                      <a:endParaRPr lang="en-US" sz="1600" b="0" dirty="0"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لیلا فیاضی بارجینی، مهلا آرین‌پور، فرشته رحیم زاده. مجله علمی پژوهش در روانشناسی و علوم رفتاری ایران، نسخه بهار ۱۳۹۸ - جلد سوم. : صفحات ۲۲-۱۰.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37706"/>
                  </a:ext>
                </a:extLst>
              </a:tr>
              <a:tr h="11214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Low" rtl="1"/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بررسی پردازش عناصر تصریفی در گفتار بیماران زبان‌پریش بروکا فارسی‌زبان</a:t>
                      </a:r>
                      <a:endParaRPr lang="en-US" sz="1600" b="0" dirty="0"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مجله مطالعات ناتوانی (علمی-پژوهشی).۱۳۹۸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57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28089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ادامه مقالات </a:t>
            </a:r>
            <a:r>
              <a:rPr lang="fa-IR" sz="44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منتشر شده: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9149390"/>
              </p:ext>
            </p:extLst>
          </p:nvPr>
        </p:nvGraphicFramePr>
        <p:xfrm>
          <a:off x="1851331" y="1691966"/>
          <a:ext cx="9634810" cy="3764329"/>
        </p:xfrm>
        <a:graphic>
          <a:graphicData uri="http://schemas.openxmlformats.org/drawingml/2006/table">
            <a:tbl>
              <a:tblPr rtl="1" firstRow="1" firstCol="1" bandRow="1"/>
              <a:tblGrid>
                <a:gridCol w="705304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1896144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2844840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896636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1291886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38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18473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مهلا آرین پور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اثربخشی مداخلات زبانی بر افزایش توانایی درک، تشخیص و بازشناسی حالات هیجانی و احساسی چهره در دانش‌آموزان آسیب دیده شنوایی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لیلا فیاضی بارجینی، مهلا آرین‌پور، مجله مطالعات ناتوانی (علمی-پژوهشی).۱۳۹۸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Low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12944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Agrammatism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, evolutionary movement of linguistic theories.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b="0" dirty="0"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22th International Conference on Aphasia and Cognitive Neurolinguistics ,Prague,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Czechia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,Mar, 2019, 2020.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 Mitra" panose="000004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Low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3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7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431074"/>
            <a:ext cx="9452292" cy="79683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>کتب منتشر شده</a:t>
            </a: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: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7895076"/>
              </p:ext>
            </p:extLst>
          </p:nvPr>
        </p:nvGraphicFramePr>
        <p:xfrm>
          <a:off x="1227909" y="1362306"/>
          <a:ext cx="10258233" cy="5435696"/>
        </p:xfrm>
        <a:graphic>
          <a:graphicData uri="http://schemas.openxmlformats.org/drawingml/2006/table">
            <a:tbl>
              <a:tblPr rtl="1" firstRow="1" firstCol="1" bandRow="1"/>
              <a:tblGrid>
                <a:gridCol w="750941">
                  <a:extLst>
                    <a:ext uri="{9D8B030D-6E8A-4147-A177-3AD203B41FA5}">
                      <a16:colId xmlns:a16="http://schemas.microsoft.com/office/drawing/2014/main" val="3945925182"/>
                    </a:ext>
                  </a:extLst>
                </a:gridCol>
                <a:gridCol w="1840105">
                  <a:extLst>
                    <a:ext uri="{9D8B030D-6E8A-4147-A177-3AD203B41FA5}">
                      <a16:colId xmlns:a16="http://schemas.microsoft.com/office/drawing/2014/main" val="2065453492"/>
                    </a:ext>
                  </a:extLst>
                </a:gridCol>
                <a:gridCol w="3157138">
                  <a:extLst>
                    <a:ext uri="{9D8B030D-6E8A-4147-A177-3AD203B41FA5}">
                      <a16:colId xmlns:a16="http://schemas.microsoft.com/office/drawing/2014/main" val="3657516624"/>
                    </a:ext>
                  </a:extLst>
                </a:gridCol>
                <a:gridCol w="2041169">
                  <a:extLst>
                    <a:ext uri="{9D8B030D-6E8A-4147-A177-3AD203B41FA5}">
                      <a16:colId xmlns:a16="http://schemas.microsoft.com/office/drawing/2014/main" val="2574491958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117366794"/>
                    </a:ext>
                  </a:extLst>
                </a:gridCol>
              </a:tblGrid>
              <a:tr h="3127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عنوان </a:t>
                      </a: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کتاب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ناشر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32350"/>
                  </a:ext>
                </a:extLst>
              </a:tr>
              <a:tr h="3927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گل اندام شریفی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antioxidative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enzymes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InTech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تألیف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38125"/>
                  </a:ext>
                </a:extLst>
              </a:tr>
              <a:tr h="483402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لاله </a:t>
                      </a: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های ایران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i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دفتر پژوهش های فرهنگی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تألیف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377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proteomics volume 2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تألیف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708401"/>
                  </a:ext>
                </a:extLst>
              </a:tr>
              <a:tr h="3826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574824"/>
                  </a:ext>
                </a:extLst>
              </a:tr>
              <a:tr h="725103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مریم کامیار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سنت </a:t>
                      </a: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مصور سازی سازه های مهندسی در هنر اسلامی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</a:b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نشر چهار درخت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i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تألیف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i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زهره اسدی - مریم کامیار - سید جواد ظفرمند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63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i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فرهنگ اجمالی مصور معماری اسلامی ایران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بنیاد </a:t>
                      </a: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دانشنامه نگاری ایران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تألیف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03645"/>
                  </a:ext>
                </a:extLst>
              </a:tr>
              <a:tr h="2920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26127"/>
                  </a:ext>
                </a:extLst>
              </a:tr>
              <a:tr h="3927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آزیتا افراشی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i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معناشناسی در مطالعات قرآنی</a:t>
                      </a:r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انتشارات </a:t>
                      </a: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نگارستان اندیشه</a:t>
                      </a: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تألیف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396171"/>
                  </a:ext>
                </a:extLst>
              </a:tr>
              <a:tr h="3927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نازیلا دریایی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5 قرن قالی بافی در کرمان</a:t>
                      </a:r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انتشارات</a:t>
                      </a:r>
                      <a:r>
                        <a:rPr lang="fa-IR" sz="16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 گویا</a:t>
                      </a:r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ترجمه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32139"/>
                  </a:ext>
                </a:extLst>
              </a:tr>
              <a:tr h="6344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مروری</a:t>
                      </a:r>
                      <a:r>
                        <a:rPr lang="fa-IR" sz="16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 بر دستبافته های عشایر شاهسون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(چاپ دوم)</a:t>
                      </a:r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نشر</a:t>
                      </a:r>
                      <a:r>
                        <a:rPr lang="fa-IR" sz="16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 آفتاب طوس</a:t>
                      </a:r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ترجمه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48391"/>
                  </a:ext>
                </a:extLst>
              </a:tr>
              <a:tr h="3927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قالی های دستبافت</a:t>
                      </a:r>
                      <a:r>
                        <a:rPr lang="fa-IR" sz="16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 شرقی و اروپایی</a:t>
                      </a:r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کتابسرای</a:t>
                      </a:r>
                      <a:r>
                        <a:rPr lang="fa-IR" sz="16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 میردشتی</a:t>
                      </a:r>
                      <a:endParaRPr lang="fa-IR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ترجمه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51136"/>
                  </a:ext>
                </a:extLst>
              </a:tr>
              <a:tr h="7920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مسعود امیرخانی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«مهاجر سرزمین آفتاب»، خاطرات كونیكو یامامورا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فروردین 1399، انتشارات سوره مهر (نویسنده همكار: حمید حسام</a:t>
                      </a: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19050" marR="1905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تألیف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7089" marR="67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11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7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03624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سخنرانی ها:</a:t>
            </a: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711880"/>
            <a:ext cx="9753600" cy="4598979"/>
          </a:xfrm>
        </p:spPr>
        <p:txBody>
          <a:bodyPr>
            <a:normAutofit fontScale="70000" lnSpcReduction="20000"/>
          </a:bodyPr>
          <a:lstStyle/>
          <a:p>
            <a:pPr marL="0" marR="0" algn="r" rtl="1"/>
            <a:r>
              <a:rPr lang="fa-IR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دکتر احمد پاکتچی: </a:t>
            </a:r>
          </a:p>
          <a:p>
            <a:pPr marL="0" marR="0" algn="r" rtl="1"/>
            <a:r>
              <a:rPr lang="fa-IR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1. </a:t>
            </a:r>
            <a:r>
              <a:rPr lang="ar-SA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نظريه‌هاي </a:t>
            </a:r>
            <a:r>
              <a:rPr lang="ar-SA" sz="2800" dirty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دلالت نزد انديشمندان مسلمان در سده‌هاي اول تا سوم هجري، پژوهشكده دانشنامه‌نگاري با همكاري پژوهشكده مطالعات قرآني و انجمن ايراني مطالعات قرآني و فرهنگ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r" rtl="1"/>
            <a:r>
              <a:rPr lang="fa-IR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2. </a:t>
            </a:r>
            <a:r>
              <a:rPr lang="ar-SA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مطهري </a:t>
            </a:r>
            <a:r>
              <a:rPr lang="ar-SA" sz="2800" dirty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و </a:t>
            </a:r>
            <a:r>
              <a:rPr lang="ar-SA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پيشينه‌ </a:t>
            </a:r>
            <a:r>
              <a:rPr lang="ar-SA" sz="2800" dirty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ايران در پژوهشكده </a:t>
            </a:r>
            <a:r>
              <a:rPr lang="ar-SA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دانشنامه‌نگاري</a:t>
            </a:r>
            <a:endParaRPr lang="fa-IR" sz="2800" dirty="0" smtClean="0">
              <a:latin typeface="Cambria" panose="020405030504060302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r" rtl="1"/>
            <a:r>
              <a:rPr lang="fa-IR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3. </a:t>
            </a:r>
            <a:r>
              <a:rPr lang="fa-I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سخنرانی در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مجازی ابعاد انسانی- اجتماعی مسألۀ کرونا در ایران با موضوع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اپیدمی  های بزرگ در تاریخ و چرخش های مهم تمدنی 1399/2/3</a:t>
            </a:r>
          </a:p>
          <a:p>
            <a:pPr marL="0" marR="0" algn="r" rtl="1"/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4. </a:t>
            </a:r>
            <a:r>
              <a:rPr lang="fa-I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سخنرانی </a:t>
            </a:r>
            <a:r>
              <a:rPr lang="fa-I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مجازی ابعاد انسانی- اجتماعی مسألۀ کرونا در ایران با موضوع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زبان پزشکان و زبان مردم: آزمونی در بحران کرونا 1399/03/12</a:t>
            </a:r>
            <a:endParaRPr lang="fa-IR" sz="2800" dirty="0" smtClean="0">
              <a:latin typeface="Cambria" panose="020405030504060302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</a:t>
            </a:r>
            <a:r>
              <a:rPr lang="ar-SA" sz="2800" b="1" dirty="0">
                <a:solidFill>
                  <a:srgbClr val="3333CC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آزيتا</a:t>
            </a: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افراشي</a:t>
            </a:r>
            <a:r>
              <a:rPr lang="fa-I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، </a:t>
            </a: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حجت اسديان</a:t>
            </a:r>
            <a:r>
              <a:rPr lang="fa-I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</a:t>
            </a: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احمد پاكتچي: </a:t>
            </a:r>
            <a:endParaRPr lang="fa-IR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r>
              <a:rPr lang="fa-IR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</a:t>
            </a:r>
            <a:r>
              <a:rPr lang="ar-SA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رويكرد 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ميان‌رشته‌اي به خويشاوندي زبان‌ها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در پژوهشكده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دانشنامه‌نگاري</a:t>
            </a:r>
            <a:endParaRPr lang="fa-I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r>
              <a:rPr lang="fa-IR" sz="2800" b="1" dirty="0">
                <a:solidFill>
                  <a:srgbClr val="0070C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دکتر آزیتا افراشی:</a:t>
            </a:r>
          </a:p>
          <a:p>
            <a:pPr lvl="0" algn="justLow" rtl="1">
              <a:buClr>
                <a:srgbClr val="A5B592"/>
              </a:buClr>
            </a:pPr>
            <a:r>
              <a:rPr lang="fa-IR" sz="2800" b="1" dirty="0">
                <a:solidFill>
                  <a:srgbClr val="3333CC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1. نقد و آسیب شناسی شیوه نگارش و ترجمه در گستره روانشناسی دانشگاهی 1398/11/30 </a:t>
            </a:r>
          </a:p>
          <a:p>
            <a:pPr lvl="0" algn="justLow" rtl="1">
              <a:buClr>
                <a:srgbClr val="A5B592"/>
              </a:buClr>
            </a:pPr>
            <a:r>
              <a:rPr lang="fa-IR" sz="2800" dirty="0">
                <a:solidFill>
                  <a:prstClr val="black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2.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نشست تخصصی ابهام واژگانی در زبان فارسی 1398/07/08</a:t>
            </a:r>
            <a:endParaRPr lang="fa-IR" sz="2800" dirty="0">
              <a:solidFill>
                <a:prstClr val="black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endParaRPr lang="fa-IR" sz="28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algn="r" rtl="1"/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endParaRPr lang="fa-IR" sz="4000" dirty="0" smtClean="0">
              <a:solidFill>
                <a:schemeClr val="tx1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23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03624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سخنرانی ها:</a:t>
            </a: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660359"/>
            <a:ext cx="9753600" cy="4230776"/>
          </a:xfrm>
        </p:spPr>
        <p:txBody>
          <a:bodyPr>
            <a:normAutofit fontScale="85000" lnSpcReduction="20000"/>
          </a:bodyPr>
          <a:lstStyle/>
          <a:p>
            <a:pPr algn="justLow" rtl="1"/>
            <a:r>
              <a:rPr lang="ar-S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</a:t>
            </a:r>
            <a:r>
              <a:rPr lang="fa-IR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آندیا نعمتی: </a:t>
            </a:r>
          </a:p>
          <a:p>
            <a:pPr algn="justLow" rtl="1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سخنرانی در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مجازی ابعاد انسانی- اجتماعی مسألۀ کرونا در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ایران </a:t>
            </a:r>
            <a:r>
              <a:rPr lang="en-US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با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موضوع ترکیبات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شیمیایی مؤثر و نقش آنها در مبارزه با ویروس کرونا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1399/03/13 </a:t>
            </a:r>
          </a:p>
          <a:p>
            <a:pPr algn="justLow" rtl="1"/>
            <a:r>
              <a:rPr lang="ar-S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</a:t>
            </a:r>
            <a:r>
              <a:rPr lang="fa-IR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اصغر اسمعیلی</a:t>
            </a:r>
            <a:r>
              <a:rPr lang="ar-S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</a:t>
            </a:r>
          </a:p>
          <a:p>
            <a:pPr algn="justLow" rtl="1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</a:t>
            </a:r>
            <a:r>
              <a:rPr lang="fa-I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سخنرانی </a:t>
            </a:r>
            <a:r>
              <a:rPr lang="fa-I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مجازی ابعاد انسانی- اجتماعی مسألۀ کرونا در ایران با موضوع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روایت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ایرانی کرونا از زاویه دید پزشکان و پزشکان مسئول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1399/03/10 </a:t>
            </a:r>
          </a:p>
          <a:p>
            <a:pPr lvl="0" algn="justLow" rtl="1">
              <a:buClr>
                <a:srgbClr val="A5B592"/>
              </a:buClr>
            </a:pPr>
            <a:r>
              <a:rPr lang="fa-I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2. سخنرانی </a:t>
            </a:r>
            <a:r>
              <a:rPr lang="fa-I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مجازی ابعاد انسانی- اجتماعی مسألۀ کرونا در ایران با موضوع </a:t>
            </a:r>
            <a:r>
              <a:rPr lang="fa-IR" sz="28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تحلیل عناصر روایت شناسی در روایت ایرانی کرونا </a:t>
            </a:r>
            <a:r>
              <a:rPr lang="fa-IR" sz="2800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1399/03/13 </a:t>
            </a:r>
          </a:p>
          <a:p>
            <a:pPr algn="justLow" rtl="1"/>
            <a:r>
              <a:rPr lang="ar-SA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</a:t>
            </a:r>
            <a:r>
              <a:rPr lang="ar-SA" sz="28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محمدعلي سلماني ندوشن: </a:t>
            </a:r>
            <a:endParaRPr lang="fa-IR" sz="2800" b="1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lvl="0" algn="r" rtl="1">
              <a:buClr>
                <a:srgbClr val="A5B592"/>
              </a:buClr>
            </a:pPr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1.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نگاهی از نقطه ارشمیدسی به نظریه ادب گفتاری در پژوهشکده دانشنامه نگاری تیر ماه 98</a:t>
            </a:r>
            <a:endParaRPr lang="fa-IR" sz="28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lvl="0" algn="r" rtl="1">
              <a:buClr>
                <a:srgbClr val="A5B592"/>
              </a:buClr>
            </a:pPr>
            <a:r>
              <a:rPr lang="fa-IR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2. </a:t>
            </a:r>
            <a:r>
              <a:rPr lang="ar-SA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رويكرد 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ميان‌رشته‌اي به خويشاوندي زبان‌ها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در پژوهشكده دانشنامه‌نگاري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endParaRPr lang="fa-IR" sz="2800" dirty="0" smtClean="0">
              <a:solidFill>
                <a:prstClr val="black"/>
              </a:solidFill>
              <a:latin typeface="B Yekan" panose="00000400000000000000" pitchFamily="2" charset="-78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endParaRPr lang="fa-IR" sz="2800" dirty="0">
              <a:solidFill>
                <a:prstClr val="black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algn="justLow" rtl="1"/>
            <a:endParaRPr lang="fa-IR" sz="2800" dirty="0" smtClean="0">
              <a:solidFill>
                <a:schemeClr val="tx1"/>
              </a:solidFill>
              <a:latin typeface="B Yekan" panose="00000400000000000000" pitchFamily="2" charset="-78"/>
              <a:cs typeface="B Mitra" panose="00000400000000000000" pitchFamily="2" charset="-78"/>
            </a:endParaRPr>
          </a:p>
          <a:p>
            <a:pPr algn="justLow" rtl="1"/>
            <a:endParaRPr lang="fa-IR" sz="2800" dirty="0" smtClean="0">
              <a:solidFill>
                <a:schemeClr val="tx1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algn="r" rtl="1"/>
            <a:endParaRPr lang="fa-IR" sz="3600" dirty="0" smtClean="0">
              <a:solidFill>
                <a:srgbClr val="363636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algn="r" rtl="1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B Mitra" panose="00000400000000000000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10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03624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سخنرانی ها:</a:t>
            </a: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660359"/>
            <a:ext cx="9753600" cy="4230776"/>
          </a:xfrm>
        </p:spPr>
        <p:txBody>
          <a:bodyPr>
            <a:normAutofit/>
          </a:bodyPr>
          <a:lstStyle/>
          <a:p>
            <a:pPr algn="justLow" rtl="1"/>
            <a:r>
              <a:rPr lang="ar-SA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</a:t>
            </a:r>
            <a:r>
              <a:rPr lang="fa-I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مسعود رضایی: </a:t>
            </a:r>
          </a:p>
          <a:p>
            <a:pPr algn="justLow" rtl="1"/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سخنرانی در </a:t>
            </a:r>
            <a:r>
              <a:rPr lang="fa-IR" sz="24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مجازی ابعاد انسانی- اجتماعی مسألۀ کرونا در ایران با موضوع کرونا و مسئله فقر 1399/03/12 </a:t>
            </a:r>
          </a:p>
          <a:p>
            <a:pPr algn="justLow" rtl="1"/>
            <a:r>
              <a:rPr lang="ar-SA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</a:t>
            </a:r>
            <a:r>
              <a:rPr lang="fa-I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مصطفی مهرآیین: </a:t>
            </a:r>
          </a:p>
          <a:p>
            <a:pPr algn="justLow" rtl="1"/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سخنرانی در </a:t>
            </a:r>
            <a:r>
              <a:rPr lang="fa-IR" sz="24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مجازی ابعاد انسانی- اجتماعی مسألۀ کرونا در ایران با موضوع کرونا و مسئله سوگواری 1399/03/12 </a:t>
            </a:r>
          </a:p>
          <a:p>
            <a:pPr lvl="0" algn="justLow" rtl="1">
              <a:buClr>
                <a:srgbClr val="A5B592"/>
              </a:buClr>
            </a:pPr>
            <a:r>
              <a:rPr lang="ar-SA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</a:t>
            </a:r>
            <a:r>
              <a:rPr lang="fa-IR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مریم کامیار</a:t>
            </a:r>
            <a:r>
              <a:rPr lang="ar-SA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: </a:t>
            </a:r>
            <a:endParaRPr lang="fa-IR" sz="2400" b="1" dirty="0" smtClean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r>
              <a:rPr lang="fa-IR" sz="2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1.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سخنرانی در </a:t>
            </a:r>
            <a:r>
              <a:rPr lang="fa-IR" sz="2400" dirty="0" smtClean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همایش مجازی ابعاد انسانی- اجتماعی مسألۀ کرونا در ایران با موضوع بررسی نظریه رابطه شیوع بیماری، نیازهای رفتاری و تداوم شکل گیری معماری سنتی در ایران 1399/03/13 </a:t>
            </a:r>
          </a:p>
          <a:p>
            <a:pPr algn="justLow" rtl="1"/>
            <a:endParaRPr lang="fa-IR" sz="2800" b="1" dirty="0" smtClean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Low" rtl="1"/>
            <a:endParaRPr lang="fa-IR" sz="2800" dirty="0" smtClean="0">
              <a:solidFill>
                <a:prstClr val="black"/>
              </a:solidFill>
              <a:latin typeface="B Yekan" panose="00000400000000000000" pitchFamily="2" charset="-78"/>
              <a:cs typeface="B Mitra" panose="00000400000000000000" pitchFamily="2" charset="-78"/>
            </a:endParaRPr>
          </a:p>
          <a:p>
            <a:pPr lvl="0" algn="justLow" rtl="1">
              <a:buClr>
                <a:srgbClr val="A5B592"/>
              </a:buClr>
            </a:pPr>
            <a:endParaRPr lang="fa-IR" sz="2800" dirty="0">
              <a:solidFill>
                <a:prstClr val="black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algn="justLow" rtl="1"/>
            <a:endParaRPr lang="fa-IR" sz="2800" dirty="0" smtClean="0">
              <a:solidFill>
                <a:schemeClr val="tx1"/>
              </a:solidFill>
              <a:latin typeface="B Yekan" panose="00000400000000000000" pitchFamily="2" charset="-78"/>
              <a:cs typeface="B Mitra" panose="00000400000000000000" pitchFamily="2" charset="-78"/>
            </a:endParaRPr>
          </a:p>
          <a:p>
            <a:pPr algn="justLow" rtl="1"/>
            <a:endParaRPr lang="fa-IR" sz="2800" dirty="0" smtClean="0">
              <a:solidFill>
                <a:schemeClr val="tx1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algn="r" rtl="1"/>
            <a:endParaRPr lang="fa-IR" sz="3600" dirty="0" smtClean="0">
              <a:solidFill>
                <a:srgbClr val="363636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algn="r" rtl="1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B Mitra" panose="00000400000000000000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25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01218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lvl="0" indent="-342900" algn="r" rtl="1">
              <a:spcBef>
                <a:spcPts val="1000"/>
              </a:spcBef>
            </a:pPr>
            <a: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ar-S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پايان نامه/ رساله</a:t>
            </a:r>
            <a:endParaRPr sz="4000" b="1" dirty="0" smtClean="0">
              <a:solidFill>
                <a:srgbClr val="C00000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722912"/>
            <a:ext cx="9753600" cy="4846326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fa-IR" sz="2400" dirty="0" smtClean="0">
              <a:solidFill>
                <a:schemeClr val="accent3">
                  <a:lumMod val="50000"/>
                </a:schemeClr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marL="0" marR="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</a:t>
            </a:r>
            <a:r>
              <a:rPr lang="ar-SA" sz="7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مسعود رضایی:</a:t>
            </a:r>
            <a:endParaRPr lang="en-US" sz="7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algn="justLow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تدوین شایستگی‌های مورد نیاز بازارکار </a:t>
            </a:r>
            <a:r>
              <a:rPr lang="ar-SA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دانش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ar-SA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آموختگان </a:t>
            </a:r>
            <a:r>
              <a:rPr lang="ar-SA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مراکز آموزش عالی </a:t>
            </a:r>
            <a:r>
              <a:rPr lang="ar-SA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علمی</a:t>
            </a:r>
            <a:r>
              <a:rPr lang="fa-IR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 </a:t>
            </a:r>
            <a:r>
              <a:rPr lang="ar-SA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کاربردی </a:t>
            </a:r>
            <a:r>
              <a:rPr lang="ar-SA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جهاد کشاورزی، نعیمه زلالی، دکتری تخصصی، 1398/03/10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justLow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محمدعلي سلماني ندوشن: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justLow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1-</a:t>
            </a:r>
            <a:r>
              <a:rPr lang="ar-SA" sz="7200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داور خارجی رساله دکتری خانم آذر میرزایی در دانشگاه اوتاگو، نیوزلند، 2-داور خارجی رساله دکتری آقای  جعفر دری کفرانی در پردیس البرز دانشگاه تهران، ایران، 3-داور خارجی رساله دکتری خانم زهرا یزدانپناه در پردیس بین­المللی کیش دانشگاه تهران، ایران، 4-داور خارجی رساله دکتری آقای داود سپاهی در پردیس بین­المللی کیش دانشگاه تهران، ایران، 5-داور خارجی رساله دکتری آقای حسین علی­نژاد در پردیس البرز دانشگاه تهران، ایران، 6-داور خارجی پروپوزال رساله دکتری آقای صیادی، دانشگاه تهران، ایران، 7-</a:t>
            </a:r>
            <a:r>
              <a:rPr lang="ar-SA" sz="7200" dirty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داور خارجی پایان نامه کارشناسی ارشد آقای بهروز دولابی، دانشکده زبانهای خارجی دانشگاه تهران</a:t>
            </a:r>
            <a:endParaRPr lang="en-US" sz="7200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justLow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آنديا نعمتي</a:t>
            </a:r>
            <a:r>
              <a:rPr lang="ar-SA" sz="72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: </a:t>
            </a:r>
            <a:endParaRPr lang="fa-IR" sz="7200" dirty="0" smtClean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justLow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استاد </a:t>
            </a:r>
            <a:r>
              <a:rPr lang="ar-SA" sz="7200" dirty="0"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مشاور پایان نامه کارشناسی ارشد خانم مريم تيموري دانشگاه صنعتي شاهرود</a:t>
            </a:r>
            <a:endParaRPr lang="en-US" sz="7200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justLow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گل‌اندام شريفي:</a:t>
            </a:r>
            <a:r>
              <a:rPr lang="ar-SA" sz="7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endParaRPr lang="fa-IR" sz="7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justLow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استاد </a:t>
            </a:r>
            <a:r>
              <a:rPr lang="ar-SA" sz="7200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مشاور پایان نامه خانم فرحناز صدیقی دانشجوی كارشناسی ارشد فیزیولوژی گیاهی دانشگاه تهران ، دفاع در شهریور 1398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71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270004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lvl="0" indent="-342900" algn="r" rtl="1">
              <a:spcBef>
                <a:spcPts val="1000"/>
              </a:spcBef>
            </a:pPr>
            <a: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ar-S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پايان نامه/ رساله</a:t>
            </a:r>
            <a:endParaRPr sz="4000" b="1" dirty="0" smtClean="0">
              <a:solidFill>
                <a:srgbClr val="C00000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722912"/>
            <a:ext cx="9753600" cy="4846326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fa-IR" sz="2400" dirty="0" smtClean="0">
              <a:solidFill>
                <a:schemeClr val="accent3">
                  <a:lumMod val="50000"/>
                </a:schemeClr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marL="0" marR="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</a:t>
            </a:r>
            <a:r>
              <a:rPr lang="fa-IR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اصغر اسمعیلی</a:t>
            </a:r>
            <a:r>
              <a:rPr lang="ar-S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:</a:t>
            </a:r>
            <a:endParaRPr lang="fa-IR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marR="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استاد راهنمای رساله دکتر خانم زهرا رئیسی با عنوان: </a:t>
            </a:r>
            <a:r>
              <a:rPr lang="fa-IR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روایت شناسی متون منثور عرفانی با تکیه بر تذکره الاولیا عطار، سوانح العشاق احمد غزالی و تمهیدات عین </a:t>
            </a:r>
            <a:r>
              <a:rPr lang="fa-IR" dirty="0" smtClean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القضاتو</a:t>
            </a: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آزیتا افراشی: </a:t>
            </a: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استاد راهنمای پایان نامه آقای مهدی عبدی مقطع کارشناسی ارشد با عنوان مقایسه رمان های جزیره سرگردانی ورود راوی از دو گونه رئال و سورئال با رویکرد سبک شناسی شناختی در پژوهشگاه علوم انسانی و مطالعات فرهنگی تاریخ دفاع 1399/03/20</a:t>
            </a: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استاد راهنمای پایان نامه خانم آیدا عظیمی مقطع کارشناسی ارشد با عنوان بررسی چند معنایی افعال حوزه شنیدن در زبان فارسی: بررسی در زمانی، پیکرهای و شناختی در پژوهشگاه علوم انسانی و مطالعات فرهنگی تاریخ دفاع 1399/03/12</a:t>
            </a: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استاد راهنمای پایان نامه آقای مهدی قادری مقطع </a:t>
            </a:r>
            <a:r>
              <a:rPr lang="fa-I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دکتری تخصصی با </a:t>
            </a: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عنوان </a:t>
            </a:r>
            <a:r>
              <a:rPr lang="fa-IR" dirty="0">
                <a:solidFill>
                  <a:srgbClr val="363636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بررسی چند معنایی افعال حسی در چارچوب معناشناسی شناختی </a:t>
            </a: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پژوهشگاه علوم انسانی و مطالعات فرهنگی تاریخ دفاع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1398/6/30</a:t>
            </a:r>
          </a:p>
          <a:p>
            <a:pPr marL="0" marR="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fa-IR" dirty="0" smtClean="0">
              <a:solidFill>
                <a:schemeClr val="tx1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marL="0" marR="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5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988122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داوری مقالات/ مجله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612232"/>
            <a:ext cx="9753600" cy="5029200"/>
          </a:xfrm>
        </p:spPr>
        <p:txBody>
          <a:bodyPr>
            <a:normAutofit lnSpcReduction="10000"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اصغر اسمعیلی: </a:t>
            </a: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داوری 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مقاله تحلیل مفاهیم اخلاقی در شاهنامه فردوسی در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مجله اخلاق 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علوم و فناوری در تاریخ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1398/09/04</a:t>
            </a: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داوری مقاله اخلاق در کتب درسی فارسی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ابتدایی </a:t>
            </a: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مجله اخلاق در علوم و فناوری در تاریخ </a:t>
            </a:r>
            <a:r>
              <a:rPr lang="fa-I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1399/02/10</a:t>
            </a:r>
          </a:p>
          <a:p>
            <a:pPr marL="0" lvl="0" algn="r" rtl="1">
              <a:buClr>
                <a:srgbClr val="A5B592"/>
              </a:buClr>
            </a:pPr>
            <a:r>
              <a:rPr lang="ar-SA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محمدعلي سلماني ندوشن: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algn="r" rtl="1">
              <a:buClr>
                <a:srgbClr val="A5B592"/>
              </a:buClr>
            </a:pP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داوری مجله از فوریه 2006-ادامه دارد، مجله </a:t>
            </a:r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Journal of Politeness Research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کشور استرالیا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algn="r" rtl="1">
              <a:buClr>
                <a:srgbClr val="A5B592"/>
              </a:buClr>
            </a:pP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مجله </a:t>
            </a:r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Journal of Pragmatics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از مجلات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ISI 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موسسه انتشاراتی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Elsevier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هلند، داوری مجله از فوریه 2006-ادامه دارد.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algn="r" rtl="1">
              <a:buClr>
                <a:srgbClr val="A5B592"/>
              </a:buClr>
            </a:pP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مجله </a:t>
            </a:r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English for Specific Purposes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از مجلات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ISI 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موسسه انتشاراتی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Elsevier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هلند، داوری مجله از جولای 2007-ادامه دارد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algn="r" rtl="1">
              <a:buClr>
                <a:srgbClr val="A5B592"/>
              </a:buClr>
            </a:pP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نشریه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Australian Journal of Linguistics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دانشگاه موناش استرالیا، 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داوری مجله از جولای 2015-ادامه دارد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algn="r" rtl="1">
              <a:buClr>
                <a:srgbClr val="A5B592"/>
              </a:buClr>
            </a:pP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نشریه  «پژوهشهای زبانشناختی در زبان‌های خارجی»  دانشکده زبان‌های خارجی دانشگاه تهران، 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داوری مجله از 1395 -ادامه دارد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endParaRPr lang="fa-IR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دكتر گل‌اندام شريفي:</a:t>
            </a:r>
            <a:r>
              <a:rPr lang="ar-S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endParaRPr lang="fa-I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داوری دو مقاله از مجلات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progress in biological sciences</a:t>
            </a: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Journal of integrative agriculture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8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28089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>معرفی پژوهشکده دانشنامه نگاری ایران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751013" y="2047774"/>
            <a:ext cx="9753600" cy="4114483"/>
          </a:xfrm>
        </p:spPr>
        <p:txBody>
          <a:bodyPr>
            <a:normAutofit/>
          </a:bodyPr>
          <a:lstStyle/>
          <a:p>
            <a:pPr algn="r" rtl="1"/>
            <a:endParaRPr lang="fa-IR" sz="4000" dirty="0">
              <a:solidFill>
                <a:schemeClr val="tx1"/>
              </a:solidFill>
              <a:latin typeface="IRZar" panose="02000506000000020002" pitchFamily="2" charset="-78"/>
              <a:cs typeface="B Mitra" panose="00000400000000000000" pitchFamily="2" charset="-78"/>
            </a:endParaRPr>
          </a:p>
          <a:p>
            <a:pPr algn="r" rtl="1"/>
            <a:endParaRPr lang="fa-IR" sz="4000" dirty="0" smtClean="0">
              <a:solidFill>
                <a:schemeClr val="accent3">
                  <a:lumMod val="50000"/>
                </a:schemeClr>
              </a:solidFill>
              <a:latin typeface="IRZar" panose="02000506000000020002" pitchFamily="2" charset="-78"/>
              <a:cs typeface="B Mitra" panose="00000400000000000000" pitchFamily="2" charset="-78"/>
            </a:endParaRPr>
          </a:p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B Mitra" panose="00000400000000000000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B Mitra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717" y="1582038"/>
            <a:ext cx="88311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rgbClr val="000000"/>
                </a:solidFill>
                <a:latin typeface="SDF"/>
                <a:cs typeface="B Mitra" panose="00000400000000000000" pitchFamily="2" charset="-78"/>
              </a:rPr>
              <a:t>بنیاد دانشنامة بزرگ فارسی در 1371ش در دو اتاق در محل فعلی پژوهشگاه تأسیس شد که وزیر وقت علوم دکتر مصطفی معین آنها را به استاد احمد بیرشک مؤسس و پایه‏‌گذار بنیاد واگذار کرده بود.</a:t>
            </a:r>
          </a:p>
          <a:p>
            <a:pPr algn="just" rtl="1"/>
            <a:r>
              <a:rPr lang="fa-IR" sz="2400" dirty="0">
                <a:solidFill>
                  <a:srgbClr val="000000"/>
                </a:solidFill>
                <a:latin typeface="SDF"/>
                <a:cs typeface="B Mitra" panose="00000400000000000000" pitchFamily="2" charset="-78"/>
              </a:rPr>
              <a:t>● فعالیت رسمی بنیاد با اخذ موافقت رسمی از شورای گسترش آموزش عالی در سال 1371ش آغاز شد. دورة مدیریت استاد بیرشک در سال 1376 به پایان رسید و دکتر نادرقلی قورچیان برای تصدی مسئولیت بنیاد انتخاب شدند که این مسئولیت تا 1385ش ادامه داشت. مدیر بعدی بنیاد دکتر منوچهر اکبری بود که با تغییرات در اساسنامه و تصویب ساختار سازمانی مفصل نام بنیاد دانشنامة بزرگ فارسی را پس از تصویب در هیئت امنا در سال 1388 به بنیاد دانشنامه‏‌نگاری ایران تغییر دادند.</a:t>
            </a:r>
          </a:p>
          <a:p>
            <a:pPr algn="just" rtl="1"/>
            <a:r>
              <a:rPr lang="fa-IR" sz="2400" dirty="0">
                <a:solidFill>
                  <a:srgbClr val="000000"/>
                </a:solidFill>
                <a:latin typeface="SDF"/>
                <a:cs typeface="B Mitra" panose="00000400000000000000" pitchFamily="2" charset="-78"/>
              </a:rPr>
              <a:t>● با پایان یافتن مدیریت دکتر منوچهر اکبری در سال 1396ش فصل جدیدی در این مؤسسه پژوهشی آغاز شد و مقدمات پیوستن بنیاد به پژوهشگاه علوم انسانی و مطالعات فرهنگی در دورة مدیریت کوتاه ‏مدت دکتر حسینعلی قبادی فراهم شد و سرانجام در مرداد 1397 و در دورة سرپرستی دکتر علیرضا ملائی توانی این الحاق اجرایی شد و عنوان بنیاد به پژوهشکدة دانشنامه‏ نگاری تغییر یافت و فعالیت خود را در کنار سایر پژوهشکده‏ها و مراکز پژوهشگاه علوم انسانی و مطالعات فرهنگی آغاز کرد و دکتر احمد پاکتچی در جایگاه نخستین سرپرست پژوهشکده تعیین شدند.</a:t>
            </a:r>
          </a:p>
          <a:p>
            <a:pPr algn="just" rtl="1"/>
            <a:r>
              <a:rPr lang="fa-IR" sz="2400" dirty="0">
                <a:solidFill>
                  <a:srgbClr val="000000"/>
                </a:solidFill>
                <a:latin typeface="SDF"/>
                <a:cs typeface="B Mitra" panose="00000400000000000000" pitchFamily="2" charset="-78"/>
              </a:rPr>
              <a:t> </a:t>
            </a:r>
            <a:endParaRPr lang="fa-IR" sz="2400" b="0" i="0" dirty="0">
              <a:solidFill>
                <a:srgbClr val="000000"/>
              </a:solidFill>
              <a:effectLst/>
              <a:latin typeface="SDF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91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988122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كارگاه </a:t>
            </a:r>
            <a:r>
              <a:rPr lang="fa-IR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هاي آموزشي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612232"/>
            <a:ext cx="9753600" cy="5029200"/>
          </a:xfrm>
        </p:spPr>
        <p:txBody>
          <a:bodyPr>
            <a:normAutofit fontScale="25000" lnSpcReduction="20000"/>
          </a:bodyPr>
          <a:lstStyle/>
          <a:p>
            <a:pPr algn="r" rtl="1"/>
            <a:endParaRPr lang="fa-IR" sz="4000" dirty="0" smtClean="0">
              <a:solidFill>
                <a:schemeClr val="tx1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احمد پاكتچي:</a:t>
            </a:r>
            <a:endParaRPr lang="en-US" sz="6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1- روش‌هاي 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متن‌پژوهي و كاربست آن در مطالعات نهج‌البلاغه پژوهشكده دانشنامه‌نگاري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2- تاريخ 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مفهوم از نظريه تا كاربرد پژوهشكده دانشنامه‌نگاري با همكاري پژوهشكده تاريخ </a:t>
            </a: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پژوهشگاه</a:t>
            </a: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3- نشست علمی رویکرد میان رشته ای به خویشاوندی زبان ها </a:t>
            </a:r>
          </a:p>
          <a:p>
            <a:pPr marL="45720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4-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کارکردهای اجتماعی تصوف پژوهشكده دانشنامه‌نگاري با همكاري دانشگاه بین المللی اهل </a:t>
            </a: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بیت</a:t>
            </a:r>
          </a:p>
          <a:p>
            <a:pPr marL="45720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5- نشست تخصصی تجارت بین الملل با رویکرد انسان شناسی تاریخی پژوهشكده 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دانشنامه‌نگاري با همكاري دانشگاه امام </a:t>
            </a: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صادق(ع)</a:t>
            </a:r>
            <a:endParaRPr lang="en-US" sz="6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6- 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کاربست زبان شناسی در اصول فقه</a:t>
            </a:r>
            <a:r>
              <a:rPr lang="fa-IR" sz="6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پژوهشكده دانشنامه‌نگاري با همكاري دانشگاه امام صادق(ع) </a:t>
            </a:r>
            <a:endParaRPr lang="fa-IR" sz="6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7- مطالعه موردی مسئولیت اجتماعی</a:t>
            </a:r>
          </a:p>
          <a:p>
            <a:pPr marL="45720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B592"/>
              </a:buClr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8- معناشناسی صبر در قرآن کریم</a:t>
            </a:r>
            <a:endParaRPr lang="en-US" sz="6400" dirty="0" smtClean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9- ايرانشناسي 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براي شرق‌شناسان روسي به زبان روسي پژوهشكده دانشنامه‌نگاري با همكاري امور بين‌الملل پژوهشگاه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10- كاربست </a:t>
            </a:r>
            <a:r>
              <a:rPr lang="fa-I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مطالعه تطبيقي متون مقدس اديان در شاخه‌هاي علوم انساني دانشگاه امام صادق(ع) در مشهد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مهلا </a:t>
            </a:r>
            <a:r>
              <a:rPr lang="fa-IR" sz="6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آرين‌پور</a:t>
            </a:r>
            <a:r>
              <a:rPr lang="fa-IR" sz="6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</a:t>
            </a:r>
            <a:r>
              <a:rPr lang="fa-IR" sz="64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برگزاری </a:t>
            </a:r>
            <a:r>
              <a:rPr lang="fa-IR" sz="6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کارگاه آموزشی «ترجمه» دانشجویان دانشگاه علوم پزشکی، آذر‌ماه </a:t>
            </a:r>
            <a:r>
              <a:rPr lang="fa-IR" sz="64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1398</a:t>
            </a: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نازیلا دریایی: </a:t>
            </a:r>
            <a:r>
              <a:rPr lang="fa-IR" sz="6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کارگاه آموزشی </a:t>
            </a:r>
            <a:r>
              <a:rPr lang="fa-IR" sz="6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سازمان میراث فرهنگی با عنوان نمادشناسی نقوش فرش بهمن 1398</a:t>
            </a:r>
            <a:endParaRPr lang="fa-IR" sz="6400" dirty="0" smtClean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3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988122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كارگاه </a:t>
            </a:r>
            <a:r>
              <a:rPr lang="fa-IR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هاي آموزشي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473200" y="1612232"/>
            <a:ext cx="10261600" cy="4246701"/>
          </a:xfrm>
        </p:spPr>
        <p:txBody>
          <a:bodyPr>
            <a:normAutofit fontScale="92500"/>
          </a:bodyPr>
          <a:lstStyle/>
          <a:p>
            <a:pPr algn="r" rtl="1"/>
            <a:endParaRPr lang="fa-IR" sz="4000" dirty="0" smtClean="0">
              <a:solidFill>
                <a:schemeClr val="tx1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دكتر اصغر اسمعیلی: </a:t>
            </a:r>
            <a:r>
              <a:rPr lang="fa-IR" sz="2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تحلیل </a:t>
            </a:r>
            <a:r>
              <a:rPr lang="fa-IR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ساختار مقالات دانشنامه </a:t>
            </a:r>
            <a:r>
              <a:rPr lang="fa-IR" sz="2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 از 99/2/1 لغایت 99/2/3 در پژوهشکده دانشنامه نگاری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a-IR" sz="26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آزیتا افراشی</a:t>
            </a:r>
            <a:r>
              <a:rPr lang="fa-IR" sz="2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1- دبیر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همایش معنی و شناخت، درآمدی بر معنی شناسی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شناختی در دانشگاه صنعتی شریف در تاریخ 1398/9/9</a:t>
            </a: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2- برگزاری کارگاه آموزشی معناشناسی صبر در قرآن کریم در پژوهشگاه علوم انسانی و مطالعات فرهنگی در تاریخ 1398/08/15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0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2947737" y="4514249"/>
            <a:ext cx="9753600" cy="6825711"/>
          </a:xfrm>
        </p:spPr>
        <p:txBody>
          <a:bodyPr>
            <a:normAutofit/>
          </a:bodyPr>
          <a:lstStyle/>
          <a:p>
            <a:pPr algn="r" rtl="1"/>
            <a:endParaRPr lang="fa-IR" sz="4000" dirty="0" smtClean="0">
              <a:solidFill>
                <a:schemeClr val="tx1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algn="r" rtl="1"/>
            <a:endParaRPr lang="fa-IR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Zar" panose="00000400000000000000" pitchFamily="2" charset="-78"/>
            </a:endParaRPr>
          </a:p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4098" name="Picture 2" descr="روش‌های متن‌پژوهی و کاربست آن در مطالعات نهج البلاغ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92" y="715898"/>
            <a:ext cx="2820188" cy="50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72" y="666785"/>
            <a:ext cx="2867137" cy="5172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322" y="666785"/>
            <a:ext cx="3583855" cy="512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72" y="712598"/>
            <a:ext cx="3073634" cy="518675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48" y="712598"/>
            <a:ext cx="3330326" cy="518675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06" y="742094"/>
            <a:ext cx="2876807" cy="51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116" y="529390"/>
            <a:ext cx="3307020" cy="4883270"/>
          </a:xfrm>
          <a:prstGeom prst="rect">
            <a:avLst/>
          </a:prstGeom>
        </p:spPr>
      </p:pic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1575596" y="529389"/>
            <a:ext cx="9751768" cy="5283581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597" y="563464"/>
            <a:ext cx="2804674" cy="4849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98" y="529389"/>
            <a:ext cx="3189349" cy="4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867" y="624110"/>
            <a:ext cx="9956799" cy="5810557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1000"/>
              </a:spcAft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همایش مجازی ابعاد انسانی- اجتماعی کرونا در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ایران</a:t>
            </a:r>
            <a:r>
              <a:rPr lang="en-US" b="1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en-US" sz="2800" b="1" dirty="0">
                <a:solidFill>
                  <a:srgbClr val="FF0000"/>
                </a:solidFill>
                <a:cs typeface="B Mitra" panose="00000400000000000000" pitchFamily="2" charset="-78"/>
              </a:rPr>
              <a:t/>
            </a:r>
            <a:br>
              <a:rPr lang="en-US" sz="2800" b="1" dirty="0">
                <a:solidFill>
                  <a:srgbClr val="FF0000"/>
                </a:solidFill>
                <a:cs typeface="B Mitra" panose="00000400000000000000" pitchFamily="2" charset="-78"/>
              </a:rPr>
            </a:br>
            <a:r>
              <a:rPr lang="fa-IR" sz="3100" b="1" dirty="0">
                <a:latin typeface="Century Gothic" panose="020B0502020202020204" pitchFamily="34" charset="0"/>
                <a:cs typeface="B Mitra" panose="00000400000000000000" pitchFamily="2" charset="-78"/>
              </a:rPr>
              <a:t>- </a:t>
            </a:r>
            <a:r>
              <a:rPr lang="fa-IR" sz="3100" dirty="0">
                <a:latin typeface="Century Gothic" panose="020B0502020202020204" pitchFamily="34" charset="0"/>
                <a:cs typeface="B Mitra" panose="00000400000000000000" pitchFamily="2" charset="-78"/>
              </a:rPr>
              <a:t>اولین نشست با موضوع تأملات فلسفی درباره بحران کرونا در تاریخ 99/1/27 برگزار شد</a:t>
            </a:r>
            <a:r>
              <a:rPr lang="fa-IR" sz="3100" dirty="0" smtClean="0">
                <a:latin typeface="Century Gothic" panose="020B0502020202020204" pitchFamily="34" charset="0"/>
                <a:cs typeface="B Mitra" panose="00000400000000000000" pitchFamily="2" charset="-78"/>
              </a:rPr>
              <a:t>.</a:t>
            </a:r>
            <a:br>
              <a:rPr lang="fa-IR" sz="3100" dirty="0" smtClean="0">
                <a:latin typeface="Century Gothic" panose="020B0502020202020204" pitchFamily="34" charset="0"/>
                <a:cs typeface="B Mitra" panose="00000400000000000000" pitchFamily="2" charset="-78"/>
              </a:rPr>
            </a:br>
            <a:r>
              <a:rPr lang="fa-IR" sz="3100" dirty="0" smtClean="0">
                <a:latin typeface="Century Gothic" panose="020B0502020202020204" pitchFamily="34" charset="0"/>
                <a:cs typeface="B Mitra" panose="00000400000000000000" pitchFamily="2" charset="-78"/>
              </a:rPr>
              <a:t>- </a:t>
            </a:r>
            <a:r>
              <a:rPr lang="fa-IR" sz="3100" dirty="0">
                <a:latin typeface="Century Gothic" panose="020B0502020202020204" pitchFamily="34" charset="0"/>
                <a:cs typeface="B Mitra" panose="00000400000000000000" pitchFamily="2" charset="-78"/>
              </a:rPr>
              <a:t>دومین نشست با موضوع رویکرد تاریخی- اجتماعی به مسئله کرونا در تاریخ 99/2/3 برگزار شد.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3100" dirty="0">
                <a:latin typeface="Century Gothic" panose="020B0502020202020204" pitchFamily="34" charset="0"/>
                <a:cs typeface="B Mitra" panose="00000400000000000000" pitchFamily="2" charset="-78"/>
              </a:rPr>
              <a:t>- سومین نشست با موضوع تأثیرات متقابل پاندمی هیجانی و پاندمی عفونی بر یکدیگر در تاریخ 99/2/8 برگزار شد.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3100" dirty="0">
                <a:latin typeface="Century Gothic" panose="020B0502020202020204" pitchFamily="34" charset="0"/>
                <a:cs typeface="B Mitra" panose="00000400000000000000" pitchFamily="2" charset="-78"/>
              </a:rPr>
              <a:t>- چهارمین نشست با موضوع گفت‌وگوی علوم انسانی و علوم پزشکی در تاریخ 99/2/10 برگزار شد.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B Mitra" panose="00000400000000000000" pitchFamily="2" charset="-78"/>
              </a:rPr>
              <a:t>- پنجمین نشست با موضوع کرونا، بازار کار و استراتژی‌های سازمانی در تاریخ 99/2/15 برگزار شد.</a:t>
            </a:r>
            <a:r>
              <a:rPr lang="en-US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endParaRPr lang="en-US" sz="31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همایش مجازی ابعاد انسانی- اجتماعی کرونا در ایران</a:t>
            </a:r>
            <a: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557867"/>
            <a:ext cx="10183812" cy="491066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B Mitra" panose="00000400000000000000" pitchFamily="2" charset="-78"/>
              </a:rPr>
              <a:t>- </a:t>
            </a:r>
            <a:r>
              <a:rPr lang="fa-I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B Mitra" panose="00000400000000000000" pitchFamily="2" charset="-78"/>
              </a:rPr>
              <a:t>ششمین نشست با موضوع نشست رویکرد چندرشته‌ای به مسئله کرونا در تاریخ 99/2/17 برگزار گردید.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B Mitra" panose="00000400000000000000" pitchFamily="2" charset="-78"/>
              </a:rPr>
              <a:t>- هفتمین نشست با موضوع کرونا و تربیت در تاریخ 99/2/22 برگزار شد.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B Mitra" panose="00000400000000000000" pitchFamily="2" charset="-78"/>
              </a:rPr>
              <a:t>- هشتمین نشست با موضوع زنان- کرونا و ابعاد انسانی- اجتماعی و فرهنگی در تاریخ 99/2/24 برگزار گردید.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B Mitra" panose="00000400000000000000" pitchFamily="2" charset="-78"/>
              </a:rPr>
              <a:t>- دهمین نشست با موضوع نظام تربیت مدرسه‌ای (آموزش و پرورش) ایران در آزمون کرونا در تاریخ 99/2/29 برگزار شد.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B Mitra" panose="00000400000000000000" pitchFamily="2" charset="-78"/>
              </a:rPr>
              <a:t>- یازدهمین نشست با موضوع سیمای نظام آموزش عالی ایران در دوران پسا کرونا در تاریخ 99/2/31 برگزار شد.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B Mitra" panose="00000400000000000000" pitchFamily="2" charset="-78"/>
              </a:rPr>
              <a:t>- دوازدهمین نشست با موضوع مدیریت فضای خانواده در شرایط کرونا با رویکرد روانشناختی تربیتی در تاریخ 99/3/3 برگزار شد.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832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3457" y="235131"/>
            <a:ext cx="6100354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1522930" y="182880"/>
            <a:ext cx="9666438" cy="667512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/>
            </a:r>
            <a:b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</a:br>
            <a:endParaRPr sz="2400" b="1" dirty="0" smtClean="0">
              <a:solidFill>
                <a:srgbClr val="3333CC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04" y="520628"/>
            <a:ext cx="3706212" cy="52270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36" y="520629"/>
            <a:ext cx="3929032" cy="52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5232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24109"/>
            <a:ext cx="4114799" cy="5232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111"/>
            <a:ext cx="4037012" cy="5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28089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عنوان طرح های پژوهشی</a:t>
            </a: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751012" y="1912584"/>
            <a:ext cx="9753600" cy="4248374"/>
          </a:xfrm>
        </p:spPr>
        <p:txBody>
          <a:bodyPr>
            <a:normAutofit/>
          </a:bodyPr>
          <a:lstStyle/>
          <a:p>
            <a:pPr marL="457200" marR="0" algn="justLow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1</a:t>
            </a:r>
            <a:r>
              <a:rPr lang="ar-S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 طرح نياز‌سنجي به دايره المعارف‌ها (داخلي </a:t>
            </a:r>
            <a:r>
              <a:rPr lang="ar-SA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–</a:t>
            </a:r>
            <a:r>
              <a:rPr lang="ar-S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دكتر اصغر اسمعيلي) 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justLow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2- طرح تدوين دانشنامه جامعه‌شناسي مشترك با دانشگاه خوارزمي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justLow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3- طرح تدوين دانشنامه ادبيات عرب (داخلي)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algn="justLow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4- اختتام طرح پ‍‍ژوهشي «دانشنامه مغز و زبان» (داخلي، مهلا آرين‌پور)</a:t>
            </a:r>
          </a:p>
          <a:p>
            <a:pPr marL="457200" marR="0" algn="justLow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5- </a:t>
            </a:r>
            <a:r>
              <a:rPr lang="ar-S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تدوین برنامه راهبردی دوم پژوهشگاه علوم انسانی و مطالعات فرهنگی، پایان یافته، 1398/04/26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(دکتر مسعود رضایی)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Low" rtl="1"/>
            <a:endParaRPr lang="fa-IR" sz="2600" dirty="0" smtClean="0">
              <a:solidFill>
                <a:schemeClr val="tx1"/>
              </a:solidFill>
              <a:latin typeface="Times New Roman" pitchFamily="18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1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599"/>
            <a:ext cx="12039599" cy="4441371"/>
          </a:xfrm>
        </p:spPr>
      </p:pic>
    </p:spTree>
    <p:extLst>
      <p:ext uri="{BB962C8B-B14F-4D97-AF65-F5344CB8AC3E}">
        <p14:creationId xmlns:p14="http://schemas.microsoft.com/office/powerpoint/2010/main" val="341259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87983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عنوان طرح های پژوهشی موظف</a:t>
            </a: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751012" y="1623815"/>
            <a:ext cx="9753600" cy="4945417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B Zar" panose="00000400000000000000" pitchFamily="2" charset="-78"/>
              </a:rPr>
              <a:t>1. طرح های پژوهشی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B Zar" panose="00000400000000000000" pitchFamily="2" charset="-78"/>
              </a:rPr>
              <a:t>جاری:</a:t>
            </a:r>
          </a:p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B Zar" panose="00000400000000000000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32241"/>
              </p:ext>
            </p:extLst>
          </p:nvPr>
        </p:nvGraphicFramePr>
        <p:xfrm>
          <a:off x="1751012" y="2538660"/>
          <a:ext cx="9842067" cy="431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998">
                  <a:extLst>
                    <a:ext uri="{9D8B030D-6E8A-4147-A177-3AD203B41FA5}">
                      <a16:colId xmlns:a16="http://schemas.microsoft.com/office/drawing/2014/main" val="3263938195"/>
                    </a:ext>
                  </a:extLst>
                </a:gridCol>
                <a:gridCol w="3236766">
                  <a:extLst>
                    <a:ext uri="{9D8B030D-6E8A-4147-A177-3AD203B41FA5}">
                      <a16:colId xmlns:a16="http://schemas.microsoft.com/office/drawing/2014/main" val="646263124"/>
                    </a:ext>
                  </a:extLst>
                </a:gridCol>
                <a:gridCol w="961303">
                  <a:extLst>
                    <a:ext uri="{9D8B030D-6E8A-4147-A177-3AD203B41FA5}">
                      <a16:colId xmlns:a16="http://schemas.microsoft.com/office/drawing/2014/main" val="3789427475"/>
                    </a:ext>
                  </a:extLst>
                </a:gridCol>
              </a:tblGrid>
              <a:tr h="556922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عنوان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مجری طرح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ر دیف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10394"/>
                  </a:ext>
                </a:extLst>
              </a:tr>
              <a:tr h="1015564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بانک اطلاعاتی منابع علمی</a:t>
                      </a:r>
                      <a:r>
                        <a:rPr lang="fa-IR" sz="2800" baseline="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 مربوط به پاندمی کرونا در حوزه های علوم انسانی و مطالعات فرهنگی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</a:t>
                      </a:r>
                      <a:r>
                        <a:rPr lang="fa-IR" sz="2800" baseline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 محمدعلی سلمانی ندوشن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1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17612"/>
                  </a:ext>
                </a:extLst>
              </a:tr>
              <a:tr h="1015564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تحلیل رابطه اخلاق محیط زیستی با رفتار صرفه</a:t>
                      </a:r>
                      <a:r>
                        <a:rPr lang="fa-IR" sz="2800" baseline="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 جویی در مصرف انرژی: کاربرد نظریه کنش عقلانی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 مسعود رضایی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2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536600"/>
                  </a:ext>
                </a:extLst>
              </a:tr>
              <a:tr h="715726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تحلیل و بررسی آراء و اندیشه</a:t>
                      </a:r>
                      <a:r>
                        <a:rPr lang="fa-IR" sz="2800" baseline="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 های تربیتی گیلبرت رایل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 محسن بهلولی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3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10447"/>
                  </a:ext>
                </a:extLst>
              </a:tr>
              <a:tr h="1015564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b="0" i="0" dirty="0" smtClean="0">
                          <a:solidFill>
                            <a:srgbClr val="3333CC"/>
                          </a:solidFill>
                          <a:effectLst/>
                          <a:latin typeface="Tahoma" panose="020B0604030504040204" pitchFamily="34" charset="0"/>
                          <a:cs typeface="B Mitra" panose="00000400000000000000" pitchFamily="2" charset="-78"/>
                        </a:rPr>
                        <a:t>دستاوردهای علم شناخت برای بین رشته ای شدن علوم انسانی در ایران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 آزیتا افراشی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4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5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99726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lvl="0" indent="-342900" algn="r" rtl="1">
              <a:lnSpc>
                <a:spcPct val="150000"/>
              </a:lnSpc>
              <a:spcBef>
                <a:spcPts val="600"/>
              </a:spcBef>
            </a:pPr>
            <a:r>
              <a:rPr lang="fa-IR" sz="4400" b="1" dirty="0" smtClean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عنوان </a:t>
            </a:r>
            <a:r>
              <a:rPr lang="fa-IR" sz="4400" b="1" dirty="0">
                <a:solidFill>
                  <a:srgbClr val="C00000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طرح های پژوهشی موظف</a:t>
            </a:r>
            <a:r>
              <a:rPr lang="en-US" sz="4000" dirty="0" smtClean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ea typeface="+mn-ea"/>
                <a:cs typeface="B Zar" panose="00000400000000000000" pitchFamily="2" charset="-78"/>
              </a:rPr>
              <a:t/>
            </a:r>
            <a:br>
              <a:rPr lang="en-US" sz="4000" dirty="0" smtClean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ea typeface="+mn-ea"/>
                <a:cs typeface="B Zar" panose="00000400000000000000" pitchFamily="2" charset="-78"/>
              </a:rPr>
            </a:br>
            <a:r>
              <a:rPr lang="fa-IR" sz="4000" dirty="0" smtClean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ea typeface="+mn-ea"/>
                <a:cs typeface="B Zar" panose="00000400000000000000" pitchFamily="2" charset="-78"/>
              </a:rPr>
              <a:t>ادامه طرح </a:t>
            </a:r>
            <a:r>
              <a:rPr lang="fa-IR" sz="4000" dirty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ea typeface="+mn-ea"/>
                <a:cs typeface="B Zar" panose="00000400000000000000" pitchFamily="2" charset="-78"/>
              </a:rPr>
              <a:t>های پژوهشی</a:t>
            </a:r>
            <a:r>
              <a:rPr lang="en-US" sz="4000" dirty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ea typeface="+mn-ea"/>
                <a:cs typeface="B Zar" panose="00000400000000000000" pitchFamily="2" charset="-78"/>
              </a:rPr>
              <a:t> </a:t>
            </a:r>
            <a:r>
              <a:rPr lang="fa-IR" sz="4000" dirty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ea typeface="+mn-ea"/>
                <a:cs typeface="B Zar" panose="00000400000000000000" pitchFamily="2" charset="-78"/>
              </a:rPr>
              <a:t>جاری</a:t>
            </a:r>
            <a:r>
              <a:rPr lang="fa-IR" sz="4000" dirty="0" smtClean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ea typeface="+mn-ea"/>
                <a:cs typeface="B Zar" panose="00000400000000000000" pitchFamily="2" charset="-78"/>
              </a:rPr>
              <a:t>:</a:t>
            </a:r>
            <a:endParaRPr sz="4400" b="1" dirty="0" smtClean="0">
              <a:solidFill>
                <a:srgbClr val="C00000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2443655"/>
            <a:ext cx="9753600" cy="3682508"/>
          </a:xfrm>
        </p:spPr>
        <p:txBody>
          <a:bodyPr>
            <a:normAutofit/>
          </a:bodyPr>
          <a:lstStyle/>
          <a:p>
            <a:pPr algn="r" rtl="1"/>
            <a:endParaRPr lang="en-US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36102"/>
              </p:ext>
            </p:extLst>
          </p:nvPr>
        </p:nvGraphicFramePr>
        <p:xfrm>
          <a:off x="1662546" y="2619666"/>
          <a:ext cx="9842067" cy="42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998">
                  <a:extLst>
                    <a:ext uri="{9D8B030D-6E8A-4147-A177-3AD203B41FA5}">
                      <a16:colId xmlns:a16="http://schemas.microsoft.com/office/drawing/2014/main" val="3263938195"/>
                    </a:ext>
                  </a:extLst>
                </a:gridCol>
                <a:gridCol w="3236766">
                  <a:extLst>
                    <a:ext uri="{9D8B030D-6E8A-4147-A177-3AD203B41FA5}">
                      <a16:colId xmlns:a16="http://schemas.microsoft.com/office/drawing/2014/main" val="646263124"/>
                    </a:ext>
                  </a:extLst>
                </a:gridCol>
                <a:gridCol w="961303">
                  <a:extLst>
                    <a:ext uri="{9D8B030D-6E8A-4147-A177-3AD203B41FA5}">
                      <a16:colId xmlns:a16="http://schemas.microsoft.com/office/drawing/2014/main" val="3789427475"/>
                    </a:ext>
                  </a:extLst>
                </a:gridCol>
              </a:tblGrid>
              <a:tr h="47747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عنوان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مجری طرح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ر دیف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10394"/>
                  </a:ext>
                </a:extLst>
              </a:tr>
              <a:tr h="925098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فرهنگ شیمی آکسفورد ویرایش هفتم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 آندیا نعمتی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5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17612"/>
                  </a:ext>
                </a:extLst>
              </a:tr>
              <a:tr h="925098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فرهنگ توصیفی فیزیولوژی</a:t>
                      </a:r>
                      <a:r>
                        <a:rPr lang="fa-IR" sz="2800" baseline="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 تنش گیاهی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 گل اندام شریفی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6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536600"/>
                  </a:ext>
                </a:extLst>
              </a:tr>
              <a:tr h="925098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فرهنگ نامه صور خیال در گونه غنایی منثور عرفانی فارسی از آغاز تا قرن نهم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 مریم علی نژاد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7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10447"/>
                  </a:ext>
                </a:extLst>
              </a:tr>
              <a:tr h="925098"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روش</a:t>
                      </a:r>
                      <a:r>
                        <a:rPr lang="fa-IR" sz="2800" baseline="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 فیلون کلنشا کورتیس پیراسته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دکتر حسن مجیدیان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3333CC"/>
                          </a:solidFill>
                          <a:cs typeface="B Mitra" panose="00000400000000000000" pitchFamily="2" charset="-78"/>
                        </a:rPr>
                        <a:t>8</a:t>
                      </a:r>
                      <a:endParaRPr lang="en-US" sz="2800" dirty="0">
                        <a:solidFill>
                          <a:srgbClr val="3333CC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7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211909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>طرح های پژوهشی کارفرمایی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/>
            </a:r>
            <a:b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>و طرح تراز بین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B Zar" panose="00000400000000000000" pitchFamily="2" charset="-78"/>
              </a:rPr>
              <a:t>الملل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2854036"/>
            <a:ext cx="9753600" cy="3272127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fa-IR" sz="4000" dirty="0" smtClean="0">
              <a:solidFill>
                <a:schemeClr val="tx1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algn="r" rtl="1"/>
            <a:endParaRPr lang="en-US" sz="4000" dirty="0" smtClean="0">
              <a:solidFill>
                <a:schemeClr val="tx1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algn="r" rtl="1"/>
            <a:r>
              <a:rPr lang="fa-IR" sz="44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- </a:t>
            </a:r>
            <a:r>
              <a:rPr lang="fa-IR" sz="4400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>دانشنامه ایران و هند</a:t>
            </a:r>
          </a:p>
          <a:p>
            <a:pPr algn="r" rtl="1"/>
            <a:r>
              <a:rPr lang="fa-IR" sz="4400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>- دانشنامه ایران و روسیه</a:t>
            </a:r>
          </a:p>
          <a:p>
            <a:pPr algn="r" rtl="1"/>
            <a:r>
              <a:rPr lang="fa-IR" sz="4400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>- دانشنامه ایران و چین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2923" y="3044280"/>
            <a:ext cx="9741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cs typeface="B Zar" panose="00000400000000000000" pitchFamily="2" charset="-78"/>
              </a:rPr>
              <a:t>1. طرح های پژوهشی</a:t>
            </a:r>
            <a:r>
              <a:rPr lang="en-US" sz="3600" dirty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en-US" sz="3600" dirty="0" smtClean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3600" dirty="0" smtClean="0">
                <a:solidFill>
                  <a:srgbClr val="E7BC29">
                    <a:lumMod val="50000"/>
                  </a:srgbClr>
                </a:solidFill>
                <a:latin typeface="Times New Roman" pitchFamily="18" charset="0"/>
                <a:cs typeface="B Zar" panose="00000400000000000000" pitchFamily="2" charset="-78"/>
              </a:rPr>
              <a:t>بین المللی جاری: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00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28089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کتب منتشر شده: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1496292"/>
            <a:ext cx="9753600" cy="536170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1"/>
                </a:solidFill>
                <a:latin typeface="IRZar" panose="02000506000000020002" pitchFamily="2" charset="-78"/>
                <a:cs typeface="B Zar" panose="00000400000000000000" pitchFamily="2" charset="-78"/>
              </a:rPr>
              <a:t>خلاصه مقالات همایش مجازی ابعاد انسانی- اجتماعی مسئله کرونا در ایران</a:t>
            </a:r>
            <a:endParaRPr lang="en-US" sz="4000" dirty="0" smtClean="0">
              <a:solidFill>
                <a:schemeClr val="tx1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  <a:p>
            <a:pPr algn="r" rtl="1"/>
            <a:endParaRPr lang="fa-IR" sz="4000" dirty="0" smtClean="0">
              <a:solidFill>
                <a:schemeClr val="tx1"/>
              </a:solidFill>
              <a:latin typeface="IRZar" panose="02000506000000020002" pitchFamily="2" charset="-78"/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42" t="17329" r="2725" b="12026"/>
          <a:stretch/>
        </p:blipFill>
        <p:spPr>
          <a:xfrm>
            <a:off x="2052321" y="2701637"/>
            <a:ext cx="6774873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2052321" y="624110"/>
            <a:ext cx="9452292" cy="1606472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 rtl="1">
              <a:defRPr/>
            </a:pPr>
            <a:r>
              <a:rPr lang="fa-IR" sz="4400" b="1" dirty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کتب منتشر شده</a:t>
            </a:r>
            <a: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  <a:t>:</a:t>
            </a:r>
            <a:br>
              <a:rPr lang="fa-IR" sz="4400" b="1" dirty="0" smtClean="0">
                <a:solidFill>
                  <a:srgbClr val="C00000"/>
                </a:solidFill>
                <a:latin typeface="Times New Roman" pitchFamily="18" charset="0"/>
                <a:cs typeface="Zar" pitchFamily="2" charset="-78"/>
              </a:rPr>
            </a:br>
            <a:r>
              <a:rPr lang="fa-IR" sz="4000" dirty="0" smtClean="0">
                <a:solidFill>
                  <a:prstClr val="black"/>
                </a:solidFill>
                <a:latin typeface="IRZar" panose="02000506000000020002" pitchFamily="2" charset="-78"/>
                <a:ea typeface="+mn-ea"/>
                <a:cs typeface="B Zar" panose="00000400000000000000" pitchFamily="2" charset="-78"/>
              </a:rPr>
              <a:t>دانشنامه عصب- روان شناسی زبان</a:t>
            </a:r>
            <a:endParaRPr sz="4400" b="1" dirty="0" smtClean="0">
              <a:solidFill>
                <a:srgbClr val="C00000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1828800" y="2011680"/>
            <a:ext cx="9753600" cy="4114483"/>
          </a:xfrm>
        </p:spPr>
        <p:txBody>
          <a:bodyPr>
            <a:normAutofit/>
          </a:bodyPr>
          <a:lstStyle/>
          <a:p>
            <a:pPr algn="r" rtl="1"/>
            <a:endParaRPr lang="fa-IR" sz="4000" dirty="0" smtClean="0">
              <a:solidFill>
                <a:schemeClr val="tx1"/>
              </a:solidFill>
              <a:latin typeface="IRZar" panose="02000506000000020002" pitchFamily="2" charset="-78"/>
              <a:cs typeface="IRZar" panose="02000506000000020002" pitchFamily="2" charset="-78"/>
            </a:endParaRPr>
          </a:p>
          <a:p>
            <a:pPr algn="r" rtl="1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Zar" pitchFamily="2" charset="-78"/>
            </a:endParaRPr>
          </a:p>
          <a:p>
            <a:pPr algn="r" rtl="1"/>
            <a:endParaRPr lang="fa-IR" sz="4400" dirty="0" smtClean="0">
              <a:solidFill>
                <a:schemeClr val="tx1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45" t="17330" r="14115" b="12594"/>
          <a:stretch/>
        </p:blipFill>
        <p:spPr>
          <a:xfrm>
            <a:off x="3519978" y="2511512"/>
            <a:ext cx="6371243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4864</TotalTime>
  <Words>2949</Words>
  <Application>Microsoft Office PowerPoint</Application>
  <PresentationFormat>Widescreen</PresentationFormat>
  <Paragraphs>502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B Mitra</vt:lpstr>
      <vt:lpstr>B Nazanin</vt:lpstr>
      <vt:lpstr>B Yekan</vt:lpstr>
      <vt:lpstr>B Zar</vt:lpstr>
      <vt:lpstr>Calibri</vt:lpstr>
      <vt:lpstr>Cambria</vt:lpstr>
      <vt:lpstr>Century Gothic</vt:lpstr>
      <vt:lpstr>IRZar</vt:lpstr>
      <vt:lpstr>SDF</vt:lpstr>
      <vt:lpstr>Symbol</vt:lpstr>
      <vt:lpstr>Tahoma</vt:lpstr>
      <vt:lpstr>Times New Roman</vt:lpstr>
      <vt:lpstr>Wingdings 3</vt:lpstr>
      <vt:lpstr>Zar</vt:lpstr>
      <vt:lpstr>Wisp</vt:lpstr>
      <vt:lpstr>PowerPoint Presentation</vt:lpstr>
      <vt:lpstr>  دستاوردهای پژوهشی  پژوهشکده دانشنامه نگاری ایران  info@iecf.ir پست الکترونیکی:    www.iecf.ir پایگاه الکترونیکی:                 </vt:lpstr>
      <vt:lpstr>معرفی پژوهشکده دانشنامه نگاری ایران</vt:lpstr>
      <vt:lpstr>عنوان طرح های پژوهشی</vt:lpstr>
      <vt:lpstr>عنوان طرح های پژوهشی موظف</vt:lpstr>
      <vt:lpstr>عنوان طرح های پژوهشی موظف ادامه طرح های پژوهشی جاری:</vt:lpstr>
      <vt:lpstr>طرح های پژوهشی کارفرمایی   و طرح تراز بین الملل</vt:lpstr>
      <vt:lpstr>کتب منتشر شده:</vt:lpstr>
      <vt:lpstr>کتب منتشر شده: دانشنامه عصب- روان شناسی زبان</vt:lpstr>
      <vt:lpstr>کتب منتشر شده:  دانشنامه آزادگان</vt:lpstr>
      <vt:lpstr>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ادامه مقالات منتشر شده:</vt:lpstr>
      <vt:lpstr>کتب منتشر شده:</vt:lpstr>
      <vt:lpstr>سخنرانی ها:</vt:lpstr>
      <vt:lpstr>سخنرانی ها:</vt:lpstr>
      <vt:lpstr>سخنرانی ها:</vt:lpstr>
      <vt:lpstr> پايان نامه/ رساله</vt:lpstr>
      <vt:lpstr> پايان نامه/ رساله</vt:lpstr>
      <vt:lpstr>داوری مقالات/ مجله </vt:lpstr>
      <vt:lpstr>كارگاه هاي آموزشي </vt:lpstr>
      <vt:lpstr>كارگاه هاي آموزشي </vt:lpstr>
      <vt:lpstr>PowerPoint Presentation</vt:lpstr>
      <vt:lpstr>PowerPoint Presentation</vt:lpstr>
      <vt:lpstr>PowerPoint Presentation</vt:lpstr>
      <vt:lpstr>همایش مجازی ابعاد انسانی- اجتماعی کرونا در ایران  - اولین نشست با موضوع تأملات فلسفی درباره بحران کرونا در تاریخ 99/1/27 برگزار شد. - دومین نشست با موضوع رویکرد تاریخی- اجتماعی به مسئله کرونا در تاریخ 99/2/3 برگزار شد. - سومین نشست با موضوع تأثیرات متقابل پاندمی هیجانی و پاندمی عفونی بر یکدیگر در تاریخ 99/2/8 برگزار شد. - چهارمین نشست با موضوع گفت‌وگوی علوم انسانی و علوم پزشکی در تاریخ 99/2/10 برگزار شد. - پنجمین نشست با موضوع کرونا، بازار کار و استراتژی‌های سازمانی در تاریخ 99/2/15 برگزار شد. </vt:lpstr>
      <vt:lpstr>همایش مجازی ابعاد انسانی- اجتماعی کرونا در ایران 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BonyadD</dc:creator>
  <cp:lastModifiedBy>....amirali....7.pc</cp:lastModifiedBy>
  <cp:revision>402</cp:revision>
  <dcterms:created xsi:type="dcterms:W3CDTF">2018-12-15T06:39:20Z</dcterms:created>
  <dcterms:modified xsi:type="dcterms:W3CDTF">2020-12-02T14:06:51Z</dcterms:modified>
</cp:coreProperties>
</file>