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97" r:id="rId2"/>
  </p:sldMasterIdLst>
  <p:notesMasterIdLst>
    <p:notesMasterId r:id="rId16"/>
  </p:notesMasterIdLst>
  <p:sldIdLst>
    <p:sldId id="279" r:id="rId3"/>
    <p:sldId id="256" r:id="rId4"/>
    <p:sldId id="262" r:id="rId5"/>
    <p:sldId id="264" r:id="rId6"/>
    <p:sldId id="275" r:id="rId7"/>
    <p:sldId id="266" r:id="rId8"/>
    <p:sldId id="269" r:id="rId9"/>
    <p:sldId id="270" r:id="rId10"/>
    <p:sldId id="277" r:id="rId11"/>
    <p:sldId id="278" r:id="rId12"/>
    <p:sldId id="272" r:id="rId13"/>
    <p:sldId id="280" r:id="rId14"/>
    <p:sldId id="281" r:id="rId15"/>
  </p:sldIdLst>
  <p:sldSz cx="12192000" cy="6858000"/>
  <p:notesSz cx="7102475" cy="10234613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056FB42-605F-4C52-9976-B553D8EBE5C9}" type="datetimeFigureOut">
              <a:rPr lang="fa-IR" smtClean="0"/>
              <a:pPr/>
              <a:t>16/04/1442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03BCD89-3C69-406F-9666-7C13ADB1A0A0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5"/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287 w 372"/>
              <a:gd name="T1" fmla="*/ 166 h 166"/>
              <a:gd name="T2" fmla="*/ 293 w 372"/>
              <a:gd name="T3" fmla="*/ 164 h 166"/>
              <a:gd name="T4" fmla="*/ 294 w 372"/>
              <a:gd name="T5" fmla="*/ 163 h 166"/>
              <a:gd name="T6" fmla="*/ 370 w 372"/>
              <a:gd name="T7" fmla="*/ 87 h 166"/>
              <a:gd name="T8" fmla="*/ 370 w 372"/>
              <a:gd name="T9" fmla="*/ 78 h 166"/>
              <a:gd name="T10" fmla="*/ 294 w 372"/>
              <a:gd name="T11" fmla="*/ 3 h 166"/>
              <a:gd name="T12" fmla="*/ 293 w 372"/>
              <a:gd name="T13" fmla="*/ 2 h 166"/>
              <a:gd name="T14" fmla="*/ 287 w 372"/>
              <a:gd name="T15" fmla="*/ 0 h 166"/>
              <a:gd name="T16" fmla="*/ 0 w 372"/>
              <a:gd name="T17" fmla="*/ 0 h 166"/>
              <a:gd name="T18" fmla="*/ 0 w 372"/>
              <a:gd name="T19" fmla="*/ 166 h 166"/>
              <a:gd name="T20" fmla="*/ 287 w 372"/>
              <a:gd name="T21" fmla="*/ 166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5952D-F7AF-4DE3-A4B6-F5CDE56B4DFC}" type="datetimeFigureOut">
              <a:rPr lang="en-US"/>
              <a:pPr>
                <a:defRPr/>
              </a:pPr>
              <a:t>12/1/2020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F2D9A-C846-402E-8DE9-C75084702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375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22DAA-14AC-4D5F-8A35-3403A9E6332F}" type="datetimeFigureOut">
              <a:rPr lang="en-US"/>
              <a:pPr>
                <a:defRPr/>
              </a:pPr>
              <a:t>12/1/2020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FA371-6738-4AEF-ADAD-0FFD9FC75D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17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36"/>
          <p:cNvSpPr txBox="1">
            <a:spLocks noChangeArrowheads="1"/>
          </p:cNvSpPr>
          <p:nvPr/>
        </p:nvSpPr>
        <p:spPr bwMode="auto">
          <a:xfrm>
            <a:off x="2466975" y="647700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37"/>
          <p:cNvSpPr txBox="1">
            <a:spLocks noChangeArrowheads="1"/>
          </p:cNvSpPr>
          <p:nvPr/>
        </p:nvSpPr>
        <p:spPr bwMode="auto">
          <a:xfrm>
            <a:off x="11114088" y="290512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96A88-144E-48A9-AD06-AEE61EA2109E}" type="datetimeFigureOut">
              <a:rPr lang="en-US"/>
              <a:pPr>
                <a:defRPr/>
              </a:pPr>
              <a:t>12/1/2020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5A8D6-37A4-47D9-B3D2-72E1E13097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7048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0B64D-58D2-4F7B-BABC-0A7BCFE408B6}" type="datetimeFigureOut">
              <a:rPr lang="en-US"/>
              <a:pPr>
                <a:defRPr/>
              </a:pPr>
              <a:t>12/1/2020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375A0-6D36-403A-BBDD-02BC47012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741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36"/>
          <p:cNvSpPr txBox="1">
            <a:spLocks noChangeArrowheads="1"/>
          </p:cNvSpPr>
          <p:nvPr/>
        </p:nvSpPr>
        <p:spPr bwMode="auto">
          <a:xfrm>
            <a:off x="2466975" y="647700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37"/>
          <p:cNvSpPr txBox="1">
            <a:spLocks noChangeArrowheads="1"/>
          </p:cNvSpPr>
          <p:nvPr/>
        </p:nvSpPr>
        <p:spPr bwMode="auto">
          <a:xfrm>
            <a:off x="11114088" y="290512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4B609-5CA6-4756-A3F3-282FA74E72F7}" type="datetimeFigureOut">
              <a:rPr lang="en-US"/>
              <a:pPr>
                <a:defRPr/>
              </a:pPr>
              <a:t>12/1/2020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7815C-FC5E-445F-BFD6-9261E302F7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41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F2CD8-E0C3-435C-A743-5DD7E49F7BB2}" type="datetimeFigureOut">
              <a:rPr lang="en-US"/>
              <a:pPr>
                <a:defRPr/>
              </a:pPr>
              <a:t>12/1/2020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DF0DC-CF07-4DBF-B30E-990A08F85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4014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E9C06-4743-473D-8187-F33DE9A2F1DF}" type="datetimeFigureOut">
              <a:rPr lang="en-US"/>
              <a:pPr>
                <a:defRPr/>
              </a:pPr>
              <a:t>12/1/2020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6992B-9DEF-407E-93F5-8377928A00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354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17D69-61D3-4321-99F1-1B9F79BDBC8D}" type="datetimeFigureOut">
              <a:rPr lang="en-US"/>
              <a:pPr>
                <a:defRPr/>
              </a:pPr>
              <a:t>12/1/2020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A8765-70DD-4096-A9D2-6602C02980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15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5"/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287 w 372"/>
              <a:gd name="T1" fmla="*/ 166 h 166"/>
              <a:gd name="T2" fmla="*/ 293 w 372"/>
              <a:gd name="T3" fmla="*/ 164 h 166"/>
              <a:gd name="T4" fmla="*/ 294 w 372"/>
              <a:gd name="T5" fmla="*/ 163 h 166"/>
              <a:gd name="T6" fmla="*/ 370 w 372"/>
              <a:gd name="T7" fmla="*/ 87 h 166"/>
              <a:gd name="T8" fmla="*/ 370 w 372"/>
              <a:gd name="T9" fmla="*/ 78 h 166"/>
              <a:gd name="T10" fmla="*/ 294 w 372"/>
              <a:gd name="T11" fmla="*/ 3 h 166"/>
              <a:gd name="T12" fmla="*/ 293 w 372"/>
              <a:gd name="T13" fmla="*/ 2 h 166"/>
              <a:gd name="T14" fmla="*/ 287 w 372"/>
              <a:gd name="T15" fmla="*/ 0 h 166"/>
              <a:gd name="T16" fmla="*/ 0 w 372"/>
              <a:gd name="T17" fmla="*/ 0 h 166"/>
              <a:gd name="T18" fmla="*/ 0 w 372"/>
              <a:gd name="T19" fmla="*/ 166 h 166"/>
              <a:gd name="T20" fmla="*/ 287 w 372"/>
              <a:gd name="T21" fmla="*/ 166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32C22-0934-4320-BC8E-708357478C7E}" type="datetimeFigureOut">
              <a:rPr lang="en-US"/>
              <a:pPr>
                <a:defRPr/>
              </a:pPr>
              <a:t>12/1/2020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021E9-B02F-478E-BF8D-0AF2A99D2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7666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E84C3-5AA3-4496-8636-017020CDF90F}" type="datetimeFigureOut">
              <a:rPr lang="en-US"/>
              <a:pPr>
                <a:defRPr/>
              </a:pPr>
              <a:t>12/1/2020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1AFB3-E1E5-43ED-A6CF-81BA38DB4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452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7FE3E-E7CE-45B4-B0F1-5CAEC765A39D}" type="datetimeFigureOut">
              <a:rPr lang="en-US"/>
              <a:pPr>
                <a:defRPr/>
              </a:pPr>
              <a:t>12/1/2020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65ED9-B565-449C-9B73-DAE6ECCF7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38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BF1CA-9685-43DD-B5D6-76CCB4EF12CD}" type="datetimeFigureOut">
              <a:rPr lang="en-US"/>
              <a:pPr>
                <a:defRPr/>
              </a:pPr>
              <a:t>12/1/2020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319B3-D836-438D-9B89-35F76B217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2060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4CDE3-77DD-484C-AE26-3E7D50F94F7E}" type="datetimeFigureOut">
              <a:rPr lang="en-US"/>
              <a:pPr>
                <a:defRPr/>
              </a:pPr>
              <a:t>12/1/2020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76DA8-CA2F-4E5F-A063-FA94296B9D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190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35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AD074-EA0F-4CBB-A133-A6D7CF995DE0}" type="datetimeFigureOut">
              <a:rPr lang="en-US"/>
              <a:pPr>
                <a:defRPr/>
              </a:pPr>
              <a:t>12/1/2020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08A29-D66A-4484-BEF6-7F4EC31F5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65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858A6-F1E9-4B10-8F7B-0317F8EB4C91}" type="datetimeFigureOut">
              <a:rPr lang="en-US"/>
              <a:pPr>
                <a:defRPr/>
              </a:pPr>
              <a:t>12/1/2020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B497F-25F4-43FA-B193-C6D7D61970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418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9039E-1C5A-4CE0-89A3-66758713592B}" type="datetimeFigureOut">
              <a:rPr lang="en-US"/>
              <a:pPr>
                <a:defRPr/>
              </a:pPr>
              <a:t>12/1/2020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1B4BF-FEB2-4D16-946F-20CB60A28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1973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52B12-D58A-4DF0-8D81-C61EABC256E6}" type="datetimeFigureOut">
              <a:rPr lang="en-US"/>
              <a:pPr>
                <a:defRPr/>
              </a:pPr>
              <a:t>12/1/2020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0059C-1FCC-46E5-B10B-3FBE1A3DC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003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95061-3892-45F9-8A3F-5DB77524C240}" type="datetimeFigureOut">
              <a:rPr lang="en-US"/>
              <a:pPr>
                <a:defRPr/>
              </a:pPr>
              <a:t>12/1/2020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583F9-11DA-4799-8E00-9DC0AD445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818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5F2A7-C4FC-4054-8458-C094A8D14A59}" type="datetimeFigureOut">
              <a:rPr lang="en-US"/>
              <a:pPr>
                <a:defRPr/>
              </a:pPr>
              <a:t>12/1/2020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E4995-974F-44D0-B404-A5C4B3F02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2242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36"/>
          <p:cNvSpPr txBox="1">
            <a:spLocks noChangeArrowheads="1"/>
          </p:cNvSpPr>
          <p:nvPr/>
        </p:nvSpPr>
        <p:spPr bwMode="auto">
          <a:xfrm>
            <a:off x="2466975" y="647700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37"/>
          <p:cNvSpPr txBox="1">
            <a:spLocks noChangeArrowheads="1"/>
          </p:cNvSpPr>
          <p:nvPr/>
        </p:nvSpPr>
        <p:spPr bwMode="auto">
          <a:xfrm>
            <a:off x="11114088" y="290512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3B381-432F-4C85-A47D-3FA73DABF594}" type="datetimeFigureOut">
              <a:rPr lang="en-US"/>
              <a:pPr>
                <a:defRPr/>
              </a:pPr>
              <a:t>12/1/2020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DFC55-9F7E-48A0-B08C-5855CCB88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1924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E8983-2E49-41B3-BDFD-076486DD98E0}" type="datetimeFigureOut">
              <a:rPr lang="en-US"/>
              <a:pPr>
                <a:defRPr/>
              </a:pPr>
              <a:t>12/1/2020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05126-0ADF-4A5D-AE32-FDEE73722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95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36"/>
          <p:cNvSpPr txBox="1">
            <a:spLocks noChangeArrowheads="1"/>
          </p:cNvSpPr>
          <p:nvPr/>
        </p:nvSpPr>
        <p:spPr bwMode="auto">
          <a:xfrm>
            <a:off x="2466975" y="647700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37"/>
          <p:cNvSpPr txBox="1">
            <a:spLocks noChangeArrowheads="1"/>
          </p:cNvSpPr>
          <p:nvPr/>
        </p:nvSpPr>
        <p:spPr bwMode="auto">
          <a:xfrm>
            <a:off x="11114088" y="290512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3BB7B-F1AD-4E67-9172-131D4EB43D60}" type="datetimeFigureOut">
              <a:rPr lang="en-US"/>
              <a:pPr>
                <a:defRPr/>
              </a:pPr>
              <a:t>12/1/2020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866AD-A8C2-4662-B226-4CCD68DCB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5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4D048-9557-452A-BE51-1931B24D3A21}" type="datetimeFigureOut">
              <a:rPr lang="en-US"/>
              <a:pPr>
                <a:defRPr/>
              </a:pPr>
              <a:t>12/1/2020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2DD69-4D64-4959-B26B-F6987201E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63310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D0278-8230-4548-87AF-691D42E41A4C}" type="datetimeFigureOut">
              <a:rPr lang="en-US"/>
              <a:pPr>
                <a:defRPr/>
              </a:pPr>
              <a:t>12/1/2020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333E1-0483-4784-A8C0-ED8194F3F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650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B6853-F0F6-49BB-AB8C-18408EB079D7}" type="datetimeFigureOut">
              <a:rPr lang="en-US"/>
              <a:pPr>
                <a:defRPr/>
              </a:pPr>
              <a:t>12/1/2020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4A3F8-CC26-478A-B238-C2FACFE2C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6803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93DD8-B714-4153-B97B-61F513D98858}" type="datetimeFigureOut">
              <a:rPr lang="en-US"/>
              <a:pPr>
                <a:defRPr/>
              </a:pPr>
              <a:t>12/1/2020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3E08F-7416-4256-9507-368F18DC4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126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7D429-C045-4512-921B-A596997C86AF}" type="datetimeFigureOut">
              <a:rPr lang="en-US"/>
              <a:pPr>
                <a:defRPr/>
              </a:pPr>
              <a:t>12/1/2020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F8D23-AAE0-4B95-8037-ECA1B397EE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90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35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D6FDE-A687-4106-8851-3051D4341F0A}" type="datetimeFigureOut">
              <a:rPr lang="en-US"/>
              <a:pPr>
                <a:defRPr/>
              </a:pPr>
              <a:t>12/1/2020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AB8DB-EA43-441D-9D5E-ED8ABD4AF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84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D5881-43A2-43C1-B020-BC0F35E0C4D8}" type="datetimeFigureOut">
              <a:rPr lang="en-US"/>
              <a:pPr>
                <a:defRPr/>
              </a:pPr>
              <a:t>12/1/2020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5654C-056C-4ABC-822B-10DBE9E00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5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F0490-1CFC-438A-ADD3-E112138D829C}" type="datetimeFigureOut">
              <a:rPr lang="en-US"/>
              <a:pPr>
                <a:defRPr/>
              </a:pPr>
              <a:t>12/1/2020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A649B-6A1C-48D7-9E99-F6D6C71C1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252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325FA-96A1-4B35-9357-2E70AF7D18E7}" type="datetimeFigureOut">
              <a:rPr lang="en-US"/>
              <a:pPr>
                <a:defRPr/>
              </a:pPr>
              <a:t>12/1/2020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797D6-31D6-418A-9F67-53D67A4CF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55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60370-0543-4679-A2FC-DD279AEBCC4E}" type="datetimeFigureOut">
              <a:rPr lang="en-US"/>
              <a:pPr>
                <a:defRPr/>
              </a:pPr>
              <a:t>12/1/2020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4EE72-AB79-41AC-94FB-6E06FB4EA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393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2 w 22"/>
                <a:gd name="T1" fmla="*/ 136 h 136"/>
                <a:gd name="T2" fmla="*/ 17 w 22"/>
                <a:gd name="T3" fmla="*/ 80 h 136"/>
                <a:gd name="T4" fmla="*/ 0 w 22"/>
                <a:gd name="T5" fmla="*/ 0 h 136"/>
                <a:gd name="T6" fmla="*/ 0 w 22"/>
                <a:gd name="T7" fmla="*/ 35 h 136"/>
                <a:gd name="T8" fmla="*/ 20 w 22"/>
                <a:gd name="T9" fmla="*/ 124 h 136"/>
                <a:gd name="T10" fmla="*/ 22 w 22"/>
                <a:gd name="T11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86 w 140"/>
                <a:gd name="T1" fmla="*/ 350 h 504"/>
                <a:gd name="T2" fmla="*/ 139 w 140"/>
                <a:gd name="T3" fmla="*/ 504 h 504"/>
                <a:gd name="T4" fmla="*/ 140 w 140"/>
                <a:gd name="T5" fmla="*/ 478 h 504"/>
                <a:gd name="T6" fmla="*/ 95 w 140"/>
                <a:gd name="T7" fmla="*/ 347 h 504"/>
                <a:gd name="T8" fmla="*/ 0 w 140"/>
                <a:gd name="T9" fmla="*/ 0 h 504"/>
                <a:gd name="T10" fmla="*/ 6 w 140"/>
                <a:gd name="T11" fmla="*/ 61 h 504"/>
                <a:gd name="T12" fmla="*/ 86 w 140"/>
                <a:gd name="T13" fmla="*/ 35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8 w 132"/>
                <a:gd name="T1" fmla="*/ 22 h 308"/>
                <a:gd name="T2" fmla="*/ 0 w 132"/>
                <a:gd name="T3" fmla="*/ 0 h 308"/>
                <a:gd name="T4" fmla="*/ 0 w 132"/>
                <a:gd name="T5" fmla="*/ 29 h 308"/>
                <a:gd name="T6" fmla="*/ 68 w 132"/>
                <a:gd name="T7" fmla="*/ 194 h 308"/>
                <a:gd name="T8" fmla="*/ 123 w 132"/>
                <a:gd name="T9" fmla="*/ 308 h 308"/>
                <a:gd name="T10" fmla="*/ 132 w 132"/>
                <a:gd name="T11" fmla="*/ 308 h 308"/>
                <a:gd name="T12" fmla="*/ 77 w 132"/>
                <a:gd name="T13" fmla="*/ 190 h 308"/>
                <a:gd name="T14" fmla="*/ 8 w 132"/>
                <a:gd name="T15" fmla="*/ 2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8 w 37"/>
                <a:gd name="T1" fmla="*/ 79 h 79"/>
                <a:gd name="T2" fmla="*/ 37 w 37"/>
                <a:gd name="T3" fmla="*/ 79 h 79"/>
                <a:gd name="T4" fmla="*/ 0 w 37"/>
                <a:gd name="T5" fmla="*/ 0 h 79"/>
                <a:gd name="T6" fmla="*/ 28 w 37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162 w 178"/>
                <a:gd name="T1" fmla="*/ 660 h 722"/>
                <a:gd name="T2" fmla="*/ 116 w 178"/>
                <a:gd name="T3" fmla="*/ 534 h 722"/>
                <a:gd name="T4" fmla="*/ 40 w 178"/>
                <a:gd name="T5" fmla="*/ 236 h 722"/>
                <a:gd name="T6" fmla="*/ 12 w 178"/>
                <a:gd name="T7" fmla="*/ 51 h 722"/>
                <a:gd name="T8" fmla="*/ 0 w 178"/>
                <a:gd name="T9" fmla="*/ 0 h 722"/>
                <a:gd name="T10" fmla="*/ 33 w 178"/>
                <a:gd name="T11" fmla="*/ 237 h 722"/>
                <a:gd name="T12" fmla="*/ 107 w 178"/>
                <a:gd name="T13" fmla="*/ 537 h 722"/>
                <a:gd name="T14" fmla="*/ 160 w 178"/>
                <a:gd name="T15" fmla="*/ 681 h 722"/>
                <a:gd name="T16" fmla="*/ 178 w 178"/>
                <a:gd name="T17" fmla="*/ 722 h 722"/>
                <a:gd name="T18" fmla="*/ 174 w 178"/>
                <a:gd name="T19" fmla="*/ 708 h 722"/>
                <a:gd name="T20" fmla="*/ 162 w 178"/>
                <a:gd name="T21" fmla="*/ 660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11 w 23"/>
                <a:gd name="T1" fmla="*/ 577 h 635"/>
                <a:gd name="T2" fmla="*/ 12 w 23"/>
                <a:gd name="T3" fmla="*/ 589 h 635"/>
                <a:gd name="T4" fmla="*/ 22 w 23"/>
                <a:gd name="T5" fmla="*/ 632 h 635"/>
                <a:gd name="T6" fmla="*/ 23 w 23"/>
                <a:gd name="T7" fmla="*/ 635 h 635"/>
                <a:gd name="T8" fmla="*/ 17 w 23"/>
                <a:gd name="T9" fmla="*/ 576 h 635"/>
                <a:gd name="T10" fmla="*/ 5 w 23"/>
                <a:gd name="T11" fmla="*/ 269 h 635"/>
                <a:gd name="T12" fmla="*/ 15 w 23"/>
                <a:gd name="T13" fmla="*/ 0 h 635"/>
                <a:gd name="T14" fmla="*/ 12 w 23"/>
                <a:gd name="T15" fmla="*/ 0 h 635"/>
                <a:gd name="T16" fmla="*/ 1 w 23"/>
                <a:gd name="T17" fmla="*/ 269 h 635"/>
                <a:gd name="T18" fmla="*/ 11 w 23"/>
                <a:gd name="T19" fmla="*/ 57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5 w 17"/>
                <a:gd name="T3" fmla="*/ 56 h 107"/>
                <a:gd name="T4" fmla="*/ 17 w 17"/>
                <a:gd name="T5" fmla="*/ 107 h 107"/>
                <a:gd name="T6" fmla="*/ 11 w 17"/>
                <a:gd name="T7" fmla="*/ 46 h 107"/>
                <a:gd name="T8" fmla="*/ 10 w 17"/>
                <a:gd name="T9" fmla="*/ 43 h 107"/>
                <a:gd name="T10" fmla="*/ 0 w 17"/>
                <a:gd name="T1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5 w 41"/>
                <a:gd name="T3" fmla="*/ 93 h 222"/>
                <a:gd name="T4" fmla="*/ 17 w 41"/>
                <a:gd name="T5" fmla="*/ 166 h 222"/>
                <a:gd name="T6" fmla="*/ 24 w 41"/>
                <a:gd name="T7" fmla="*/ 184 h 222"/>
                <a:gd name="T8" fmla="*/ 41 w 41"/>
                <a:gd name="T9" fmla="*/ 222 h 222"/>
                <a:gd name="T10" fmla="*/ 38 w 41"/>
                <a:gd name="T11" fmla="*/ 212 h 222"/>
                <a:gd name="T12" fmla="*/ 13 w 41"/>
                <a:gd name="T13" fmla="*/ 92 h 222"/>
                <a:gd name="T14" fmla="*/ 8 w 41"/>
                <a:gd name="T15" fmla="*/ 22 h 222"/>
                <a:gd name="T16" fmla="*/ 7 w 41"/>
                <a:gd name="T17" fmla="*/ 18 h 222"/>
                <a:gd name="T18" fmla="*/ 0 w 41"/>
                <a:gd name="T19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7 w 450"/>
                <a:gd name="T1" fmla="*/ 854 h 878"/>
                <a:gd name="T2" fmla="*/ 50 w 450"/>
                <a:gd name="T3" fmla="*/ 613 h 878"/>
                <a:gd name="T4" fmla="*/ 149 w 450"/>
                <a:gd name="T5" fmla="*/ 388 h 878"/>
                <a:gd name="T6" fmla="*/ 285 w 450"/>
                <a:gd name="T7" fmla="*/ 183 h 878"/>
                <a:gd name="T8" fmla="*/ 364 w 450"/>
                <a:gd name="T9" fmla="*/ 89 h 878"/>
                <a:gd name="T10" fmla="*/ 406 w 450"/>
                <a:gd name="T11" fmla="*/ 44 h 878"/>
                <a:gd name="T12" fmla="*/ 450 w 450"/>
                <a:gd name="T13" fmla="*/ 1 h 878"/>
                <a:gd name="T14" fmla="*/ 450 w 450"/>
                <a:gd name="T15" fmla="*/ 0 h 878"/>
                <a:gd name="T16" fmla="*/ 405 w 450"/>
                <a:gd name="T17" fmla="*/ 43 h 878"/>
                <a:gd name="T18" fmla="*/ 363 w 450"/>
                <a:gd name="T19" fmla="*/ 88 h 878"/>
                <a:gd name="T20" fmla="*/ 283 w 450"/>
                <a:gd name="T21" fmla="*/ 181 h 878"/>
                <a:gd name="T22" fmla="*/ 145 w 450"/>
                <a:gd name="T23" fmla="*/ 386 h 878"/>
                <a:gd name="T24" fmla="*/ 45 w 450"/>
                <a:gd name="T25" fmla="*/ 611 h 878"/>
                <a:gd name="T26" fmla="*/ 0 w 450"/>
                <a:gd name="T27" fmla="*/ 854 h 878"/>
                <a:gd name="T28" fmla="*/ 0 w 450"/>
                <a:gd name="T29" fmla="*/ 859 h 878"/>
                <a:gd name="T30" fmla="*/ 7 w 450"/>
                <a:gd name="T31" fmla="*/ 878 h 878"/>
                <a:gd name="T32" fmla="*/ 7 w 450"/>
                <a:gd name="T33" fmla="*/ 854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6 w 35"/>
                <a:gd name="T3" fmla="*/ 73 h 73"/>
                <a:gd name="T4" fmla="*/ 35 w 35"/>
                <a:gd name="T5" fmla="*/ 73 h 73"/>
                <a:gd name="T6" fmla="*/ 0 w 35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7 w 8"/>
                <a:gd name="T1" fmla="*/ 44 h 48"/>
                <a:gd name="T2" fmla="*/ 8 w 8"/>
                <a:gd name="T3" fmla="*/ 48 h 48"/>
                <a:gd name="T4" fmla="*/ 8 w 8"/>
                <a:gd name="T5" fmla="*/ 19 h 48"/>
                <a:gd name="T6" fmla="*/ 1 w 8"/>
                <a:gd name="T7" fmla="*/ 0 h 48"/>
                <a:gd name="T8" fmla="*/ 0 w 8"/>
                <a:gd name="T9" fmla="*/ 26 h 48"/>
                <a:gd name="T10" fmla="*/ 7 w 8"/>
                <a:gd name="T11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7 w 52"/>
                <a:gd name="T1" fmla="*/ 18 h 135"/>
                <a:gd name="T2" fmla="*/ 0 w 52"/>
                <a:gd name="T3" fmla="*/ 0 h 135"/>
                <a:gd name="T4" fmla="*/ 12 w 52"/>
                <a:gd name="T5" fmla="*/ 48 h 135"/>
                <a:gd name="T6" fmla="*/ 16 w 52"/>
                <a:gd name="T7" fmla="*/ 62 h 135"/>
                <a:gd name="T8" fmla="*/ 51 w 52"/>
                <a:gd name="T9" fmla="*/ 135 h 135"/>
                <a:gd name="T10" fmla="*/ 52 w 52"/>
                <a:gd name="T11" fmla="*/ 135 h 135"/>
                <a:gd name="T12" fmla="*/ 24 w 52"/>
                <a:gd name="T13" fmla="*/ 56 h 135"/>
                <a:gd name="T14" fmla="*/ 7 w 52"/>
                <a:gd name="T15" fmla="*/ 1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>
                <a:gd name="T0" fmla="*/ 7 w 103"/>
                <a:gd name="T1" fmla="*/ 210 h 920"/>
                <a:gd name="T2" fmla="*/ 26 w 103"/>
                <a:gd name="T3" fmla="*/ 445 h 920"/>
                <a:gd name="T4" fmla="*/ 57 w 103"/>
                <a:gd name="T5" fmla="*/ 679 h 920"/>
                <a:gd name="T6" fmla="*/ 101 w 103"/>
                <a:gd name="T7" fmla="*/ 911 h 920"/>
                <a:gd name="T8" fmla="*/ 103 w 103"/>
                <a:gd name="T9" fmla="*/ 920 h 920"/>
                <a:gd name="T10" fmla="*/ 99 w 103"/>
                <a:gd name="T11" fmla="*/ 874 h 920"/>
                <a:gd name="T12" fmla="*/ 99 w 103"/>
                <a:gd name="T13" fmla="*/ 866 h 920"/>
                <a:gd name="T14" fmla="*/ 63 w 103"/>
                <a:gd name="T15" fmla="*/ 678 h 920"/>
                <a:gd name="T16" fmla="*/ 30 w 103"/>
                <a:gd name="T17" fmla="*/ 444 h 920"/>
                <a:gd name="T18" fmla="*/ 9 w 103"/>
                <a:gd name="T19" fmla="*/ 209 h 920"/>
                <a:gd name="T20" fmla="*/ 3 w 103"/>
                <a:gd name="T21" fmla="*/ 92 h 920"/>
                <a:gd name="T22" fmla="*/ 1 w 103"/>
                <a:gd name="T23" fmla="*/ 0 h 920"/>
                <a:gd name="T24" fmla="*/ 0 w 103"/>
                <a:gd name="T25" fmla="*/ 0 h 920"/>
                <a:gd name="T26" fmla="*/ 1 w 103"/>
                <a:gd name="T27" fmla="*/ 92 h 920"/>
                <a:gd name="T28" fmla="*/ 7 w 103"/>
                <a:gd name="T29" fmla="*/ 21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53 w 88"/>
                <a:gd name="T1" fmla="*/ 229 h 330"/>
                <a:gd name="T2" fmla="*/ 88 w 88"/>
                <a:gd name="T3" fmla="*/ 330 h 330"/>
                <a:gd name="T4" fmla="*/ 88 w 88"/>
                <a:gd name="T5" fmla="*/ 308 h 330"/>
                <a:gd name="T6" fmla="*/ 88 w 88"/>
                <a:gd name="T7" fmla="*/ 304 h 330"/>
                <a:gd name="T8" fmla="*/ 62 w 88"/>
                <a:gd name="T9" fmla="*/ 226 h 330"/>
                <a:gd name="T10" fmla="*/ 0 w 88"/>
                <a:gd name="T11" fmla="*/ 0 h 330"/>
                <a:gd name="T12" fmla="*/ 7 w 88"/>
                <a:gd name="T13" fmla="*/ 63 h 330"/>
                <a:gd name="T14" fmla="*/ 53 w 88"/>
                <a:gd name="T15" fmla="*/ 22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6 w 90"/>
                <a:gd name="T1" fmla="*/ 15 h 207"/>
                <a:gd name="T2" fmla="*/ 0 w 90"/>
                <a:gd name="T3" fmla="*/ 0 h 207"/>
                <a:gd name="T4" fmla="*/ 1 w 90"/>
                <a:gd name="T5" fmla="*/ 29 h 207"/>
                <a:gd name="T6" fmla="*/ 42 w 90"/>
                <a:gd name="T7" fmla="*/ 127 h 207"/>
                <a:gd name="T8" fmla="*/ 80 w 90"/>
                <a:gd name="T9" fmla="*/ 207 h 207"/>
                <a:gd name="T10" fmla="*/ 90 w 90"/>
                <a:gd name="T11" fmla="*/ 207 h 207"/>
                <a:gd name="T12" fmla="*/ 50 w 90"/>
                <a:gd name="T13" fmla="*/ 123 h 207"/>
                <a:gd name="T14" fmla="*/ 6 w 90"/>
                <a:gd name="T15" fmla="*/ 15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101 w 115"/>
                <a:gd name="T1" fmla="*/ 409 h 467"/>
                <a:gd name="T2" fmla="*/ 78 w 115"/>
                <a:gd name="T3" fmla="*/ 344 h 467"/>
                <a:gd name="T4" fmla="*/ 29 w 115"/>
                <a:gd name="T5" fmla="*/ 151 h 467"/>
                <a:gd name="T6" fmla="*/ 13 w 115"/>
                <a:gd name="T7" fmla="*/ 53 h 467"/>
                <a:gd name="T8" fmla="*/ 0 w 115"/>
                <a:gd name="T9" fmla="*/ 0 h 467"/>
                <a:gd name="T10" fmla="*/ 21 w 115"/>
                <a:gd name="T11" fmla="*/ 152 h 467"/>
                <a:gd name="T12" fmla="*/ 69 w 115"/>
                <a:gd name="T13" fmla="*/ 347 h 467"/>
                <a:gd name="T14" fmla="*/ 103 w 115"/>
                <a:gd name="T15" fmla="*/ 441 h 467"/>
                <a:gd name="T16" fmla="*/ 115 w 115"/>
                <a:gd name="T17" fmla="*/ 467 h 467"/>
                <a:gd name="T18" fmla="*/ 112 w 115"/>
                <a:gd name="T19" fmla="*/ 458 h 467"/>
                <a:gd name="T20" fmla="*/ 101 w 115"/>
                <a:gd name="T21" fmla="*/ 40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17 w 36"/>
                <a:gd name="T1" fmla="*/ 633 h 633"/>
                <a:gd name="T2" fmla="*/ 13 w 36"/>
                <a:gd name="T3" fmla="*/ 597 h 633"/>
                <a:gd name="T4" fmla="*/ 5 w 36"/>
                <a:gd name="T5" fmla="*/ 398 h 633"/>
                <a:gd name="T6" fmla="*/ 13 w 36"/>
                <a:gd name="T7" fmla="*/ 198 h 633"/>
                <a:gd name="T8" fmla="*/ 22 w 36"/>
                <a:gd name="T9" fmla="*/ 99 h 633"/>
                <a:gd name="T10" fmla="*/ 36 w 36"/>
                <a:gd name="T11" fmla="*/ 0 h 633"/>
                <a:gd name="T12" fmla="*/ 35 w 36"/>
                <a:gd name="T13" fmla="*/ 0 h 633"/>
                <a:gd name="T14" fmla="*/ 20 w 36"/>
                <a:gd name="T15" fmla="*/ 99 h 633"/>
                <a:gd name="T16" fmla="*/ 10 w 36"/>
                <a:gd name="T17" fmla="*/ 198 h 633"/>
                <a:gd name="T18" fmla="*/ 1 w 36"/>
                <a:gd name="T19" fmla="*/ 398 h 633"/>
                <a:gd name="T20" fmla="*/ 7 w 36"/>
                <a:gd name="T21" fmla="*/ 589 h 633"/>
                <a:gd name="T22" fmla="*/ 16 w 36"/>
                <a:gd name="T23" fmla="*/ 632 h 633"/>
                <a:gd name="T24" fmla="*/ 17 w 36"/>
                <a:gd name="T25" fmla="*/ 63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2 w 28"/>
                <a:gd name="T1" fmla="*/ 59 h 59"/>
                <a:gd name="T2" fmla="*/ 28 w 28"/>
                <a:gd name="T3" fmla="*/ 59 h 59"/>
                <a:gd name="T4" fmla="*/ 0 w 28"/>
                <a:gd name="T5" fmla="*/ 0 h 59"/>
                <a:gd name="T6" fmla="*/ 22 w 28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4 w 17"/>
                <a:gd name="T1" fmla="*/ 54 h 107"/>
                <a:gd name="T2" fmla="*/ 17 w 17"/>
                <a:gd name="T3" fmla="*/ 107 h 107"/>
                <a:gd name="T4" fmla="*/ 10 w 17"/>
                <a:gd name="T5" fmla="*/ 44 h 107"/>
                <a:gd name="T6" fmla="*/ 9 w 17"/>
                <a:gd name="T7" fmla="*/ 43 h 107"/>
                <a:gd name="T8" fmla="*/ 0 w 17"/>
                <a:gd name="T9" fmla="*/ 0 h 107"/>
                <a:gd name="T10" fmla="*/ 0 w 17"/>
                <a:gd name="T11" fmla="*/ 8 h 107"/>
                <a:gd name="T12" fmla="*/ 4 w 17"/>
                <a:gd name="T13" fmla="*/ 5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8 w 294"/>
                <a:gd name="T1" fmla="*/ 553 h 568"/>
                <a:gd name="T2" fmla="*/ 35 w 294"/>
                <a:gd name="T3" fmla="*/ 397 h 568"/>
                <a:gd name="T4" fmla="*/ 99 w 294"/>
                <a:gd name="T5" fmla="*/ 252 h 568"/>
                <a:gd name="T6" fmla="*/ 187 w 294"/>
                <a:gd name="T7" fmla="*/ 119 h 568"/>
                <a:gd name="T8" fmla="*/ 238 w 294"/>
                <a:gd name="T9" fmla="*/ 58 h 568"/>
                <a:gd name="T10" fmla="*/ 265 w 294"/>
                <a:gd name="T11" fmla="*/ 28 h 568"/>
                <a:gd name="T12" fmla="*/ 294 w 294"/>
                <a:gd name="T13" fmla="*/ 0 h 568"/>
                <a:gd name="T14" fmla="*/ 293 w 294"/>
                <a:gd name="T15" fmla="*/ 0 h 568"/>
                <a:gd name="T16" fmla="*/ 264 w 294"/>
                <a:gd name="T17" fmla="*/ 27 h 568"/>
                <a:gd name="T18" fmla="*/ 237 w 294"/>
                <a:gd name="T19" fmla="*/ 56 h 568"/>
                <a:gd name="T20" fmla="*/ 185 w 294"/>
                <a:gd name="T21" fmla="*/ 117 h 568"/>
                <a:gd name="T22" fmla="*/ 95 w 294"/>
                <a:gd name="T23" fmla="*/ 249 h 568"/>
                <a:gd name="T24" fmla="*/ 30 w 294"/>
                <a:gd name="T25" fmla="*/ 396 h 568"/>
                <a:gd name="T26" fmla="*/ 0 w 294"/>
                <a:gd name="T27" fmla="*/ 549 h 568"/>
                <a:gd name="T28" fmla="*/ 7 w 294"/>
                <a:gd name="T29" fmla="*/ 568 h 568"/>
                <a:gd name="T30" fmla="*/ 8 w 294"/>
                <a:gd name="T31" fmla="*/ 553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19 w 25"/>
                <a:gd name="T3" fmla="*/ 53 h 53"/>
                <a:gd name="T4" fmla="*/ 25 w 25"/>
                <a:gd name="T5" fmla="*/ 53 h 53"/>
                <a:gd name="T6" fmla="*/ 0 w 25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7 w 29"/>
                <a:gd name="T3" fmla="*/ 89 h 141"/>
                <a:gd name="T4" fmla="*/ 18 w 29"/>
                <a:gd name="T5" fmla="*/ 117 h 141"/>
                <a:gd name="T6" fmla="*/ 29 w 29"/>
                <a:gd name="T7" fmla="*/ 141 h 141"/>
                <a:gd name="T8" fmla="*/ 27 w 29"/>
                <a:gd name="T9" fmla="*/ 135 h 141"/>
                <a:gd name="T10" fmla="*/ 8 w 29"/>
                <a:gd name="T11" fmla="*/ 22 h 141"/>
                <a:gd name="T12" fmla="*/ 4 w 29"/>
                <a:gd name="T13" fmla="*/ 11 h 141"/>
                <a:gd name="T14" fmla="*/ 0 w 29"/>
                <a:gd name="T1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6 h 48"/>
                <a:gd name="T2" fmla="*/ 4 w 8"/>
                <a:gd name="T3" fmla="*/ 37 h 48"/>
                <a:gd name="T4" fmla="*/ 8 w 8"/>
                <a:gd name="T5" fmla="*/ 48 h 48"/>
                <a:gd name="T6" fmla="*/ 7 w 8"/>
                <a:gd name="T7" fmla="*/ 19 h 48"/>
                <a:gd name="T8" fmla="*/ 0 w 8"/>
                <a:gd name="T9" fmla="*/ 0 h 48"/>
                <a:gd name="T10" fmla="*/ 0 w 8"/>
                <a:gd name="T11" fmla="*/ 4 h 48"/>
                <a:gd name="T12" fmla="*/ 0 w 8"/>
                <a:gd name="T13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11 w 44"/>
                <a:gd name="T1" fmla="*/ 28 h 111"/>
                <a:gd name="T2" fmla="*/ 0 w 44"/>
                <a:gd name="T3" fmla="*/ 0 h 111"/>
                <a:gd name="T4" fmla="*/ 11 w 44"/>
                <a:gd name="T5" fmla="*/ 49 h 111"/>
                <a:gd name="T6" fmla="*/ 14 w 44"/>
                <a:gd name="T7" fmla="*/ 58 h 111"/>
                <a:gd name="T8" fmla="*/ 39 w 44"/>
                <a:gd name="T9" fmla="*/ 111 h 111"/>
                <a:gd name="T10" fmla="*/ 44 w 44"/>
                <a:gd name="T11" fmla="*/ 111 h 111"/>
                <a:gd name="T12" fmla="*/ 22 w 44"/>
                <a:gd name="T13" fmla="*/ 52 h 111"/>
                <a:gd name="T14" fmla="*/ 11 w 44"/>
                <a:gd name="T15" fmla="*/ 2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88298A1-7E3C-43B9-A5AB-BC10CD27D0DA}" type="datetimeFigureOut">
              <a:rPr lang="en-US"/>
              <a:pPr>
                <a:defRPr/>
              </a:pPr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dirty="0">
                <a:solidFill>
                  <a:srgbClr val="FEFFFF"/>
                </a:solidFill>
                <a:latin typeface="+mn-lt"/>
              </a:defRPr>
            </a:lvl1pPr>
          </a:lstStyle>
          <a:p>
            <a:pPr>
              <a:defRPr/>
            </a:pPr>
            <a:fld id="{713E9BA7-64C0-41F0-8871-59B209090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2 w 22"/>
                <a:gd name="T1" fmla="*/ 136 h 136"/>
                <a:gd name="T2" fmla="*/ 17 w 22"/>
                <a:gd name="T3" fmla="*/ 80 h 136"/>
                <a:gd name="T4" fmla="*/ 0 w 22"/>
                <a:gd name="T5" fmla="*/ 0 h 136"/>
                <a:gd name="T6" fmla="*/ 0 w 22"/>
                <a:gd name="T7" fmla="*/ 35 h 136"/>
                <a:gd name="T8" fmla="*/ 20 w 22"/>
                <a:gd name="T9" fmla="*/ 124 h 136"/>
                <a:gd name="T10" fmla="*/ 22 w 22"/>
                <a:gd name="T11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86 w 140"/>
                <a:gd name="T1" fmla="*/ 350 h 504"/>
                <a:gd name="T2" fmla="*/ 139 w 140"/>
                <a:gd name="T3" fmla="*/ 504 h 504"/>
                <a:gd name="T4" fmla="*/ 140 w 140"/>
                <a:gd name="T5" fmla="*/ 478 h 504"/>
                <a:gd name="T6" fmla="*/ 95 w 140"/>
                <a:gd name="T7" fmla="*/ 347 h 504"/>
                <a:gd name="T8" fmla="*/ 0 w 140"/>
                <a:gd name="T9" fmla="*/ 0 h 504"/>
                <a:gd name="T10" fmla="*/ 6 w 140"/>
                <a:gd name="T11" fmla="*/ 61 h 504"/>
                <a:gd name="T12" fmla="*/ 86 w 140"/>
                <a:gd name="T13" fmla="*/ 35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8 w 132"/>
                <a:gd name="T1" fmla="*/ 22 h 308"/>
                <a:gd name="T2" fmla="*/ 0 w 132"/>
                <a:gd name="T3" fmla="*/ 0 h 308"/>
                <a:gd name="T4" fmla="*/ 0 w 132"/>
                <a:gd name="T5" fmla="*/ 29 h 308"/>
                <a:gd name="T6" fmla="*/ 68 w 132"/>
                <a:gd name="T7" fmla="*/ 194 h 308"/>
                <a:gd name="T8" fmla="*/ 123 w 132"/>
                <a:gd name="T9" fmla="*/ 308 h 308"/>
                <a:gd name="T10" fmla="*/ 132 w 132"/>
                <a:gd name="T11" fmla="*/ 308 h 308"/>
                <a:gd name="T12" fmla="*/ 77 w 132"/>
                <a:gd name="T13" fmla="*/ 190 h 308"/>
                <a:gd name="T14" fmla="*/ 8 w 132"/>
                <a:gd name="T15" fmla="*/ 2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8 w 37"/>
                <a:gd name="T1" fmla="*/ 79 h 79"/>
                <a:gd name="T2" fmla="*/ 37 w 37"/>
                <a:gd name="T3" fmla="*/ 79 h 79"/>
                <a:gd name="T4" fmla="*/ 0 w 37"/>
                <a:gd name="T5" fmla="*/ 0 h 79"/>
                <a:gd name="T6" fmla="*/ 28 w 37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162 w 178"/>
                <a:gd name="T1" fmla="*/ 660 h 722"/>
                <a:gd name="T2" fmla="*/ 116 w 178"/>
                <a:gd name="T3" fmla="*/ 534 h 722"/>
                <a:gd name="T4" fmla="*/ 40 w 178"/>
                <a:gd name="T5" fmla="*/ 236 h 722"/>
                <a:gd name="T6" fmla="*/ 12 w 178"/>
                <a:gd name="T7" fmla="*/ 51 h 722"/>
                <a:gd name="T8" fmla="*/ 0 w 178"/>
                <a:gd name="T9" fmla="*/ 0 h 722"/>
                <a:gd name="T10" fmla="*/ 33 w 178"/>
                <a:gd name="T11" fmla="*/ 237 h 722"/>
                <a:gd name="T12" fmla="*/ 107 w 178"/>
                <a:gd name="T13" fmla="*/ 537 h 722"/>
                <a:gd name="T14" fmla="*/ 160 w 178"/>
                <a:gd name="T15" fmla="*/ 681 h 722"/>
                <a:gd name="T16" fmla="*/ 178 w 178"/>
                <a:gd name="T17" fmla="*/ 722 h 722"/>
                <a:gd name="T18" fmla="*/ 174 w 178"/>
                <a:gd name="T19" fmla="*/ 708 h 722"/>
                <a:gd name="T20" fmla="*/ 162 w 178"/>
                <a:gd name="T21" fmla="*/ 660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11 w 23"/>
                <a:gd name="T1" fmla="*/ 577 h 635"/>
                <a:gd name="T2" fmla="*/ 12 w 23"/>
                <a:gd name="T3" fmla="*/ 589 h 635"/>
                <a:gd name="T4" fmla="*/ 22 w 23"/>
                <a:gd name="T5" fmla="*/ 632 h 635"/>
                <a:gd name="T6" fmla="*/ 23 w 23"/>
                <a:gd name="T7" fmla="*/ 635 h 635"/>
                <a:gd name="T8" fmla="*/ 17 w 23"/>
                <a:gd name="T9" fmla="*/ 576 h 635"/>
                <a:gd name="T10" fmla="*/ 5 w 23"/>
                <a:gd name="T11" fmla="*/ 269 h 635"/>
                <a:gd name="T12" fmla="*/ 15 w 23"/>
                <a:gd name="T13" fmla="*/ 0 h 635"/>
                <a:gd name="T14" fmla="*/ 12 w 23"/>
                <a:gd name="T15" fmla="*/ 0 h 635"/>
                <a:gd name="T16" fmla="*/ 1 w 23"/>
                <a:gd name="T17" fmla="*/ 269 h 635"/>
                <a:gd name="T18" fmla="*/ 11 w 23"/>
                <a:gd name="T19" fmla="*/ 57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5 w 17"/>
                <a:gd name="T3" fmla="*/ 56 h 107"/>
                <a:gd name="T4" fmla="*/ 17 w 17"/>
                <a:gd name="T5" fmla="*/ 107 h 107"/>
                <a:gd name="T6" fmla="*/ 11 w 17"/>
                <a:gd name="T7" fmla="*/ 46 h 107"/>
                <a:gd name="T8" fmla="*/ 10 w 17"/>
                <a:gd name="T9" fmla="*/ 43 h 107"/>
                <a:gd name="T10" fmla="*/ 0 w 17"/>
                <a:gd name="T1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5 w 41"/>
                <a:gd name="T3" fmla="*/ 93 h 222"/>
                <a:gd name="T4" fmla="*/ 17 w 41"/>
                <a:gd name="T5" fmla="*/ 166 h 222"/>
                <a:gd name="T6" fmla="*/ 24 w 41"/>
                <a:gd name="T7" fmla="*/ 184 h 222"/>
                <a:gd name="T8" fmla="*/ 41 w 41"/>
                <a:gd name="T9" fmla="*/ 222 h 222"/>
                <a:gd name="T10" fmla="*/ 38 w 41"/>
                <a:gd name="T11" fmla="*/ 212 h 222"/>
                <a:gd name="T12" fmla="*/ 13 w 41"/>
                <a:gd name="T13" fmla="*/ 92 h 222"/>
                <a:gd name="T14" fmla="*/ 8 w 41"/>
                <a:gd name="T15" fmla="*/ 22 h 222"/>
                <a:gd name="T16" fmla="*/ 7 w 41"/>
                <a:gd name="T17" fmla="*/ 18 h 222"/>
                <a:gd name="T18" fmla="*/ 0 w 41"/>
                <a:gd name="T19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7 w 450"/>
                <a:gd name="T1" fmla="*/ 854 h 878"/>
                <a:gd name="T2" fmla="*/ 50 w 450"/>
                <a:gd name="T3" fmla="*/ 613 h 878"/>
                <a:gd name="T4" fmla="*/ 149 w 450"/>
                <a:gd name="T5" fmla="*/ 388 h 878"/>
                <a:gd name="T6" fmla="*/ 285 w 450"/>
                <a:gd name="T7" fmla="*/ 183 h 878"/>
                <a:gd name="T8" fmla="*/ 364 w 450"/>
                <a:gd name="T9" fmla="*/ 89 h 878"/>
                <a:gd name="T10" fmla="*/ 406 w 450"/>
                <a:gd name="T11" fmla="*/ 44 h 878"/>
                <a:gd name="T12" fmla="*/ 450 w 450"/>
                <a:gd name="T13" fmla="*/ 1 h 878"/>
                <a:gd name="T14" fmla="*/ 450 w 450"/>
                <a:gd name="T15" fmla="*/ 0 h 878"/>
                <a:gd name="T16" fmla="*/ 405 w 450"/>
                <a:gd name="T17" fmla="*/ 43 h 878"/>
                <a:gd name="T18" fmla="*/ 363 w 450"/>
                <a:gd name="T19" fmla="*/ 88 h 878"/>
                <a:gd name="T20" fmla="*/ 283 w 450"/>
                <a:gd name="T21" fmla="*/ 181 h 878"/>
                <a:gd name="T22" fmla="*/ 145 w 450"/>
                <a:gd name="T23" fmla="*/ 386 h 878"/>
                <a:gd name="T24" fmla="*/ 45 w 450"/>
                <a:gd name="T25" fmla="*/ 611 h 878"/>
                <a:gd name="T26" fmla="*/ 0 w 450"/>
                <a:gd name="T27" fmla="*/ 854 h 878"/>
                <a:gd name="T28" fmla="*/ 0 w 450"/>
                <a:gd name="T29" fmla="*/ 859 h 878"/>
                <a:gd name="T30" fmla="*/ 7 w 450"/>
                <a:gd name="T31" fmla="*/ 878 h 878"/>
                <a:gd name="T32" fmla="*/ 7 w 450"/>
                <a:gd name="T33" fmla="*/ 854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6 w 35"/>
                <a:gd name="T3" fmla="*/ 73 h 73"/>
                <a:gd name="T4" fmla="*/ 35 w 35"/>
                <a:gd name="T5" fmla="*/ 73 h 73"/>
                <a:gd name="T6" fmla="*/ 0 w 35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7 w 8"/>
                <a:gd name="T1" fmla="*/ 44 h 48"/>
                <a:gd name="T2" fmla="*/ 8 w 8"/>
                <a:gd name="T3" fmla="*/ 48 h 48"/>
                <a:gd name="T4" fmla="*/ 8 w 8"/>
                <a:gd name="T5" fmla="*/ 19 h 48"/>
                <a:gd name="T6" fmla="*/ 1 w 8"/>
                <a:gd name="T7" fmla="*/ 0 h 48"/>
                <a:gd name="T8" fmla="*/ 0 w 8"/>
                <a:gd name="T9" fmla="*/ 26 h 48"/>
                <a:gd name="T10" fmla="*/ 7 w 8"/>
                <a:gd name="T11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7 w 52"/>
                <a:gd name="T1" fmla="*/ 18 h 135"/>
                <a:gd name="T2" fmla="*/ 0 w 52"/>
                <a:gd name="T3" fmla="*/ 0 h 135"/>
                <a:gd name="T4" fmla="*/ 12 w 52"/>
                <a:gd name="T5" fmla="*/ 48 h 135"/>
                <a:gd name="T6" fmla="*/ 16 w 52"/>
                <a:gd name="T7" fmla="*/ 62 h 135"/>
                <a:gd name="T8" fmla="*/ 51 w 52"/>
                <a:gd name="T9" fmla="*/ 135 h 135"/>
                <a:gd name="T10" fmla="*/ 52 w 52"/>
                <a:gd name="T11" fmla="*/ 135 h 135"/>
                <a:gd name="T12" fmla="*/ 24 w 52"/>
                <a:gd name="T13" fmla="*/ 56 h 135"/>
                <a:gd name="T14" fmla="*/ 7 w 52"/>
                <a:gd name="T15" fmla="*/ 1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>
                <a:gd name="T0" fmla="*/ 7 w 103"/>
                <a:gd name="T1" fmla="*/ 210 h 920"/>
                <a:gd name="T2" fmla="*/ 26 w 103"/>
                <a:gd name="T3" fmla="*/ 445 h 920"/>
                <a:gd name="T4" fmla="*/ 57 w 103"/>
                <a:gd name="T5" fmla="*/ 679 h 920"/>
                <a:gd name="T6" fmla="*/ 101 w 103"/>
                <a:gd name="T7" fmla="*/ 911 h 920"/>
                <a:gd name="T8" fmla="*/ 103 w 103"/>
                <a:gd name="T9" fmla="*/ 920 h 920"/>
                <a:gd name="T10" fmla="*/ 99 w 103"/>
                <a:gd name="T11" fmla="*/ 874 h 920"/>
                <a:gd name="T12" fmla="*/ 99 w 103"/>
                <a:gd name="T13" fmla="*/ 866 h 920"/>
                <a:gd name="T14" fmla="*/ 63 w 103"/>
                <a:gd name="T15" fmla="*/ 678 h 920"/>
                <a:gd name="T16" fmla="*/ 30 w 103"/>
                <a:gd name="T17" fmla="*/ 444 h 920"/>
                <a:gd name="T18" fmla="*/ 9 w 103"/>
                <a:gd name="T19" fmla="*/ 209 h 920"/>
                <a:gd name="T20" fmla="*/ 3 w 103"/>
                <a:gd name="T21" fmla="*/ 92 h 920"/>
                <a:gd name="T22" fmla="*/ 1 w 103"/>
                <a:gd name="T23" fmla="*/ 0 h 920"/>
                <a:gd name="T24" fmla="*/ 0 w 103"/>
                <a:gd name="T25" fmla="*/ 0 h 920"/>
                <a:gd name="T26" fmla="*/ 1 w 103"/>
                <a:gd name="T27" fmla="*/ 92 h 920"/>
                <a:gd name="T28" fmla="*/ 7 w 103"/>
                <a:gd name="T29" fmla="*/ 21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53 w 88"/>
                <a:gd name="T1" fmla="*/ 229 h 330"/>
                <a:gd name="T2" fmla="*/ 88 w 88"/>
                <a:gd name="T3" fmla="*/ 330 h 330"/>
                <a:gd name="T4" fmla="*/ 88 w 88"/>
                <a:gd name="T5" fmla="*/ 308 h 330"/>
                <a:gd name="T6" fmla="*/ 88 w 88"/>
                <a:gd name="T7" fmla="*/ 304 h 330"/>
                <a:gd name="T8" fmla="*/ 62 w 88"/>
                <a:gd name="T9" fmla="*/ 226 h 330"/>
                <a:gd name="T10" fmla="*/ 0 w 88"/>
                <a:gd name="T11" fmla="*/ 0 h 330"/>
                <a:gd name="T12" fmla="*/ 7 w 88"/>
                <a:gd name="T13" fmla="*/ 63 h 330"/>
                <a:gd name="T14" fmla="*/ 53 w 88"/>
                <a:gd name="T15" fmla="*/ 22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6 w 90"/>
                <a:gd name="T1" fmla="*/ 15 h 207"/>
                <a:gd name="T2" fmla="*/ 0 w 90"/>
                <a:gd name="T3" fmla="*/ 0 h 207"/>
                <a:gd name="T4" fmla="*/ 1 w 90"/>
                <a:gd name="T5" fmla="*/ 29 h 207"/>
                <a:gd name="T6" fmla="*/ 42 w 90"/>
                <a:gd name="T7" fmla="*/ 127 h 207"/>
                <a:gd name="T8" fmla="*/ 80 w 90"/>
                <a:gd name="T9" fmla="*/ 207 h 207"/>
                <a:gd name="T10" fmla="*/ 90 w 90"/>
                <a:gd name="T11" fmla="*/ 207 h 207"/>
                <a:gd name="T12" fmla="*/ 50 w 90"/>
                <a:gd name="T13" fmla="*/ 123 h 207"/>
                <a:gd name="T14" fmla="*/ 6 w 90"/>
                <a:gd name="T15" fmla="*/ 15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101 w 115"/>
                <a:gd name="T1" fmla="*/ 409 h 467"/>
                <a:gd name="T2" fmla="*/ 78 w 115"/>
                <a:gd name="T3" fmla="*/ 344 h 467"/>
                <a:gd name="T4" fmla="*/ 29 w 115"/>
                <a:gd name="T5" fmla="*/ 151 h 467"/>
                <a:gd name="T6" fmla="*/ 13 w 115"/>
                <a:gd name="T7" fmla="*/ 53 h 467"/>
                <a:gd name="T8" fmla="*/ 0 w 115"/>
                <a:gd name="T9" fmla="*/ 0 h 467"/>
                <a:gd name="T10" fmla="*/ 21 w 115"/>
                <a:gd name="T11" fmla="*/ 152 h 467"/>
                <a:gd name="T12" fmla="*/ 69 w 115"/>
                <a:gd name="T13" fmla="*/ 347 h 467"/>
                <a:gd name="T14" fmla="*/ 103 w 115"/>
                <a:gd name="T15" fmla="*/ 441 h 467"/>
                <a:gd name="T16" fmla="*/ 115 w 115"/>
                <a:gd name="T17" fmla="*/ 467 h 467"/>
                <a:gd name="T18" fmla="*/ 112 w 115"/>
                <a:gd name="T19" fmla="*/ 458 h 467"/>
                <a:gd name="T20" fmla="*/ 101 w 115"/>
                <a:gd name="T21" fmla="*/ 40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17 w 36"/>
                <a:gd name="T1" fmla="*/ 633 h 633"/>
                <a:gd name="T2" fmla="*/ 13 w 36"/>
                <a:gd name="T3" fmla="*/ 597 h 633"/>
                <a:gd name="T4" fmla="*/ 5 w 36"/>
                <a:gd name="T5" fmla="*/ 398 h 633"/>
                <a:gd name="T6" fmla="*/ 13 w 36"/>
                <a:gd name="T7" fmla="*/ 198 h 633"/>
                <a:gd name="T8" fmla="*/ 22 w 36"/>
                <a:gd name="T9" fmla="*/ 99 h 633"/>
                <a:gd name="T10" fmla="*/ 36 w 36"/>
                <a:gd name="T11" fmla="*/ 0 h 633"/>
                <a:gd name="T12" fmla="*/ 35 w 36"/>
                <a:gd name="T13" fmla="*/ 0 h 633"/>
                <a:gd name="T14" fmla="*/ 20 w 36"/>
                <a:gd name="T15" fmla="*/ 99 h 633"/>
                <a:gd name="T16" fmla="*/ 10 w 36"/>
                <a:gd name="T17" fmla="*/ 198 h 633"/>
                <a:gd name="T18" fmla="*/ 1 w 36"/>
                <a:gd name="T19" fmla="*/ 398 h 633"/>
                <a:gd name="T20" fmla="*/ 7 w 36"/>
                <a:gd name="T21" fmla="*/ 589 h 633"/>
                <a:gd name="T22" fmla="*/ 16 w 36"/>
                <a:gd name="T23" fmla="*/ 632 h 633"/>
                <a:gd name="T24" fmla="*/ 17 w 36"/>
                <a:gd name="T25" fmla="*/ 63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2 w 28"/>
                <a:gd name="T1" fmla="*/ 59 h 59"/>
                <a:gd name="T2" fmla="*/ 28 w 28"/>
                <a:gd name="T3" fmla="*/ 59 h 59"/>
                <a:gd name="T4" fmla="*/ 0 w 28"/>
                <a:gd name="T5" fmla="*/ 0 h 59"/>
                <a:gd name="T6" fmla="*/ 22 w 28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4 w 17"/>
                <a:gd name="T1" fmla="*/ 54 h 107"/>
                <a:gd name="T2" fmla="*/ 17 w 17"/>
                <a:gd name="T3" fmla="*/ 107 h 107"/>
                <a:gd name="T4" fmla="*/ 10 w 17"/>
                <a:gd name="T5" fmla="*/ 44 h 107"/>
                <a:gd name="T6" fmla="*/ 9 w 17"/>
                <a:gd name="T7" fmla="*/ 43 h 107"/>
                <a:gd name="T8" fmla="*/ 0 w 17"/>
                <a:gd name="T9" fmla="*/ 0 h 107"/>
                <a:gd name="T10" fmla="*/ 0 w 17"/>
                <a:gd name="T11" fmla="*/ 8 h 107"/>
                <a:gd name="T12" fmla="*/ 4 w 17"/>
                <a:gd name="T13" fmla="*/ 5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8 w 294"/>
                <a:gd name="T1" fmla="*/ 553 h 568"/>
                <a:gd name="T2" fmla="*/ 35 w 294"/>
                <a:gd name="T3" fmla="*/ 397 h 568"/>
                <a:gd name="T4" fmla="*/ 99 w 294"/>
                <a:gd name="T5" fmla="*/ 252 h 568"/>
                <a:gd name="T6" fmla="*/ 187 w 294"/>
                <a:gd name="T7" fmla="*/ 119 h 568"/>
                <a:gd name="T8" fmla="*/ 238 w 294"/>
                <a:gd name="T9" fmla="*/ 58 h 568"/>
                <a:gd name="T10" fmla="*/ 265 w 294"/>
                <a:gd name="T11" fmla="*/ 28 h 568"/>
                <a:gd name="T12" fmla="*/ 294 w 294"/>
                <a:gd name="T13" fmla="*/ 0 h 568"/>
                <a:gd name="T14" fmla="*/ 293 w 294"/>
                <a:gd name="T15" fmla="*/ 0 h 568"/>
                <a:gd name="T16" fmla="*/ 264 w 294"/>
                <a:gd name="T17" fmla="*/ 27 h 568"/>
                <a:gd name="T18" fmla="*/ 237 w 294"/>
                <a:gd name="T19" fmla="*/ 56 h 568"/>
                <a:gd name="T20" fmla="*/ 185 w 294"/>
                <a:gd name="T21" fmla="*/ 117 h 568"/>
                <a:gd name="T22" fmla="*/ 95 w 294"/>
                <a:gd name="T23" fmla="*/ 249 h 568"/>
                <a:gd name="T24" fmla="*/ 30 w 294"/>
                <a:gd name="T25" fmla="*/ 396 h 568"/>
                <a:gd name="T26" fmla="*/ 0 w 294"/>
                <a:gd name="T27" fmla="*/ 549 h 568"/>
                <a:gd name="T28" fmla="*/ 7 w 294"/>
                <a:gd name="T29" fmla="*/ 568 h 568"/>
                <a:gd name="T30" fmla="*/ 8 w 294"/>
                <a:gd name="T31" fmla="*/ 553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19 w 25"/>
                <a:gd name="T3" fmla="*/ 53 h 53"/>
                <a:gd name="T4" fmla="*/ 25 w 25"/>
                <a:gd name="T5" fmla="*/ 53 h 53"/>
                <a:gd name="T6" fmla="*/ 0 w 25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7 w 29"/>
                <a:gd name="T3" fmla="*/ 89 h 141"/>
                <a:gd name="T4" fmla="*/ 18 w 29"/>
                <a:gd name="T5" fmla="*/ 117 h 141"/>
                <a:gd name="T6" fmla="*/ 29 w 29"/>
                <a:gd name="T7" fmla="*/ 141 h 141"/>
                <a:gd name="T8" fmla="*/ 27 w 29"/>
                <a:gd name="T9" fmla="*/ 135 h 141"/>
                <a:gd name="T10" fmla="*/ 8 w 29"/>
                <a:gd name="T11" fmla="*/ 22 h 141"/>
                <a:gd name="T12" fmla="*/ 4 w 29"/>
                <a:gd name="T13" fmla="*/ 11 h 141"/>
                <a:gd name="T14" fmla="*/ 0 w 29"/>
                <a:gd name="T1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6 h 48"/>
                <a:gd name="T2" fmla="*/ 4 w 8"/>
                <a:gd name="T3" fmla="*/ 37 h 48"/>
                <a:gd name="T4" fmla="*/ 8 w 8"/>
                <a:gd name="T5" fmla="*/ 48 h 48"/>
                <a:gd name="T6" fmla="*/ 7 w 8"/>
                <a:gd name="T7" fmla="*/ 19 h 48"/>
                <a:gd name="T8" fmla="*/ 0 w 8"/>
                <a:gd name="T9" fmla="*/ 0 h 48"/>
                <a:gd name="T10" fmla="*/ 0 w 8"/>
                <a:gd name="T11" fmla="*/ 4 h 48"/>
                <a:gd name="T12" fmla="*/ 0 w 8"/>
                <a:gd name="T13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11 w 44"/>
                <a:gd name="T1" fmla="*/ 28 h 111"/>
                <a:gd name="T2" fmla="*/ 0 w 44"/>
                <a:gd name="T3" fmla="*/ 0 h 111"/>
                <a:gd name="T4" fmla="*/ 11 w 44"/>
                <a:gd name="T5" fmla="*/ 49 h 111"/>
                <a:gd name="T6" fmla="*/ 14 w 44"/>
                <a:gd name="T7" fmla="*/ 58 h 111"/>
                <a:gd name="T8" fmla="*/ 39 w 44"/>
                <a:gd name="T9" fmla="*/ 111 h 111"/>
                <a:gd name="T10" fmla="*/ 44 w 44"/>
                <a:gd name="T11" fmla="*/ 111 h 111"/>
                <a:gd name="T12" fmla="*/ 22 w 44"/>
                <a:gd name="T13" fmla="*/ 52 h 111"/>
                <a:gd name="T14" fmla="*/ 11 w 44"/>
                <a:gd name="T15" fmla="*/ 2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8AD107-BFE5-4F2D-9E29-79A4E01BDC32}" type="datetimeFigureOut">
              <a:rPr lang="en-US"/>
              <a:pPr>
                <a:defRPr/>
              </a:pPr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dirty="0">
                <a:solidFill>
                  <a:srgbClr val="FEFFFF"/>
                </a:solidFill>
                <a:latin typeface="+mn-lt"/>
              </a:defRPr>
            </a:lvl1pPr>
          </a:lstStyle>
          <a:p>
            <a:pPr>
              <a:defRPr/>
            </a:pPr>
            <a:fld id="{A50DDECE-8E0A-4653-A6AE-CAEBEB987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pic>
        <p:nvPicPr>
          <p:cNvPr id="1025" name="Picture 1" descr="31) In the name of GOD  (www"/>
          <p:cNvPicPr>
            <a:picLocks noChangeAspect="1" noChangeArrowheads="1"/>
          </p:cNvPicPr>
          <p:nvPr/>
        </p:nvPicPr>
        <p:blipFill>
          <a:blip r:embed="rId2">
            <a:lum contrast="-40000"/>
          </a:blip>
          <a:srcRect/>
          <a:stretch>
            <a:fillRect/>
          </a:stretch>
        </p:blipFill>
        <p:spPr bwMode="auto">
          <a:xfrm>
            <a:off x="2705691" y="741681"/>
            <a:ext cx="7261269" cy="54450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72857" y="167689"/>
            <a:ext cx="8282351" cy="1063233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fa-IR" altLang="en-US" sz="3000" b="1" dirty="0" smtClean="0">
                <a:solidFill>
                  <a:srgbClr val="002060"/>
                </a:solidFill>
                <a:cs typeface="B Badr" panose="00000400000000000000" pitchFamily="2" charset="-78"/>
              </a:rPr>
              <a:t>گزارش </a:t>
            </a:r>
            <a:r>
              <a:rPr lang="fa-IR" altLang="en-US" sz="3000" b="1" dirty="0">
                <a:solidFill>
                  <a:srgbClr val="002060"/>
                </a:solidFill>
                <a:cs typeface="B Badr" panose="00000400000000000000" pitchFamily="2" charset="-78"/>
              </a:rPr>
              <a:t>فعالیت‌های پژوهشکده در سال گذشته </a:t>
            </a:r>
            <a:br>
              <a:rPr lang="fa-IR" altLang="en-US" sz="3000" b="1" dirty="0">
                <a:solidFill>
                  <a:srgbClr val="002060"/>
                </a:solidFill>
                <a:cs typeface="B Badr" panose="00000400000000000000" pitchFamily="2" charset="-78"/>
              </a:rPr>
            </a:br>
            <a:r>
              <a:rPr lang="fa-IR" altLang="en-US" sz="3000" b="1" dirty="0">
                <a:solidFill>
                  <a:srgbClr val="002060"/>
                </a:solidFill>
                <a:cs typeface="B Badr" panose="00000400000000000000" pitchFamily="2" charset="-78"/>
              </a:rPr>
              <a:t>د</a:t>
            </a:r>
            <a:r>
              <a:rPr lang="fa-IR" altLang="en-US" sz="3000" b="1" dirty="0" smtClean="0">
                <a:solidFill>
                  <a:srgbClr val="002060"/>
                </a:solidFill>
                <a:cs typeface="B Badr" panose="00000400000000000000" pitchFamily="2" charset="-78"/>
              </a:rPr>
              <a:t>) مقالات علمی پژوهشی </a:t>
            </a:r>
            <a:endParaRPr lang="fa-IR" sz="3000" dirty="0">
              <a:cs typeface="B Badr" panose="00000400000000000000" pitchFamily="2" charset="-7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661564"/>
              </p:ext>
            </p:extLst>
          </p:nvPr>
        </p:nvGraphicFramePr>
        <p:xfrm>
          <a:off x="562708" y="1582614"/>
          <a:ext cx="11218983" cy="4997664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2701099">
                  <a:extLst>
                    <a:ext uri="{9D8B030D-6E8A-4147-A177-3AD203B41FA5}">
                      <a16:colId xmlns:a16="http://schemas.microsoft.com/office/drawing/2014/main" val="682311914"/>
                    </a:ext>
                  </a:extLst>
                </a:gridCol>
                <a:gridCol w="4811725">
                  <a:extLst>
                    <a:ext uri="{9D8B030D-6E8A-4147-A177-3AD203B41FA5}">
                      <a16:colId xmlns:a16="http://schemas.microsoft.com/office/drawing/2014/main" val="2754072224"/>
                    </a:ext>
                  </a:extLst>
                </a:gridCol>
                <a:gridCol w="3706159">
                  <a:extLst>
                    <a:ext uri="{9D8B030D-6E8A-4147-A177-3AD203B41FA5}">
                      <a16:colId xmlns:a16="http://schemas.microsoft.com/office/drawing/2014/main" val="3232426989"/>
                    </a:ext>
                  </a:extLst>
                </a:gridCol>
              </a:tblGrid>
              <a:tr h="179706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>
                          <a:effectLst/>
                        </a:rPr>
                        <a:t>علیرضا منصوری</a:t>
                      </a:r>
                      <a:endParaRPr lang="fa-IR" sz="1800" b="1" i="0" u="none" strike="noStrike">
                        <a:effectLst/>
                        <a:latin typeface="B Roya" panose="00000400000000000000" pitchFamily="2" charset="-78"/>
                        <a:cs typeface="B Roya" panose="00000400000000000000" pitchFamily="2" charset="-78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>
                          <a:effectLst/>
                        </a:rPr>
                        <a:t>تأثیر کروناویروس بر زیست‌بوم عقلانیت</a:t>
                      </a:r>
                      <a:endParaRPr lang="fa-IR" sz="1800" b="1" i="0" u="none" strike="noStrike">
                        <a:effectLst/>
                        <a:latin typeface="B Roya" panose="00000400000000000000" pitchFamily="2" charset="-78"/>
                        <a:cs typeface="B Roya" panose="00000400000000000000" pitchFamily="2" charset="-78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 dirty="0" smtClean="0">
                          <a:effectLst/>
                        </a:rPr>
                        <a:t>پژوهشهای </a:t>
                      </a:r>
                      <a:r>
                        <a:rPr lang="fa-IR" sz="1800" u="none" strike="noStrike" dirty="0">
                          <a:effectLst/>
                        </a:rPr>
                        <a:t>فلسفی </a:t>
                      </a:r>
                      <a:endParaRPr lang="fa-IR" sz="1800" b="1" i="0" u="none" strike="noStrike" dirty="0">
                        <a:effectLst/>
                        <a:latin typeface="B Roya" panose="00000400000000000000" pitchFamily="2" charset="-78"/>
                        <a:cs typeface="B Roya" panose="00000400000000000000" pitchFamily="2" charset="-78"/>
                      </a:endParaRPr>
                    </a:p>
                  </a:txBody>
                  <a:tcPr marL="7488" marR="7488" marT="7488" marB="0" anchor="ctr"/>
                </a:tc>
                <a:extLst>
                  <a:ext uri="{0D108BD9-81ED-4DB2-BD59-A6C34878D82A}">
                    <a16:rowId xmlns:a16="http://schemas.microsoft.com/office/drawing/2014/main" val="1091491745"/>
                  </a:ext>
                </a:extLst>
              </a:tr>
              <a:tr h="3594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Hamidreza Namazi - Alireza Monajemi</a:t>
                      </a:r>
                      <a:endParaRPr lang="en-US" sz="1800" b="1" i="0" u="none" strike="noStrike">
                        <a:effectLst/>
                        <a:latin typeface="B Roya" panose="00000400000000000000" pitchFamily="2" charset="-78"/>
                        <a:cs typeface="B Roya" panose="00000400000000000000" pitchFamily="2" charset="-78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Three Health-related Paradoxes in the COVID 19 Pandemic</a:t>
                      </a:r>
                      <a:endParaRPr lang="en-US" sz="1800" b="1" i="0" u="none" strike="noStrike">
                        <a:effectLst/>
                        <a:latin typeface="B Roya" panose="00000400000000000000" pitchFamily="2" charset="-78"/>
                        <a:cs typeface="B Roya" panose="00000400000000000000" pitchFamily="2" charset="-78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International Journal of Body, Mind and Culture </a:t>
                      </a:r>
                      <a:endParaRPr lang="fa-IR" sz="1800" b="1" i="0" u="none" strike="noStrike" dirty="0">
                        <a:effectLst/>
                        <a:latin typeface="B Roya" panose="00000400000000000000" pitchFamily="2" charset="-78"/>
                        <a:cs typeface="B Roya" panose="00000400000000000000" pitchFamily="2" charset="-78"/>
                      </a:endParaRPr>
                    </a:p>
                  </a:txBody>
                  <a:tcPr marL="7488" marR="7488" marT="7488" marB="0" anchor="ctr"/>
                </a:tc>
                <a:extLst>
                  <a:ext uri="{0D108BD9-81ED-4DB2-BD59-A6C34878D82A}">
                    <a16:rowId xmlns:a16="http://schemas.microsoft.com/office/drawing/2014/main" val="4235970077"/>
                  </a:ext>
                </a:extLst>
              </a:tr>
              <a:tr h="3594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err="1">
                          <a:effectLst/>
                        </a:rPr>
                        <a:t>Alireza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</a:rPr>
                        <a:t>Monajemi</a:t>
                      </a:r>
                      <a:r>
                        <a:rPr lang="en-US" sz="1800" u="none" strike="noStrike" dirty="0">
                          <a:effectLst/>
                        </a:rPr>
                        <a:t> - </a:t>
                      </a:r>
                      <a:r>
                        <a:rPr lang="en-US" sz="1800" u="none" strike="noStrike" dirty="0" err="1">
                          <a:effectLst/>
                        </a:rPr>
                        <a:t>Hamidreza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</a:rPr>
                        <a:t>Namazi</a:t>
                      </a:r>
                      <a:endParaRPr lang="en-US" sz="1800" b="1" i="0" u="none" strike="noStrike" dirty="0">
                        <a:effectLst/>
                        <a:latin typeface="B Roya" panose="00000400000000000000" pitchFamily="2" charset="-78"/>
                        <a:cs typeface="B Roya" panose="00000400000000000000" pitchFamily="2" charset="-78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Medical Humanities Meets Corona Virus Pandemic: A Report of the Webinar on the Dialogue between Medicine and Humanities</a:t>
                      </a:r>
                      <a:endParaRPr lang="en-US" sz="1800" b="1" i="0" u="none" strike="noStrike">
                        <a:effectLst/>
                        <a:latin typeface="B Roya" panose="00000400000000000000" pitchFamily="2" charset="-78"/>
                        <a:cs typeface="B Roya" panose="00000400000000000000" pitchFamily="2" charset="-78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International Journal of Body, Mind and Culture ( </a:t>
                      </a:r>
                      <a:r>
                        <a:rPr lang="fa-IR" sz="1800" u="none" strike="noStrike" dirty="0" smtClean="0">
                          <a:effectLst/>
                        </a:rPr>
                        <a:t>علمی</a:t>
                      </a:r>
                      <a:endParaRPr lang="fa-IR" sz="1800" b="1" i="0" u="none" strike="noStrike" dirty="0">
                        <a:effectLst/>
                        <a:latin typeface="B Roya" panose="00000400000000000000" pitchFamily="2" charset="-78"/>
                        <a:cs typeface="B Roya" panose="00000400000000000000" pitchFamily="2" charset="-78"/>
                      </a:endParaRPr>
                    </a:p>
                  </a:txBody>
                  <a:tcPr marL="7488" marR="7488" marT="7488" marB="0" anchor="ctr"/>
                </a:tc>
                <a:extLst>
                  <a:ext uri="{0D108BD9-81ED-4DB2-BD59-A6C34878D82A}">
                    <a16:rowId xmlns:a16="http://schemas.microsoft.com/office/drawing/2014/main" val="2500336000"/>
                  </a:ext>
                </a:extLst>
              </a:tr>
              <a:tr h="179706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>
                          <a:effectLst/>
                        </a:rPr>
                        <a:t>مریم صانع پور</a:t>
                      </a:r>
                      <a:endParaRPr lang="fa-IR" sz="1800" b="1" i="0" u="none" strike="noStrike">
                        <a:effectLst/>
                        <a:latin typeface="B Roya" panose="00000400000000000000" pitchFamily="2" charset="-78"/>
                        <a:cs typeface="B Roya" panose="00000400000000000000" pitchFamily="2" charset="-78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>
                          <a:effectLst/>
                        </a:rPr>
                        <a:t>اصول «اخلاق مسالمت» با تمرکز بر سخنان امام علی علیه ‌السلام</a:t>
                      </a:r>
                      <a:endParaRPr lang="fa-IR" sz="1800" b="1" i="0" u="none" strike="noStrike">
                        <a:effectLst/>
                        <a:latin typeface="B Roya" panose="00000400000000000000" pitchFamily="2" charset="-78"/>
                        <a:cs typeface="B Roya" panose="00000400000000000000" pitchFamily="2" charset="-78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 dirty="0" smtClean="0">
                          <a:effectLst/>
                        </a:rPr>
                        <a:t>پژوهش </a:t>
                      </a:r>
                      <a:r>
                        <a:rPr lang="fa-IR" sz="1800" u="none" strike="noStrike" dirty="0">
                          <a:effectLst/>
                        </a:rPr>
                        <a:t>نامه </a:t>
                      </a:r>
                      <a:r>
                        <a:rPr lang="fa-IR" sz="1800" u="none" strike="noStrike" dirty="0" smtClean="0">
                          <a:effectLst/>
                        </a:rPr>
                        <a:t>علوی</a:t>
                      </a:r>
                      <a:endParaRPr lang="fa-IR" sz="1800" b="1" i="0" u="none" strike="noStrike" dirty="0">
                        <a:effectLst/>
                        <a:latin typeface="B Roya" panose="00000400000000000000" pitchFamily="2" charset="-78"/>
                        <a:cs typeface="B Roya" panose="00000400000000000000" pitchFamily="2" charset="-78"/>
                      </a:endParaRPr>
                    </a:p>
                  </a:txBody>
                  <a:tcPr marL="7488" marR="7488" marT="7488" marB="0" anchor="ctr"/>
                </a:tc>
                <a:extLst>
                  <a:ext uri="{0D108BD9-81ED-4DB2-BD59-A6C34878D82A}">
                    <a16:rowId xmlns:a16="http://schemas.microsoft.com/office/drawing/2014/main" val="1664950901"/>
                  </a:ext>
                </a:extLst>
              </a:tr>
              <a:tr h="359411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>
                          <a:effectLst/>
                        </a:rPr>
                        <a:t>محمود یوسف ثانی - غلامحسین مقدم حیدری - فائزه اسکندری</a:t>
                      </a:r>
                      <a:endParaRPr lang="fa-IR" sz="1800" b="1" i="0" u="none" strike="noStrike">
                        <a:effectLst/>
                        <a:latin typeface="B Roya" panose="00000400000000000000" pitchFamily="2" charset="-78"/>
                        <a:cs typeface="B Roya" panose="00000400000000000000" pitchFamily="2" charset="-78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>
                          <a:effectLst/>
                        </a:rPr>
                        <a:t>علل اربعه از دیدگاه ابن باجه</a:t>
                      </a:r>
                      <a:endParaRPr lang="fa-IR" sz="1800" b="1" i="0" u="none" strike="noStrike">
                        <a:effectLst/>
                        <a:latin typeface="B Roya" panose="00000400000000000000" pitchFamily="2" charset="-78"/>
                        <a:cs typeface="B Roya" panose="00000400000000000000" pitchFamily="2" charset="-78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 dirty="0" smtClean="0">
                          <a:effectLst/>
                        </a:rPr>
                        <a:t>تاریخ علم</a:t>
                      </a:r>
                      <a:endParaRPr lang="fa-IR" sz="1800" b="1" i="0" u="none" strike="noStrike" dirty="0">
                        <a:effectLst/>
                        <a:latin typeface="B Roya" panose="00000400000000000000" pitchFamily="2" charset="-78"/>
                        <a:cs typeface="B Roya" panose="00000400000000000000" pitchFamily="2" charset="-78"/>
                      </a:endParaRPr>
                    </a:p>
                  </a:txBody>
                  <a:tcPr marL="7488" marR="7488" marT="7488" marB="0" anchor="ctr"/>
                </a:tc>
                <a:extLst>
                  <a:ext uri="{0D108BD9-81ED-4DB2-BD59-A6C34878D82A}">
                    <a16:rowId xmlns:a16="http://schemas.microsoft.com/office/drawing/2014/main" val="2896824238"/>
                  </a:ext>
                </a:extLst>
              </a:tr>
              <a:tr h="3594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Alireza Monajemi</a:t>
                      </a:r>
                      <a:endParaRPr lang="en-US" sz="1800" b="1" i="0" u="none" strike="noStrike">
                        <a:effectLst/>
                        <a:latin typeface="B Roya" panose="00000400000000000000" pitchFamily="2" charset="-78"/>
                        <a:cs typeface="B Roya" panose="00000400000000000000" pitchFamily="2" charset="-78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Philosophy of Medicine: Reframing the Past, Rethinking the Future</a:t>
                      </a:r>
                      <a:endParaRPr lang="en-US" sz="1800" b="1" i="0" u="none" strike="noStrike">
                        <a:effectLst/>
                        <a:latin typeface="B Roya" panose="00000400000000000000" pitchFamily="2" charset="-78"/>
                        <a:cs typeface="B Roya" panose="00000400000000000000" pitchFamily="2" charset="-78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International Journal of Body, Mind and Culture </a:t>
                      </a:r>
                      <a:endParaRPr lang="fa-IR" sz="1800" b="1" i="0" u="none" strike="noStrike" dirty="0">
                        <a:effectLst/>
                        <a:latin typeface="B Roya" panose="00000400000000000000" pitchFamily="2" charset="-78"/>
                        <a:cs typeface="B Roya" panose="00000400000000000000" pitchFamily="2" charset="-78"/>
                      </a:endParaRPr>
                    </a:p>
                  </a:txBody>
                  <a:tcPr marL="7488" marR="7488" marT="7488" marB="0" anchor="ctr"/>
                </a:tc>
                <a:extLst>
                  <a:ext uri="{0D108BD9-81ED-4DB2-BD59-A6C34878D82A}">
                    <a16:rowId xmlns:a16="http://schemas.microsoft.com/office/drawing/2014/main" val="2298861760"/>
                  </a:ext>
                </a:extLst>
              </a:tr>
              <a:tr h="179706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>
                          <a:effectLst/>
                        </a:rPr>
                        <a:t>مریم صانع پور</a:t>
                      </a:r>
                      <a:endParaRPr lang="fa-IR" sz="1800" b="1" i="0" u="none" strike="noStrike">
                        <a:effectLst/>
                        <a:latin typeface="B Roya" panose="00000400000000000000" pitchFamily="2" charset="-78"/>
                        <a:cs typeface="B Roya" panose="00000400000000000000" pitchFamily="2" charset="-78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>
                          <a:effectLst/>
                        </a:rPr>
                        <a:t>حل معضل دوگانگی ‌جسم ذهن در مدرنیته، با پرسش از وحدت وجود صدرایی</a:t>
                      </a:r>
                      <a:endParaRPr lang="fa-IR" sz="1800" b="1" i="0" u="none" strike="noStrike">
                        <a:effectLst/>
                        <a:latin typeface="B Roya" panose="00000400000000000000" pitchFamily="2" charset="-78"/>
                        <a:cs typeface="B Roya" panose="00000400000000000000" pitchFamily="2" charset="-78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 dirty="0" smtClean="0">
                          <a:effectLst/>
                        </a:rPr>
                        <a:t> </a:t>
                      </a:r>
                      <a:r>
                        <a:rPr lang="fa-IR" sz="1800" u="none" strike="noStrike" dirty="0">
                          <a:effectLst/>
                        </a:rPr>
                        <a:t>حکمت معاصر </a:t>
                      </a:r>
                      <a:endParaRPr lang="fa-IR" sz="1800" b="1" i="0" u="none" strike="noStrike" dirty="0">
                        <a:effectLst/>
                        <a:latin typeface="B Roya" panose="00000400000000000000" pitchFamily="2" charset="-78"/>
                        <a:cs typeface="B Roya" panose="00000400000000000000" pitchFamily="2" charset="-78"/>
                      </a:endParaRPr>
                    </a:p>
                  </a:txBody>
                  <a:tcPr marL="7488" marR="7488" marT="7488" marB="0" anchor="ctr"/>
                </a:tc>
                <a:extLst>
                  <a:ext uri="{0D108BD9-81ED-4DB2-BD59-A6C34878D82A}">
                    <a16:rowId xmlns:a16="http://schemas.microsoft.com/office/drawing/2014/main" val="1160095386"/>
                  </a:ext>
                </a:extLst>
              </a:tr>
              <a:tr h="179706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>
                          <a:effectLst/>
                        </a:rPr>
                        <a:t>نرگس فتحعلیان - علیرضا منصوری</a:t>
                      </a:r>
                      <a:endParaRPr lang="fa-IR" sz="1800" b="1" i="0" u="none" strike="noStrike">
                        <a:effectLst/>
                        <a:latin typeface="B Roya" panose="00000400000000000000" pitchFamily="2" charset="-78"/>
                        <a:cs typeface="B Roya" panose="00000400000000000000" pitchFamily="2" charset="-78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>
                          <a:effectLst/>
                        </a:rPr>
                        <a:t>عدم تقارن ترمودینامیکی زمان و فرضیه¬ی گذشته برای کیهان اولیه</a:t>
                      </a:r>
                      <a:endParaRPr lang="fa-IR" sz="1800" b="1" i="0" u="none" strike="noStrike">
                        <a:effectLst/>
                        <a:latin typeface="B Roya" panose="00000400000000000000" pitchFamily="2" charset="-78"/>
                        <a:cs typeface="B Roya" panose="00000400000000000000" pitchFamily="2" charset="-78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 dirty="0">
                          <a:effectLst/>
                        </a:rPr>
                        <a:t>دو فصلنامه فلسفه علم </a:t>
                      </a:r>
                      <a:endParaRPr lang="fa-IR" sz="1800" b="1" i="0" u="none" strike="noStrike" dirty="0">
                        <a:effectLst/>
                        <a:latin typeface="B Roya" panose="00000400000000000000" pitchFamily="2" charset="-78"/>
                        <a:cs typeface="B Roya" panose="00000400000000000000" pitchFamily="2" charset="-78"/>
                      </a:endParaRPr>
                    </a:p>
                  </a:txBody>
                  <a:tcPr marL="7488" marR="7488" marT="7488" marB="0" anchor="ctr"/>
                </a:tc>
                <a:extLst>
                  <a:ext uri="{0D108BD9-81ED-4DB2-BD59-A6C34878D82A}">
                    <a16:rowId xmlns:a16="http://schemas.microsoft.com/office/drawing/2014/main" val="222875672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 bwMode="auto">
          <a:xfrm>
            <a:off x="2672857" y="167689"/>
            <a:ext cx="8282351" cy="106323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anose="020B0502020202020204" pitchFamily="34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anose="020B0502020202020204" pitchFamily="34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anose="020B0502020202020204" pitchFamily="34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262626"/>
                </a:solidFill>
                <a:latin typeface="Century Gothic" panose="020B0502020202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a-IR" altLang="en-US" sz="3000" b="1" smtClean="0">
                <a:solidFill>
                  <a:srgbClr val="002060"/>
                </a:solidFill>
                <a:cs typeface="B Badr" panose="00000400000000000000" pitchFamily="2" charset="-78"/>
              </a:rPr>
              <a:t>گزارش فعالیت‌های پژوهشکده در سال گذشته </a:t>
            </a:r>
            <a:br>
              <a:rPr lang="fa-IR" altLang="en-US" sz="3000" b="1" smtClean="0">
                <a:solidFill>
                  <a:srgbClr val="002060"/>
                </a:solidFill>
                <a:cs typeface="B Badr" panose="00000400000000000000" pitchFamily="2" charset="-78"/>
              </a:rPr>
            </a:br>
            <a:r>
              <a:rPr lang="fa-IR" altLang="en-US" sz="3000" b="1" smtClean="0">
                <a:solidFill>
                  <a:srgbClr val="002060"/>
                </a:solidFill>
                <a:cs typeface="B Badr" panose="00000400000000000000" pitchFamily="2" charset="-78"/>
              </a:rPr>
              <a:t>د) مقالات علمی پژوهشی </a:t>
            </a:r>
            <a:endParaRPr lang="fa-IR" sz="3000" dirty="0">
              <a:cs typeface="B Badr" panose="00000400000000000000" pitchFamily="2" charset="-7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921906"/>
              </p:ext>
            </p:extLst>
          </p:nvPr>
        </p:nvGraphicFramePr>
        <p:xfrm>
          <a:off x="1266091" y="1441697"/>
          <a:ext cx="10427677" cy="4765671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2510583">
                  <a:extLst>
                    <a:ext uri="{9D8B030D-6E8A-4147-A177-3AD203B41FA5}">
                      <a16:colId xmlns:a16="http://schemas.microsoft.com/office/drawing/2014/main" val="4057499615"/>
                    </a:ext>
                  </a:extLst>
                </a:gridCol>
                <a:gridCol w="4472341">
                  <a:extLst>
                    <a:ext uri="{9D8B030D-6E8A-4147-A177-3AD203B41FA5}">
                      <a16:colId xmlns:a16="http://schemas.microsoft.com/office/drawing/2014/main" val="219109592"/>
                    </a:ext>
                  </a:extLst>
                </a:gridCol>
                <a:gridCol w="3444753">
                  <a:extLst>
                    <a:ext uri="{9D8B030D-6E8A-4147-A177-3AD203B41FA5}">
                      <a16:colId xmlns:a16="http://schemas.microsoft.com/office/drawing/2014/main" val="134056082"/>
                    </a:ext>
                  </a:extLst>
                </a:gridCol>
              </a:tblGrid>
              <a:tr h="59458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>
                          <a:effectLst/>
                          <a:cs typeface="B Badr" panose="00000400000000000000" pitchFamily="2" charset="-78"/>
                        </a:rPr>
                        <a:t>علیرضا منصوری - علی پایا</a:t>
                      </a:r>
                      <a:endParaRPr lang="fa-IR" sz="18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>
                          <a:effectLst/>
                          <a:cs typeface="B Badr" panose="00000400000000000000" pitchFamily="2" charset="-78"/>
                        </a:rPr>
                        <a:t>نیهیلیسم و تکنولوژی اطلاعات</a:t>
                      </a:r>
                      <a:endParaRPr lang="fa-IR" sz="18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 dirty="0" smtClean="0">
                          <a:effectLst/>
                          <a:cs typeface="B Badr" panose="00000400000000000000" pitchFamily="2" charset="-78"/>
                        </a:rPr>
                        <a:t>پژوهش </a:t>
                      </a:r>
                      <a:r>
                        <a:rPr lang="fa-IR" sz="1800" u="none" strike="noStrike" dirty="0">
                          <a:effectLst/>
                          <a:cs typeface="B Badr" panose="00000400000000000000" pitchFamily="2" charset="-78"/>
                        </a:rPr>
                        <a:t>های فلسفی </a:t>
                      </a:r>
                      <a:r>
                        <a:rPr lang="fa-IR" sz="1800" u="none" strike="noStrike" dirty="0" smtClean="0">
                          <a:effectLst/>
                          <a:cs typeface="B Badr" panose="00000400000000000000" pitchFamily="2" charset="-78"/>
                        </a:rPr>
                        <a:t>کلامی</a:t>
                      </a:r>
                      <a:endParaRPr lang="fa-IR" sz="1800" b="1" i="0" u="none" strike="noStrike" dirty="0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7488" marR="7488" marT="7488" marB="0" anchor="ctr"/>
                </a:tc>
                <a:extLst>
                  <a:ext uri="{0D108BD9-81ED-4DB2-BD59-A6C34878D82A}">
                    <a16:rowId xmlns:a16="http://schemas.microsoft.com/office/drawing/2014/main" val="2835555208"/>
                  </a:ext>
                </a:extLst>
              </a:tr>
              <a:tr h="59458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>
                          <a:effectLst/>
                          <a:cs typeface="B Badr" panose="00000400000000000000" pitchFamily="2" charset="-78"/>
                        </a:rPr>
                        <a:t>فائزه اسکندری - غلامحسین مقدم حیدری</a:t>
                      </a:r>
                      <a:endParaRPr lang="fa-IR" sz="18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>
                          <a:effectLst/>
                          <a:cs typeface="B Badr" panose="00000400000000000000" pitchFamily="2" charset="-78"/>
                        </a:rPr>
                        <a:t>تناقض در حرکت طبیعی اجسام در چارچوب طبیعیات ابن باجه</a:t>
                      </a:r>
                      <a:endParaRPr lang="fa-IR" sz="18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 dirty="0" smtClean="0">
                          <a:effectLst/>
                          <a:cs typeface="B Badr" panose="00000400000000000000" pitchFamily="2" charset="-78"/>
                        </a:rPr>
                        <a:t> </a:t>
                      </a:r>
                      <a:r>
                        <a:rPr lang="fa-IR" sz="1800" u="none" strike="noStrike" dirty="0">
                          <a:effectLst/>
                          <a:cs typeface="B Badr" panose="00000400000000000000" pitchFamily="2" charset="-78"/>
                        </a:rPr>
                        <a:t>پژوهشنامه فرهنگ و تمدن </a:t>
                      </a:r>
                      <a:r>
                        <a:rPr lang="fa-IR" sz="1800" u="none" strike="noStrike" dirty="0" smtClean="0">
                          <a:effectLst/>
                          <a:cs typeface="B Badr" panose="00000400000000000000" pitchFamily="2" charset="-78"/>
                        </a:rPr>
                        <a:t>اسلامی</a:t>
                      </a:r>
                      <a:endParaRPr lang="fa-IR" sz="1800" b="1" i="0" u="none" strike="noStrike" dirty="0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7488" marR="7488" marT="7488" marB="0" anchor="ctr"/>
                </a:tc>
                <a:extLst>
                  <a:ext uri="{0D108BD9-81ED-4DB2-BD59-A6C34878D82A}">
                    <a16:rowId xmlns:a16="http://schemas.microsoft.com/office/drawing/2014/main" val="339657905"/>
                  </a:ext>
                </a:extLst>
              </a:tr>
              <a:tr h="59458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>
                          <a:effectLst/>
                          <a:cs typeface="B Badr" panose="00000400000000000000" pitchFamily="2" charset="-78"/>
                        </a:rPr>
                        <a:t>غلامحسین مقدم حیدری</a:t>
                      </a:r>
                      <a:endParaRPr lang="fa-IR" sz="18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>
                          <a:effectLst/>
                          <a:cs typeface="B Badr" panose="00000400000000000000" pitchFamily="2" charset="-78"/>
                        </a:rPr>
                        <a:t>کارکرد بیمارستان به‌مثابه نوانخانه، در دوره‌ی پیشامدرن</a:t>
                      </a:r>
                      <a:endParaRPr lang="fa-IR" sz="18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 dirty="0">
                          <a:effectLst/>
                          <a:cs typeface="B Badr" panose="00000400000000000000" pitchFamily="2" charset="-78"/>
                        </a:rPr>
                        <a:t>سالنامه تاریخ و اخلاق پزشکی </a:t>
                      </a:r>
                      <a:endParaRPr lang="fa-IR" sz="1800" b="1" i="0" u="none" strike="noStrike" dirty="0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7488" marR="7488" marT="7488" marB="0" anchor="ctr"/>
                </a:tc>
                <a:extLst>
                  <a:ext uri="{0D108BD9-81ED-4DB2-BD59-A6C34878D82A}">
                    <a16:rowId xmlns:a16="http://schemas.microsoft.com/office/drawing/2014/main" val="3602527518"/>
                  </a:ext>
                </a:extLst>
              </a:tr>
              <a:tr h="301788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>
                          <a:effectLst/>
                          <a:cs typeface="B Badr" panose="00000400000000000000" pitchFamily="2" charset="-78"/>
                        </a:rPr>
                        <a:t>علی پایا - علیرضا منصوری</a:t>
                      </a:r>
                      <a:endParaRPr lang="fa-IR" sz="18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>
                          <a:effectLst/>
                          <a:cs typeface="B Badr" panose="00000400000000000000" pitchFamily="2" charset="-78"/>
                        </a:rPr>
                        <a:t>منزلت فقه از منظر معرفت شناسی: استلزامات و تبعات</a:t>
                      </a:r>
                      <a:endParaRPr lang="fa-IR" sz="18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 dirty="0" smtClean="0">
                          <a:effectLst/>
                          <a:cs typeface="B Badr" panose="00000400000000000000" pitchFamily="2" charset="-78"/>
                        </a:rPr>
                        <a:t> </a:t>
                      </a:r>
                      <a:r>
                        <a:rPr lang="fa-IR" sz="1800" u="none" strike="noStrike" dirty="0">
                          <a:effectLst/>
                          <a:cs typeface="B Badr" panose="00000400000000000000" pitchFamily="2" charset="-78"/>
                        </a:rPr>
                        <a:t>فلسفۀ </a:t>
                      </a:r>
                      <a:r>
                        <a:rPr lang="fa-IR" sz="1800" u="none" strike="noStrike" dirty="0" smtClean="0">
                          <a:effectLst/>
                          <a:cs typeface="B Badr" panose="00000400000000000000" pitchFamily="2" charset="-78"/>
                        </a:rPr>
                        <a:t>تحلیلی</a:t>
                      </a:r>
                      <a:endParaRPr lang="fa-IR" sz="1800" b="1" i="0" u="none" strike="noStrike" dirty="0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7488" marR="7488" marT="7488" marB="0" anchor="ctr"/>
                </a:tc>
                <a:extLst>
                  <a:ext uri="{0D108BD9-81ED-4DB2-BD59-A6C34878D82A}">
                    <a16:rowId xmlns:a16="http://schemas.microsoft.com/office/drawing/2014/main" val="3562798992"/>
                  </a:ext>
                </a:extLst>
              </a:tr>
              <a:tr h="59458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>
                          <a:effectLst/>
                          <a:cs typeface="B Badr" panose="00000400000000000000" pitchFamily="2" charset="-78"/>
                        </a:rPr>
                        <a:t>مریم صانع پور</a:t>
                      </a:r>
                      <a:endParaRPr lang="fa-IR" sz="18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>
                          <a:effectLst/>
                          <a:cs typeface="B Badr" panose="00000400000000000000" pitchFamily="2" charset="-78"/>
                        </a:rPr>
                        <a:t>صورت بندی مفهومیِ «اخلاق مسالمت» براساس واژة قرآنی «ناس»</a:t>
                      </a:r>
                      <a:endParaRPr lang="fa-IR" sz="18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 dirty="0" smtClean="0">
                          <a:effectLst/>
                          <a:cs typeface="B Badr" panose="00000400000000000000" pitchFamily="2" charset="-78"/>
                        </a:rPr>
                        <a:t> </a:t>
                      </a:r>
                      <a:r>
                        <a:rPr lang="fa-IR" sz="1800" u="none" strike="noStrike" dirty="0">
                          <a:effectLst/>
                          <a:cs typeface="B Badr" panose="00000400000000000000" pitchFamily="2" charset="-78"/>
                        </a:rPr>
                        <a:t>مطالعات قرآنی و فرهنگ </a:t>
                      </a:r>
                      <a:r>
                        <a:rPr lang="fa-IR" sz="1800" u="none" strike="noStrike" dirty="0" smtClean="0">
                          <a:effectLst/>
                          <a:cs typeface="B Badr" panose="00000400000000000000" pitchFamily="2" charset="-78"/>
                        </a:rPr>
                        <a:t>اسلامی </a:t>
                      </a:r>
                      <a:endParaRPr lang="fa-IR" sz="1800" b="1" i="0" u="none" strike="noStrike" dirty="0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7488" marR="7488" marT="7488" marB="0" anchor="ctr"/>
                </a:tc>
                <a:extLst>
                  <a:ext uri="{0D108BD9-81ED-4DB2-BD59-A6C34878D82A}">
                    <a16:rowId xmlns:a16="http://schemas.microsoft.com/office/drawing/2014/main" val="2477440206"/>
                  </a:ext>
                </a:extLst>
              </a:tr>
              <a:tr h="59458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>
                          <a:effectLst/>
                          <a:cs typeface="B Badr" panose="00000400000000000000" pitchFamily="2" charset="-78"/>
                        </a:rPr>
                        <a:t>علی نوروزی - علیرضا منجمی</a:t>
                      </a:r>
                      <a:endParaRPr lang="fa-IR" sz="18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 dirty="0">
                          <a:effectLst/>
                          <a:cs typeface="B Badr" panose="00000400000000000000" pitchFamily="2" charset="-78"/>
                        </a:rPr>
                        <a:t>تحلیل انتقادی گفتمان آموزش پزشکی: مطالعه موردیِ مجله ایرانی آموزش در علوم پزشکی</a:t>
                      </a:r>
                      <a:endParaRPr lang="fa-IR" sz="1800" b="1" i="0" u="none" strike="noStrike" dirty="0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 dirty="0" smtClean="0">
                          <a:effectLst/>
                          <a:cs typeface="B Badr" panose="00000400000000000000" pitchFamily="2" charset="-78"/>
                        </a:rPr>
                        <a:t> </a:t>
                      </a:r>
                      <a:r>
                        <a:rPr lang="fa-IR" sz="1800" u="none" strike="noStrike" dirty="0">
                          <a:effectLst/>
                          <a:cs typeface="B Badr" panose="00000400000000000000" pitchFamily="2" charset="-78"/>
                        </a:rPr>
                        <a:t>آموزش در علوم </a:t>
                      </a:r>
                      <a:r>
                        <a:rPr lang="fa-IR" sz="1800" u="none" strike="noStrike" dirty="0" smtClean="0">
                          <a:effectLst/>
                          <a:cs typeface="B Badr" panose="00000400000000000000" pitchFamily="2" charset="-78"/>
                        </a:rPr>
                        <a:t>پزشکی</a:t>
                      </a:r>
                      <a:endParaRPr lang="fa-IR" sz="1800" b="1" i="0" u="none" strike="noStrike" dirty="0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7488" marR="7488" marT="7488" marB="0" anchor="ctr"/>
                </a:tc>
                <a:extLst>
                  <a:ext uri="{0D108BD9-81ED-4DB2-BD59-A6C34878D82A}">
                    <a16:rowId xmlns:a16="http://schemas.microsoft.com/office/drawing/2014/main" val="2782328447"/>
                  </a:ext>
                </a:extLst>
              </a:tr>
              <a:tr h="59458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>
                          <a:effectLst/>
                          <a:cs typeface="B Badr" panose="00000400000000000000" pitchFamily="2" charset="-78"/>
                        </a:rPr>
                        <a:t>علیرضا منصوری - علی پایا - صدیقه قیومی</a:t>
                      </a:r>
                      <a:endParaRPr lang="fa-IR" sz="18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>
                          <a:effectLst/>
                          <a:cs typeface="B Badr" panose="00000400000000000000" pitchFamily="2" charset="-78"/>
                        </a:rPr>
                        <a:t>تکنولوژی: عقلانیت و نقدپذیری در برابر رویکرد موجه گرایانه</a:t>
                      </a:r>
                      <a:endParaRPr lang="fa-IR" sz="18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 dirty="0" smtClean="0">
                          <a:effectLst/>
                          <a:cs typeface="B Badr" panose="00000400000000000000" pitchFamily="2" charset="-78"/>
                        </a:rPr>
                        <a:t> </a:t>
                      </a:r>
                      <a:r>
                        <a:rPr lang="fa-IR" sz="1800" u="none" strike="noStrike" dirty="0">
                          <a:effectLst/>
                          <a:cs typeface="B Badr" panose="00000400000000000000" pitchFamily="2" charset="-78"/>
                        </a:rPr>
                        <a:t>راهبرد </a:t>
                      </a:r>
                      <a:r>
                        <a:rPr lang="fa-IR" sz="1800" u="none" strike="noStrike" dirty="0" smtClean="0">
                          <a:effectLst/>
                          <a:cs typeface="B Badr" panose="00000400000000000000" pitchFamily="2" charset="-78"/>
                        </a:rPr>
                        <a:t>فرهنگ</a:t>
                      </a:r>
                      <a:endParaRPr lang="fa-IR" sz="1800" b="1" i="0" u="none" strike="noStrike" dirty="0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7488" marR="7488" marT="7488" marB="0" anchor="ctr"/>
                </a:tc>
                <a:extLst>
                  <a:ext uri="{0D108BD9-81ED-4DB2-BD59-A6C34878D82A}">
                    <a16:rowId xmlns:a16="http://schemas.microsoft.com/office/drawing/2014/main" val="3162088000"/>
                  </a:ext>
                </a:extLst>
              </a:tr>
              <a:tr h="59458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>
                          <a:effectLst/>
                          <a:cs typeface="B Badr" panose="00000400000000000000" pitchFamily="2" charset="-78"/>
                        </a:rPr>
                        <a:t>فاطمه سادات فیروزی - عبدالرسول عمادی - علیرضا منصوری</a:t>
                      </a:r>
                      <a:endParaRPr lang="fa-IR" sz="18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>
                          <a:effectLst/>
                          <a:cs typeface="B Badr" panose="00000400000000000000" pitchFamily="2" charset="-78"/>
                        </a:rPr>
                        <a:t>تاریخ‌نگاری عقلانیت نقاد: موردکاوی نهاد‌های علمی و فرهنگی دوره تیموری</a:t>
                      </a:r>
                      <a:endParaRPr lang="fa-IR" sz="18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 dirty="0" smtClean="0">
                          <a:effectLst/>
                          <a:cs typeface="B Badr" panose="00000400000000000000" pitchFamily="2" charset="-78"/>
                        </a:rPr>
                        <a:t> </a:t>
                      </a:r>
                      <a:r>
                        <a:rPr lang="fa-IR" sz="1800" u="none" strike="noStrike" dirty="0">
                          <a:effectLst/>
                          <a:cs typeface="B Badr" panose="00000400000000000000" pitchFamily="2" charset="-78"/>
                        </a:rPr>
                        <a:t>راهبرد فرهنگ </a:t>
                      </a:r>
                      <a:endParaRPr lang="fa-IR" sz="1800" b="1" i="0" u="none" strike="noStrike" dirty="0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7488" marR="7488" marT="7488" marB="0" anchor="ctr"/>
                </a:tc>
                <a:extLst>
                  <a:ext uri="{0D108BD9-81ED-4DB2-BD59-A6C34878D82A}">
                    <a16:rowId xmlns:a16="http://schemas.microsoft.com/office/drawing/2014/main" val="2326277023"/>
                  </a:ext>
                </a:extLst>
              </a:tr>
              <a:tr h="301788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>
                          <a:effectLst/>
                          <a:cs typeface="B Badr" panose="00000400000000000000" pitchFamily="2" charset="-78"/>
                        </a:rPr>
                        <a:t>علیرضا منصوری</a:t>
                      </a:r>
                      <a:endParaRPr lang="fa-IR" sz="18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>
                          <a:effectLst/>
                          <a:cs typeface="B Badr" panose="00000400000000000000" pitchFamily="2" charset="-78"/>
                        </a:rPr>
                        <a:t>صدق نظریه‌های علمی به چه معناست؟</a:t>
                      </a:r>
                      <a:endParaRPr lang="fa-IR" sz="18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7488" marR="7488" marT="7488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u="none" strike="noStrike" dirty="0">
                          <a:effectLst/>
                          <a:cs typeface="B Badr" panose="00000400000000000000" pitchFamily="2" charset="-78"/>
                        </a:rPr>
                        <a:t>فصلنامه ذهن </a:t>
                      </a:r>
                      <a:endParaRPr lang="fa-IR" sz="1800" b="1" i="0" u="none" strike="noStrike" dirty="0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7488" marR="7488" marT="7488" marB="0" anchor="ctr"/>
                </a:tc>
                <a:extLst>
                  <a:ext uri="{0D108BD9-81ED-4DB2-BD59-A6C34878D82A}">
                    <a16:rowId xmlns:a16="http://schemas.microsoft.com/office/drawing/2014/main" val="2755975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8657498"/>
              </p:ext>
            </p:extLst>
          </p:nvPr>
        </p:nvGraphicFramePr>
        <p:xfrm>
          <a:off x="1318844" y="1940170"/>
          <a:ext cx="10185768" cy="2549214"/>
        </p:xfrm>
        <a:graphic>
          <a:graphicData uri="http://schemas.openxmlformats.org/drawingml/2006/table">
            <a:tbl>
              <a:tblPr rtl="1"/>
              <a:tblGrid>
                <a:gridCol w="1400706">
                  <a:extLst>
                    <a:ext uri="{9D8B030D-6E8A-4147-A177-3AD203B41FA5}">
                      <a16:colId xmlns:a16="http://schemas.microsoft.com/office/drawing/2014/main" val="3186875375"/>
                    </a:ext>
                  </a:extLst>
                </a:gridCol>
                <a:gridCol w="5769762">
                  <a:extLst>
                    <a:ext uri="{9D8B030D-6E8A-4147-A177-3AD203B41FA5}">
                      <a16:colId xmlns:a16="http://schemas.microsoft.com/office/drawing/2014/main" val="2551817615"/>
                    </a:ext>
                  </a:extLst>
                </a:gridCol>
                <a:gridCol w="3015300">
                  <a:extLst>
                    <a:ext uri="{9D8B030D-6E8A-4147-A177-3AD203B41FA5}">
                      <a16:colId xmlns:a16="http://schemas.microsoft.com/office/drawing/2014/main" val="1585882586"/>
                    </a:ext>
                  </a:extLst>
                </a:gridCol>
              </a:tblGrid>
              <a:tr h="505756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>
                          <a:effectLst/>
                          <a:latin typeface="B Roya" panose="00000400000000000000" pitchFamily="2" charset="-78"/>
                          <a:cs typeface="B Badr" panose="00000400000000000000" pitchFamily="2" charset="-78"/>
                        </a:rPr>
                        <a:t>مزدک رجبی</a:t>
                      </a:r>
                    </a:p>
                  </a:txBody>
                  <a:tcPr marL="6851" marR="6851" marT="6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>
                          <a:effectLst/>
                          <a:latin typeface="B Roya" panose="00000400000000000000" pitchFamily="2" charset="-78"/>
                          <a:cs typeface="B Badr" panose="00000400000000000000" pitchFamily="2" charset="-78"/>
                        </a:rPr>
                        <a:t>نقد کتاب آسیا در برابر غرب</a:t>
                      </a:r>
                    </a:p>
                  </a:txBody>
                  <a:tcPr marL="6851" marR="6851" marT="6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 dirty="0" smtClean="0">
                          <a:effectLst/>
                          <a:latin typeface="B Roya" panose="00000400000000000000" pitchFamily="2" charset="-78"/>
                          <a:cs typeface="B Badr" panose="00000400000000000000" pitchFamily="2" charset="-78"/>
                        </a:rPr>
                        <a:t>پژوهش </a:t>
                      </a:r>
                      <a:r>
                        <a:rPr lang="fa-IR" sz="2000" b="1" i="0" u="none" strike="noStrike" dirty="0">
                          <a:effectLst/>
                          <a:latin typeface="B Roya" panose="00000400000000000000" pitchFamily="2" charset="-78"/>
                          <a:cs typeface="B Badr" panose="00000400000000000000" pitchFamily="2" charset="-78"/>
                        </a:rPr>
                        <a:t>نامه انتقادی متون و برنامه های علوم </a:t>
                      </a:r>
                      <a:r>
                        <a:rPr lang="fa-IR" sz="2000" b="1" i="0" u="none" strike="noStrike" dirty="0" smtClean="0">
                          <a:effectLst/>
                          <a:latin typeface="B Roya" panose="00000400000000000000" pitchFamily="2" charset="-78"/>
                          <a:cs typeface="B Badr" panose="00000400000000000000" pitchFamily="2" charset="-78"/>
                        </a:rPr>
                        <a:t>انسانی</a:t>
                      </a:r>
                      <a:endParaRPr lang="fa-IR" sz="2000" b="1" i="0" u="none" strike="noStrike" dirty="0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6851" marR="6851" marT="6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6460532"/>
                  </a:ext>
                </a:extLst>
              </a:tr>
              <a:tr h="505756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 dirty="0">
                          <a:effectLst/>
                          <a:latin typeface="B Roya" panose="00000400000000000000" pitchFamily="2" charset="-78"/>
                          <a:cs typeface="B Badr" panose="00000400000000000000" pitchFamily="2" charset="-78"/>
                        </a:rPr>
                        <a:t>مهدی معین زاده - محمد علی روزبهانی</a:t>
                      </a:r>
                    </a:p>
                  </a:txBody>
                  <a:tcPr marL="6851" marR="6851" marT="6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>
                          <a:effectLst/>
                          <a:latin typeface="B Roya" panose="00000400000000000000" pitchFamily="2" charset="-78"/>
                          <a:cs typeface="B Badr" panose="00000400000000000000" pitchFamily="2" charset="-78"/>
                        </a:rPr>
                        <a:t>بازسازی اندیشه مارتین هایدگر پیرامون مفهوم گشتل</a:t>
                      </a:r>
                    </a:p>
                  </a:txBody>
                  <a:tcPr marL="6851" marR="6851" marT="6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 dirty="0" smtClean="0">
                          <a:effectLst/>
                          <a:latin typeface="B Roya" panose="00000400000000000000" pitchFamily="2" charset="-78"/>
                          <a:cs typeface="B Badr" panose="00000400000000000000" pitchFamily="2" charset="-78"/>
                        </a:rPr>
                        <a:t> </a:t>
                      </a:r>
                      <a:r>
                        <a:rPr lang="fa-IR" sz="2000" b="1" i="0" u="none" strike="noStrike" dirty="0">
                          <a:effectLst/>
                          <a:latin typeface="B Roya" panose="00000400000000000000" pitchFamily="2" charset="-78"/>
                          <a:cs typeface="B Badr" panose="00000400000000000000" pitchFamily="2" charset="-78"/>
                        </a:rPr>
                        <a:t>فلسفه علم </a:t>
                      </a:r>
                    </a:p>
                  </a:txBody>
                  <a:tcPr marL="6851" marR="6851" marT="6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1806783"/>
                  </a:ext>
                </a:extLst>
              </a:tr>
              <a:tr h="505756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>
                          <a:effectLst/>
                          <a:latin typeface="B Roya" panose="00000400000000000000" pitchFamily="2" charset="-78"/>
                          <a:cs typeface="B Badr" panose="00000400000000000000" pitchFamily="2" charset="-78"/>
                        </a:rPr>
                        <a:t>مهدی معین زاده</a:t>
                      </a:r>
                    </a:p>
                  </a:txBody>
                  <a:tcPr marL="6851" marR="6851" marT="6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 dirty="0">
                          <a:effectLst/>
                          <a:latin typeface="B Roya" panose="00000400000000000000" pitchFamily="2" charset="-78"/>
                          <a:cs typeface="B Badr" panose="00000400000000000000" pitchFamily="2" charset="-78"/>
                        </a:rPr>
                        <a:t>نقش قول به تاریخیت و مساله فرهنگ در تلقی آلمانی از علم</a:t>
                      </a:r>
                    </a:p>
                  </a:txBody>
                  <a:tcPr marL="6851" marR="6851" marT="6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 dirty="0" smtClean="0">
                          <a:effectLst/>
                          <a:latin typeface="B Roya" panose="00000400000000000000" pitchFamily="2" charset="-78"/>
                          <a:cs typeface="B Badr" panose="00000400000000000000" pitchFamily="2" charset="-78"/>
                        </a:rPr>
                        <a:t> </a:t>
                      </a:r>
                      <a:r>
                        <a:rPr lang="fa-IR" sz="2000" b="1" i="0" u="none" strike="noStrike" dirty="0">
                          <a:effectLst/>
                          <a:latin typeface="B Roya" panose="00000400000000000000" pitchFamily="2" charset="-78"/>
                          <a:cs typeface="B Badr" panose="00000400000000000000" pitchFamily="2" charset="-78"/>
                        </a:rPr>
                        <a:t>فلسفه </a:t>
                      </a:r>
                      <a:r>
                        <a:rPr lang="fa-IR" sz="2000" b="1" i="0" u="none" strike="noStrike" dirty="0" smtClean="0">
                          <a:effectLst/>
                          <a:latin typeface="B Roya" panose="00000400000000000000" pitchFamily="2" charset="-78"/>
                          <a:cs typeface="B Badr" panose="00000400000000000000" pitchFamily="2" charset="-78"/>
                        </a:rPr>
                        <a:t>علم</a:t>
                      </a:r>
                      <a:endParaRPr lang="fa-IR" sz="2000" b="1" i="0" u="none" strike="noStrike" dirty="0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6851" marR="6851" marT="6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9196962"/>
                  </a:ext>
                </a:extLst>
              </a:tr>
              <a:tr h="505756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>
                          <a:effectLst/>
                          <a:latin typeface="B Roya" panose="00000400000000000000" pitchFamily="2" charset="-78"/>
                          <a:cs typeface="B Badr" panose="00000400000000000000" pitchFamily="2" charset="-78"/>
                        </a:rPr>
                        <a:t>مزدک رجبی</a:t>
                      </a:r>
                    </a:p>
                  </a:txBody>
                  <a:tcPr marL="6851" marR="6851" marT="6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 dirty="0">
                          <a:effectLst/>
                          <a:latin typeface="B Roya" panose="00000400000000000000" pitchFamily="2" charset="-78"/>
                          <a:cs typeface="B Badr" panose="00000400000000000000" pitchFamily="2" charset="-78"/>
                        </a:rPr>
                        <a:t>نقد مفهوم پردازی فردید از غرب و ساحت و دل آگاهی</a:t>
                      </a:r>
                    </a:p>
                  </a:txBody>
                  <a:tcPr marL="6851" marR="6851" marT="6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i="0" u="none" strike="noStrike" dirty="0" smtClean="0">
                          <a:effectLst/>
                          <a:latin typeface="B Roya" panose="00000400000000000000" pitchFamily="2" charset="-78"/>
                          <a:cs typeface="B Badr" panose="00000400000000000000" pitchFamily="2" charset="-78"/>
                        </a:rPr>
                        <a:t> </a:t>
                      </a:r>
                      <a:r>
                        <a:rPr lang="fa-IR" sz="2000" b="1" i="0" u="none" strike="noStrike" dirty="0">
                          <a:effectLst/>
                          <a:latin typeface="B Roya" panose="00000400000000000000" pitchFamily="2" charset="-78"/>
                          <a:cs typeface="B Badr" panose="00000400000000000000" pitchFamily="2" charset="-78"/>
                        </a:rPr>
                        <a:t>غرب شناسی </a:t>
                      </a:r>
                      <a:r>
                        <a:rPr lang="fa-IR" sz="2000" b="1" i="0" u="none" strike="noStrike" dirty="0" smtClean="0">
                          <a:effectLst/>
                          <a:latin typeface="B Roya" panose="00000400000000000000" pitchFamily="2" charset="-78"/>
                          <a:cs typeface="B Badr" panose="00000400000000000000" pitchFamily="2" charset="-78"/>
                        </a:rPr>
                        <a:t>بنیادی</a:t>
                      </a:r>
                      <a:endParaRPr lang="fa-IR" sz="2000" b="1" i="0" u="none" strike="noStrike" dirty="0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6851" marR="6851" marT="6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7943409"/>
                  </a:ext>
                </a:extLst>
              </a:tr>
            </a:tbl>
          </a:graphicData>
        </a:graphic>
      </p:graphicFrame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565031" y="624110"/>
            <a:ext cx="9939581" cy="1280890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fa-IR" altLang="en-US" sz="3000" b="1" dirty="0" smtClean="0">
                <a:solidFill>
                  <a:srgbClr val="002060"/>
                </a:solidFill>
                <a:cs typeface="B Badr" panose="00000400000000000000" pitchFamily="2" charset="-78"/>
              </a:rPr>
              <a:t>گزارش </a:t>
            </a:r>
            <a:r>
              <a:rPr lang="fa-IR" altLang="en-US" sz="3000" b="1" dirty="0">
                <a:solidFill>
                  <a:srgbClr val="002060"/>
                </a:solidFill>
                <a:cs typeface="B Badr" panose="00000400000000000000" pitchFamily="2" charset="-78"/>
              </a:rPr>
              <a:t>فعالیت‌های پژوهشکده در سال گذشته </a:t>
            </a:r>
            <a:br>
              <a:rPr lang="fa-IR" altLang="en-US" sz="3000" b="1" dirty="0">
                <a:solidFill>
                  <a:srgbClr val="002060"/>
                </a:solidFill>
                <a:cs typeface="B Badr" panose="00000400000000000000" pitchFamily="2" charset="-78"/>
              </a:rPr>
            </a:br>
            <a:r>
              <a:rPr lang="fa-IR" altLang="en-US" sz="3000" b="1" dirty="0">
                <a:solidFill>
                  <a:srgbClr val="002060"/>
                </a:solidFill>
                <a:cs typeface="B Badr" panose="00000400000000000000" pitchFamily="2" charset="-78"/>
              </a:rPr>
              <a:t>د</a:t>
            </a:r>
            <a:r>
              <a:rPr lang="fa-IR" altLang="en-US" sz="3000" b="1" dirty="0" smtClean="0">
                <a:solidFill>
                  <a:srgbClr val="002060"/>
                </a:solidFill>
                <a:cs typeface="B Badr" panose="00000400000000000000" pitchFamily="2" charset="-78"/>
              </a:rPr>
              <a:t>) مقالات علمی پژوهشی </a:t>
            </a:r>
            <a:endParaRPr lang="fa-IR" sz="3000" dirty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08185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8394718"/>
              </p:ext>
            </p:extLst>
          </p:nvPr>
        </p:nvGraphicFramePr>
        <p:xfrm>
          <a:off x="2762115" y="2325810"/>
          <a:ext cx="8573306" cy="3300095"/>
        </p:xfrm>
        <a:graphic>
          <a:graphicData uri="http://schemas.openxmlformats.org/drawingml/2006/table">
            <a:tbl>
              <a:tblPr rtl="1"/>
              <a:tblGrid>
                <a:gridCol w="3398147">
                  <a:extLst>
                    <a:ext uri="{9D8B030D-6E8A-4147-A177-3AD203B41FA5}">
                      <a16:colId xmlns:a16="http://schemas.microsoft.com/office/drawing/2014/main" val="1570574037"/>
                    </a:ext>
                  </a:extLst>
                </a:gridCol>
                <a:gridCol w="5175159">
                  <a:extLst>
                    <a:ext uri="{9D8B030D-6E8A-4147-A177-3AD203B41FA5}">
                      <a16:colId xmlns:a16="http://schemas.microsoft.com/office/drawing/2014/main" val="2160258683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 rtl="1" fontAlgn="b">
                        <a:lnSpc>
                          <a:spcPct val="200000"/>
                        </a:lnSpc>
                      </a:pPr>
                      <a:r>
                        <a:rPr lang="fa-IR" sz="2500" b="1" i="0" u="none" strike="noStrike" dirty="0">
                          <a:effectLst/>
                          <a:latin typeface="B Roya" panose="00000400000000000000" pitchFamily="2" charset="-78"/>
                          <a:cs typeface="B Badr" panose="00000400000000000000" pitchFamily="2" charset="-78"/>
                        </a:rPr>
                        <a:t>مریم صانع پور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>
                        <a:lnSpc>
                          <a:spcPct val="200000"/>
                        </a:lnSpc>
                      </a:pPr>
                      <a:r>
                        <a:rPr lang="fa-IR" sz="2500" b="1" i="0" u="none" strike="noStrike">
                          <a:effectLst/>
                          <a:latin typeface="B Roya" panose="00000400000000000000" pitchFamily="2" charset="-78"/>
                          <a:cs typeface="B Badr" panose="00000400000000000000" pitchFamily="2" charset="-78"/>
                        </a:rPr>
                        <a:t>عقلانیت در روایتی زنانه، گفتمان غربی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151622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rtl="1" fontAlgn="b">
                        <a:lnSpc>
                          <a:spcPct val="200000"/>
                        </a:lnSpc>
                      </a:pPr>
                      <a:r>
                        <a:rPr lang="fa-IR" sz="2500" b="1" i="0" u="none" strike="noStrike">
                          <a:effectLst/>
                          <a:latin typeface="B Roya" panose="00000400000000000000" pitchFamily="2" charset="-78"/>
                          <a:cs typeface="B Badr" panose="00000400000000000000" pitchFamily="2" charset="-78"/>
                        </a:rPr>
                        <a:t>غلامحسین مقدم حیدری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>
                        <a:lnSpc>
                          <a:spcPct val="200000"/>
                        </a:lnSpc>
                      </a:pPr>
                      <a:r>
                        <a:rPr lang="fa-IR" sz="2500" b="1" i="0" u="none" strike="noStrike">
                          <a:effectLst/>
                          <a:latin typeface="B Roya" panose="00000400000000000000" pitchFamily="2" charset="-78"/>
                          <a:cs typeface="B Badr" panose="00000400000000000000" pitchFamily="2" charset="-78"/>
                        </a:rPr>
                        <a:t>بازخوانی کتاب تولد کلینیک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41038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rtl="1" fontAlgn="b">
                        <a:lnSpc>
                          <a:spcPct val="200000"/>
                        </a:lnSpc>
                      </a:pPr>
                      <a:r>
                        <a:rPr lang="fa-IR" sz="2500" b="1" i="0" u="none" strike="noStrike">
                          <a:effectLst/>
                          <a:latin typeface="B Roya" panose="00000400000000000000" pitchFamily="2" charset="-78"/>
                          <a:cs typeface="B Badr" panose="00000400000000000000" pitchFamily="2" charset="-78"/>
                        </a:rPr>
                        <a:t>مزدک رجبی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>
                        <a:lnSpc>
                          <a:spcPct val="200000"/>
                        </a:lnSpc>
                      </a:pPr>
                      <a:r>
                        <a:rPr lang="fa-IR" sz="2500" b="1" i="0" u="none" strike="noStrike" dirty="0">
                          <a:effectLst/>
                          <a:latin typeface="B Roya" panose="00000400000000000000" pitchFamily="2" charset="-78"/>
                          <a:cs typeface="B Badr" panose="00000400000000000000" pitchFamily="2" charset="-78"/>
                        </a:rPr>
                        <a:t>امر مطلق هگلی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088389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rtl="1" fontAlgn="b">
                        <a:lnSpc>
                          <a:spcPct val="200000"/>
                        </a:lnSpc>
                      </a:pPr>
                      <a:r>
                        <a:rPr lang="fa-IR" sz="2500" b="1" i="0" u="none" strike="noStrike" dirty="0">
                          <a:effectLst/>
                          <a:latin typeface="B Roya" panose="00000400000000000000" pitchFamily="2" charset="-78"/>
                          <a:cs typeface="B Badr" panose="00000400000000000000" pitchFamily="2" charset="-78"/>
                        </a:rPr>
                        <a:t>علیرضا منجمی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>
                        <a:lnSpc>
                          <a:spcPct val="200000"/>
                        </a:lnSpc>
                      </a:pPr>
                      <a:r>
                        <a:rPr lang="fa-IR" sz="2500" b="1" i="0" u="none" strike="noStrike">
                          <a:effectLst/>
                          <a:latin typeface="B Roya" panose="00000400000000000000" pitchFamily="2" charset="-78"/>
                          <a:cs typeface="B Badr" panose="00000400000000000000" pitchFamily="2" charset="-78"/>
                        </a:rPr>
                        <a:t>آزمونهای سنجش تفکر پزشکی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887997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rtl="1" fontAlgn="b">
                        <a:lnSpc>
                          <a:spcPct val="200000"/>
                        </a:lnSpc>
                      </a:pPr>
                      <a:r>
                        <a:rPr lang="fa-IR" sz="2500" b="1" i="0" u="none" strike="noStrike">
                          <a:effectLst/>
                          <a:latin typeface="B Roya" panose="00000400000000000000" pitchFamily="2" charset="-78"/>
                          <a:cs typeface="B Badr" panose="00000400000000000000" pitchFamily="2" charset="-78"/>
                        </a:rPr>
                        <a:t>علیرضا منجمی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>
                        <a:lnSpc>
                          <a:spcPct val="200000"/>
                        </a:lnSpc>
                      </a:pPr>
                      <a:r>
                        <a:rPr lang="fa-IR" sz="2500" b="1" i="0" u="none" strike="noStrike" dirty="0">
                          <a:effectLst/>
                          <a:latin typeface="B Roya" panose="00000400000000000000" pitchFamily="2" charset="-78"/>
                          <a:cs typeface="B Badr" panose="00000400000000000000" pitchFamily="2" charset="-78"/>
                        </a:rPr>
                        <a:t>مفاهیم و نظریه های قضاوت بالینی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71820"/>
                  </a:ext>
                </a:extLst>
              </a:tr>
            </a:tbl>
          </a:graphicData>
        </a:graphic>
      </p:graphicFrame>
      <p:sp>
        <p:nvSpPr>
          <p:cNvPr id="4" name="Title 2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fa-IR" altLang="en-US" sz="3000" b="1" dirty="0" smtClean="0">
                <a:solidFill>
                  <a:srgbClr val="002060"/>
                </a:solidFill>
                <a:cs typeface="B Badr" panose="00000400000000000000" pitchFamily="2" charset="-78"/>
              </a:rPr>
              <a:t>گزارش </a:t>
            </a:r>
            <a:r>
              <a:rPr lang="fa-IR" altLang="en-US" sz="3000" b="1" dirty="0">
                <a:solidFill>
                  <a:srgbClr val="002060"/>
                </a:solidFill>
                <a:cs typeface="B Badr" panose="00000400000000000000" pitchFamily="2" charset="-78"/>
              </a:rPr>
              <a:t>فعالیت‌های پژوهشکده در سال گذشته </a:t>
            </a:r>
            <a:br>
              <a:rPr lang="fa-IR" altLang="en-US" sz="3000" b="1" dirty="0">
                <a:solidFill>
                  <a:srgbClr val="002060"/>
                </a:solidFill>
                <a:cs typeface="B Badr" panose="00000400000000000000" pitchFamily="2" charset="-78"/>
              </a:rPr>
            </a:br>
            <a:r>
              <a:rPr lang="fa-IR" altLang="en-US" sz="3000" b="1" dirty="0" smtClean="0">
                <a:solidFill>
                  <a:srgbClr val="002060"/>
                </a:solidFill>
                <a:cs typeface="B Badr" panose="00000400000000000000" pitchFamily="2" charset="-78"/>
              </a:rPr>
              <a:t>هـ) کارگاه‌های آموزشی و پژوهشی </a:t>
            </a:r>
            <a:endParaRPr lang="fa-IR" sz="3000" dirty="0">
              <a:cs typeface="B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07095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ctrTitle"/>
          </p:nvPr>
        </p:nvSpPr>
        <p:spPr>
          <a:xfrm>
            <a:off x="642551" y="1309816"/>
            <a:ext cx="10972800" cy="2248930"/>
          </a:xfrm>
          <a:blipFill>
            <a:blip r:embed="rId2">
              <a:alphaModFix amt="8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99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effectLst>
            <a:outerShdw blurRad="50800" dist="50800" dir="5400000" algn="ctr" rotWithShape="0">
              <a:srgbClr val="000000">
                <a:alpha val="90000"/>
              </a:srgb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fa-IR" altLang="en-US" sz="6100" b="1" dirty="0" smtClean="0">
                <a:solidFill>
                  <a:srgbClr val="002060"/>
                </a:solidFill>
                <a:cs typeface="B Baran" panose="00000400000000000000" pitchFamily="2" charset="-78"/>
              </a:rPr>
              <a:t>پژوهشگاه علوم انسانی و مطالعات فرهنگی</a:t>
            </a:r>
            <a:r>
              <a:rPr lang="fa-IR" altLang="en-US" sz="7000" b="1" dirty="0" smtClean="0">
                <a:solidFill>
                  <a:srgbClr val="002060"/>
                </a:solidFill>
                <a:cs typeface="B Baran" panose="00000400000000000000" pitchFamily="2" charset="-78"/>
              </a:rPr>
              <a:t/>
            </a:r>
            <a:br>
              <a:rPr lang="fa-IR" altLang="en-US" sz="7000" b="1" dirty="0" smtClean="0">
                <a:solidFill>
                  <a:srgbClr val="002060"/>
                </a:solidFill>
                <a:cs typeface="B Baran" panose="00000400000000000000" pitchFamily="2" charset="-78"/>
              </a:rPr>
            </a:br>
            <a:r>
              <a:rPr lang="fa-IR" altLang="en-US" sz="5300" b="1" dirty="0" smtClean="0">
                <a:solidFill>
                  <a:schemeClr val="accent1">
                    <a:lumMod val="75000"/>
                  </a:schemeClr>
                </a:solidFill>
                <a:cs typeface="B Baran" panose="00000400000000000000" pitchFamily="2" charset="-78"/>
              </a:rPr>
              <a:t>پژوهشکده </a:t>
            </a:r>
            <a:r>
              <a:rPr lang="fa-IR" altLang="en-US" sz="5300" b="1" dirty="0">
                <a:solidFill>
                  <a:schemeClr val="accent1">
                    <a:lumMod val="75000"/>
                  </a:schemeClr>
                </a:solidFill>
                <a:cs typeface="B Baran" panose="00000400000000000000" pitchFamily="2" charset="-78"/>
              </a:rPr>
              <a:t>غربشناسی و علم </a:t>
            </a:r>
            <a:r>
              <a:rPr lang="fa-IR" altLang="en-US" sz="5300" b="1" dirty="0" smtClean="0">
                <a:solidFill>
                  <a:schemeClr val="accent1">
                    <a:lumMod val="75000"/>
                  </a:schemeClr>
                </a:solidFill>
                <a:cs typeface="B Baran" panose="00000400000000000000" pitchFamily="2" charset="-78"/>
              </a:rPr>
              <a:t>پژوهی </a:t>
            </a:r>
            <a:endParaRPr lang="en-US" altLang="en-US" sz="7000" b="1" dirty="0" smtClean="0">
              <a:solidFill>
                <a:schemeClr val="accent1">
                  <a:lumMod val="75000"/>
                </a:schemeClr>
              </a:solidFill>
              <a:cs typeface="B Bara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23290" y="1559688"/>
            <a:ext cx="10109957" cy="4788358"/>
          </a:xfrm>
          <a:solidFill>
            <a:schemeClr val="tx2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just" rtl="1"/>
            <a:r>
              <a:rPr lang="fa-IR" sz="2800" dirty="0">
                <a:cs typeface="B Badr" panose="00000400000000000000" pitchFamily="2" charset="-78"/>
              </a:rPr>
              <a:t>تاسیس پژوهشکده غربشناسی و علم پژوهی به منظور فهم عمیق و صحیح تمدن غربی و با توجه به دغدغه ها و نیازهای موجود به بررسی فرهنگ و تمدن غرب صورت گرفته تا ازاین رهگذر بتواند راهکارهایی برای حل مشکلات فکری، فرهنگی و اجتماعی جامعه کنونی ایران ارائه دهد. در این روند فلسفه غرب – به عنوان بنیاد معرفتی تمدن غرب- و علم و تکنولوژی – به عنوان بارزترین نمود تمدن غرب از اهمیت ویژه‌ای برخوردار است. با توجه به این دغدغه‌ها این پژوهشکده در حال حاضر دارای سه گروه فعال فلسفه علم و فناوری ، تاریخ و تمدن غرب ، و تاریخ علم و تمدن است</a:t>
            </a:r>
            <a:r>
              <a:rPr lang="en-US" sz="2800" dirty="0" smtClean="0">
                <a:cs typeface="B Badr" panose="00000400000000000000" pitchFamily="2" charset="-78"/>
              </a:rPr>
              <a:t>.</a:t>
            </a:r>
            <a:endParaRPr lang="fa-IR" sz="2800" dirty="0">
              <a:cs typeface="B Badr" panose="00000400000000000000" pitchFamily="2" charset="-78"/>
            </a:endParaRPr>
          </a:p>
          <a:p>
            <a:pPr algn="just" rtl="1"/>
            <a:r>
              <a:rPr lang="fa-IR" sz="2800" dirty="0">
                <a:cs typeface="B Badr" panose="00000400000000000000" pitchFamily="2" charset="-78"/>
              </a:rPr>
              <a:t>تاسیس: این پژوهشکده در آخرین ساختار ابلاغی پژوهشگاه در سال 1392و با ادغام سه گروه پژوهشی غربشناسی گروه پژوهشی- آموزشی فلسفه علم(تاسیس 1386) و گروه آموزشی تاریخ علم دوره اسلامی(تاسیس1386) بوجود آمد.</a:t>
            </a:r>
            <a:endParaRPr lang="en-US" sz="2800" dirty="0" smtClean="0">
              <a:cs typeface="B Badr" panose="00000400000000000000" pitchFamily="2" charset="-78"/>
            </a:endParaRPr>
          </a:p>
          <a:p>
            <a:pPr algn="just" rtl="1"/>
            <a:endParaRPr lang="fa-IR" sz="2500" dirty="0">
              <a:cs typeface="B Badr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23291" y="729617"/>
            <a:ext cx="10109957" cy="706979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fa-IR" altLang="en-US" sz="3000" b="1" dirty="0">
                <a:solidFill>
                  <a:srgbClr val="002060"/>
                </a:solidFill>
                <a:cs typeface="B Baran" panose="00000400000000000000" pitchFamily="2" charset="-78"/>
              </a:rPr>
              <a:t>معرفی پژوهشکده</a:t>
            </a:r>
            <a:endParaRPr lang="fa-IR" sz="3000" dirty="0">
              <a:cs typeface="2  Bad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76046" y="1307940"/>
            <a:ext cx="9692941" cy="4442230"/>
          </a:xfrm>
          <a:solidFill>
            <a:schemeClr val="accent2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just" rtl="1"/>
            <a:r>
              <a:rPr lang="fa-IR" sz="2800" dirty="0">
                <a:solidFill>
                  <a:schemeClr val="bg2"/>
                </a:solidFill>
                <a:cs typeface="B Badr" panose="00000400000000000000" pitchFamily="2" charset="-78"/>
              </a:rPr>
              <a:t>	 نقد و ارزیابی تلقی خام از فلسفه و علم و تکنولوژی در تمدن غربی</a:t>
            </a:r>
          </a:p>
          <a:p>
            <a:pPr algn="just" rtl="1"/>
            <a:r>
              <a:rPr lang="fa-IR" sz="2800" dirty="0">
                <a:solidFill>
                  <a:schemeClr val="bg2"/>
                </a:solidFill>
                <a:cs typeface="B Badr" panose="00000400000000000000" pitchFamily="2" charset="-78"/>
              </a:rPr>
              <a:t>	فهم نسبت فلسفه و علم و تکنولوژی غرب با فرهنگ، جامعه و دین در ایران معاصر</a:t>
            </a:r>
          </a:p>
          <a:p>
            <a:pPr algn="just" rtl="1"/>
            <a:r>
              <a:rPr lang="fa-IR" sz="2800" dirty="0">
                <a:solidFill>
                  <a:schemeClr val="bg2"/>
                </a:solidFill>
                <a:cs typeface="B Badr" panose="00000400000000000000" pitchFamily="2" charset="-78"/>
              </a:rPr>
              <a:t>	 مطالعات میان رشته ای مطالعات بنیادین هستی شناختی ومعرفت شناختی درباره  فلسفه و علم و تکنولوژی در تمدن غربی</a:t>
            </a:r>
          </a:p>
          <a:p>
            <a:pPr algn="just" rtl="1"/>
            <a:r>
              <a:rPr lang="fa-IR" sz="2800" dirty="0">
                <a:solidFill>
                  <a:schemeClr val="bg2"/>
                </a:solidFill>
                <a:cs typeface="B Badr" panose="00000400000000000000" pitchFamily="2" charset="-78"/>
              </a:rPr>
              <a:t>	نقد و ارزیابی آرای فیلسوفان غربی</a:t>
            </a:r>
          </a:p>
          <a:p>
            <a:pPr algn="just" rtl="1"/>
            <a:r>
              <a:rPr lang="fa-IR" sz="2800" dirty="0">
                <a:solidFill>
                  <a:schemeClr val="bg2"/>
                </a:solidFill>
                <a:cs typeface="B Badr" panose="00000400000000000000" pitchFamily="2" charset="-78"/>
              </a:rPr>
              <a:t>	مطالعه بسترهای جامعه شناختی ، روانشناختی و انسان شناختی فلسفه،علم و تکنولوژی در تمدن غرب</a:t>
            </a:r>
          </a:p>
          <a:p>
            <a:pPr algn="just" rtl="1"/>
            <a:r>
              <a:rPr lang="fa-IR" sz="2800" dirty="0">
                <a:solidFill>
                  <a:schemeClr val="bg2"/>
                </a:solidFill>
                <a:cs typeface="B Badr" panose="00000400000000000000" pitchFamily="2" charset="-78"/>
              </a:rPr>
              <a:t>	بررسی نسبت علوم انسانی و اجتماعی با علوم طبیعی</a:t>
            </a:r>
          </a:p>
          <a:p>
            <a:pPr algn="just" rtl="1"/>
            <a:endParaRPr lang="fa-IR" sz="2800" dirty="0">
              <a:solidFill>
                <a:schemeClr val="bg2"/>
              </a:solidFill>
              <a:cs typeface="B Badr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76046" y="624110"/>
            <a:ext cx="9692941" cy="706979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fa-IR" sz="3000" b="1" dirty="0" smtClean="0">
                <a:solidFill>
                  <a:srgbClr val="002060"/>
                </a:solidFill>
                <a:cs typeface="B Baran" panose="00000400000000000000" pitchFamily="2" charset="-78"/>
              </a:rPr>
              <a:t>اهم وظایف پژوهشکده </a:t>
            </a:r>
            <a:endParaRPr lang="fa-IR" sz="3000" dirty="0">
              <a:cs typeface="2  Bad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8462" y="1714356"/>
            <a:ext cx="9098179" cy="1280890"/>
          </a:xfrm>
          <a:solidFill>
            <a:schemeClr val="accent5">
              <a:lumMod val="75000"/>
            </a:schemeClr>
          </a:solidFill>
        </p:spPr>
        <p:style>
          <a:lnRef idx="3">
            <a:schemeClr val="lt1"/>
          </a:lnRef>
          <a:fillRef idx="1002">
            <a:schemeClr val="dk2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 algn="ctr" rtl="1">
              <a:lnSpc>
                <a:spcPct val="200000"/>
              </a:lnSpc>
              <a:spcBef>
                <a:spcPts val="1000"/>
              </a:spcBef>
            </a:pPr>
            <a:r>
              <a:rPr lang="fa-IR" sz="4000" dirty="0" smtClean="0">
                <a:solidFill>
                  <a:schemeClr val="bg2"/>
                </a:solidFill>
                <a:cs typeface="B Badr" panose="00000400000000000000" pitchFamily="2" charset="-78"/>
              </a:rPr>
              <a:t>ساختار و گروه‌های فعال پژوهشکده  </a:t>
            </a:r>
            <a:r>
              <a:rPr lang="en-US" sz="4000" dirty="0" smtClean="0">
                <a:solidFill>
                  <a:schemeClr val="bg2"/>
                </a:solidFill>
                <a:cs typeface="B Badr" panose="00000400000000000000" pitchFamily="2" charset="-78"/>
              </a:rPr>
              <a:t/>
            </a:r>
            <a:br>
              <a:rPr lang="en-US" sz="4000" dirty="0" smtClean="0">
                <a:solidFill>
                  <a:schemeClr val="bg2"/>
                </a:solidFill>
                <a:cs typeface="B Badr" panose="00000400000000000000" pitchFamily="2" charset="-78"/>
              </a:rPr>
            </a:br>
            <a:endParaRPr lang="fa-IR" dirty="0">
              <a:solidFill>
                <a:schemeClr val="bg2"/>
              </a:solidFill>
              <a:cs typeface="B Badr" panose="00000400000000000000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709502"/>
              </p:ext>
            </p:extLst>
          </p:nvPr>
        </p:nvGraphicFramePr>
        <p:xfrm>
          <a:off x="914398" y="3210952"/>
          <a:ext cx="10972800" cy="1624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175084122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003256929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04041937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4152325236"/>
                    </a:ext>
                  </a:extLst>
                </a:gridCol>
              </a:tblGrid>
              <a:tr h="1624818">
                <a:tc>
                  <a:txBody>
                    <a:bodyPr/>
                    <a:lstStyle/>
                    <a:p>
                      <a:pPr algn="ctr"/>
                      <a:r>
                        <a:rPr lang="fa-IR" sz="400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B Badr" panose="00000400000000000000" pitchFamily="2" charset="-78"/>
                        </a:rPr>
                        <a:t>دين و فرهنگ غرب معاصر </a:t>
                      </a:r>
                      <a:endParaRPr lang="en-US" sz="400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B Badr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400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B Badr" panose="00000400000000000000" pitchFamily="2" charset="-78"/>
                        </a:rPr>
                        <a:t>تاریخ و تمدن غرب </a:t>
                      </a:r>
                      <a:endParaRPr lang="en-US" sz="400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B Badr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400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B Badr" panose="00000400000000000000" pitchFamily="2" charset="-78"/>
                        </a:rPr>
                        <a:t>تاریخ علم و تمدن</a:t>
                      </a:r>
                      <a:endParaRPr lang="en-US" sz="400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B Badr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4000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B Badr" panose="00000400000000000000" pitchFamily="2" charset="-78"/>
                        </a:rPr>
                        <a:t>فلسفه علم و فناوری </a:t>
                      </a:r>
                      <a:endParaRPr lang="en-US" sz="4000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B Badr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48933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1846385"/>
            <a:ext cx="10005646" cy="4623863"/>
          </a:xfrm>
          <a:solidFill>
            <a:schemeClr val="accent2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just" rtl="1">
              <a:lnSpc>
                <a:spcPct val="150000"/>
              </a:lnSpc>
              <a:buNone/>
            </a:pPr>
            <a:r>
              <a:rPr lang="fa-IR" sz="2800" dirty="0">
                <a:solidFill>
                  <a:schemeClr val="bg2"/>
                </a:solidFill>
                <a:cs typeface="B Badr" panose="00000400000000000000" pitchFamily="2" charset="-78"/>
              </a:rPr>
              <a:t>کریم مجتهدی، جستارهایی درباره فلسفه و </a:t>
            </a:r>
            <a:r>
              <a:rPr lang="fa-IR" sz="2800" dirty="0" smtClean="0">
                <a:solidFill>
                  <a:schemeClr val="bg2"/>
                </a:solidFill>
                <a:cs typeface="B Badr" panose="00000400000000000000" pitchFamily="2" charset="-78"/>
              </a:rPr>
              <a:t>ادبیات، پژوهشگاه علوم انسانی و مطالعات فرهنگی، 1398</a:t>
            </a:r>
            <a:endParaRPr lang="fa-IR" sz="2800" dirty="0">
              <a:solidFill>
                <a:schemeClr val="bg2"/>
              </a:solidFill>
              <a:cs typeface="B Badr" panose="00000400000000000000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800" dirty="0" smtClean="0">
                <a:solidFill>
                  <a:schemeClr val="bg2"/>
                </a:solidFill>
                <a:cs typeface="B Badr" panose="00000400000000000000" pitchFamily="2" charset="-78"/>
              </a:rPr>
              <a:t>مریم </a:t>
            </a:r>
            <a:r>
              <a:rPr lang="fa-IR" sz="2800" dirty="0">
                <a:solidFill>
                  <a:schemeClr val="bg2"/>
                </a:solidFill>
                <a:cs typeface="B Badr" panose="00000400000000000000" pitchFamily="2" charset="-78"/>
              </a:rPr>
              <a:t>صانع‌پور، عقلانیت در روایتی زنانه (گفتمان غربی)، دانشگاه ادیان و مذاهب، 1398.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fa-IR" sz="2800" dirty="0">
                <a:solidFill>
                  <a:schemeClr val="bg2"/>
                </a:solidFill>
                <a:cs typeface="B Badr" panose="00000400000000000000" pitchFamily="2" charset="-78"/>
              </a:rPr>
              <a:t>غلامحسین مقدم حیدری، جامعه‌شناسی اثبات ریاضی، نی، 1399.</a:t>
            </a:r>
          </a:p>
          <a:p>
            <a:pPr marL="0" lvl="0" indent="0" algn="just" rtl="1">
              <a:lnSpc>
                <a:spcPct val="150000"/>
              </a:lnSpc>
              <a:buNone/>
            </a:pPr>
            <a:r>
              <a:rPr lang="fa-IR" sz="2800" dirty="0">
                <a:solidFill>
                  <a:schemeClr val="bg2"/>
                </a:solidFill>
                <a:cs typeface="B Badr" panose="00000400000000000000" pitchFamily="2" charset="-78"/>
              </a:rPr>
              <a:t>غلامحسین مقدم حیدری، </a:t>
            </a:r>
            <a:r>
              <a:rPr lang="ar-SA" sz="2800" dirty="0" smtClean="0">
                <a:solidFill>
                  <a:schemeClr val="bg2"/>
                </a:solidFill>
                <a:cs typeface="B Badr" panose="00000400000000000000" pitchFamily="2" charset="-78"/>
              </a:rPr>
              <a:t>توصیف </a:t>
            </a:r>
            <a:r>
              <a:rPr lang="ar-SA" sz="2800" dirty="0">
                <a:solidFill>
                  <a:schemeClr val="bg2"/>
                </a:solidFill>
                <a:cs typeface="B Badr" panose="00000400000000000000" pitchFamily="2" charset="-78"/>
              </a:rPr>
              <a:t>فلسفی </a:t>
            </a:r>
            <a:r>
              <a:rPr lang="ar-SA" sz="2800" dirty="0" smtClean="0">
                <a:solidFill>
                  <a:schemeClr val="bg2"/>
                </a:solidFill>
                <a:cs typeface="B Badr" panose="00000400000000000000" pitchFamily="2" charset="-78"/>
              </a:rPr>
              <a:t>علم</a:t>
            </a:r>
            <a:r>
              <a:rPr lang="fa-IR" sz="2800" dirty="0" smtClean="0">
                <a:solidFill>
                  <a:schemeClr val="bg2"/>
                </a:solidFill>
                <a:cs typeface="B Badr" panose="00000400000000000000" pitchFamily="2" charset="-78"/>
              </a:rPr>
              <a:t>،</a:t>
            </a:r>
            <a:r>
              <a:rPr lang="ar-SA" sz="2800" dirty="0" smtClean="0">
                <a:solidFill>
                  <a:schemeClr val="bg2"/>
                </a:solidFill>
                <a:cs typeface="B Badr" panose="00000400000000000000" pitchFamily="2" charset="-78"/>
              </a:rPr>
              <a:t> نی</a:t>
            </a:r>
            <a:r>
              <a:rPr lang="fa-IR" sz="2800" dirty="0" smtClean="0">
                <a:solidFill>
                  <a:schemeClr val="bg2"/>
                </a:solidFill>
                <a:cs typeface="B Badr" panose="00000400000000000000" pitchFamily="2" charset="-78"/>
              </a:rPr>
              <a:t>، 1398.</a:t>
            </a:r>
            <a:endParaRPr lang="fa-IR" sz="2800" dirty="0">
              <a:solidFill>
                <a:schemeClr val="bg2"/>
              </a:solidFill>
              <a:cs typeface="B Badr" panose="00000400000000000000" pitchFamily="2" charset="-78"/>
            </a:endParaRPr>
          </a:p>
          <a:p>
            <a:pPr marL="0" lvl="0" indent="0" algn="just" rtl="1">
              <a:lnSpc>
                <a:spcPct val="150000"/>
              </a:lnSpc>
              <a:buNone/>
            </a:pPr>
            <a:r>
              <a:rPr lang="ar-SA" sz="2800" dirty="0">
                <a:solidFill>
                  <a:schemeClr val="bg2"/>
                </a:solidFill>
                <a:cs typeface="B Badr" panose="00000400000000000000" pitchFamily="2" charset="-78"/>
              </a:rPr>
              <a:t>غلامحسین </a:t>
            </a:r>
            <a:r>
              <a:rPr lang="ar-SA" sz="2800" dirty="0" smtClean="0">
                <a:solidFill>
                  <a:schemeClr val="bg2"/>
                </a:solidFill>
                <a:cs typeface="B Badr" panose="00000400000000000000" pitchFamily="2" charset="-78"/>
              </a:rPr>
              <a:t>مقدم</a:t>
            </a:r>
            <a:r>
              <a:rPr lang="fa-IR" sz="2800" dirty="0" smtClean="0">
                <a:solidFill>
                  <a:schemeClr val="bg2"/>
                </a:solidFill>
                <a:cs typeface="B Badr" panose="00000400000000000000" pitchFamily="2" charset="-78"/>
              </a:rPr>
              <a:t>‌</a:t>
            </a:r>
            <a:r>
              <a:rPr lang="ar-SA" sz="2800" dirty="0" smtClean="0">
                <a:solidFill>
                  <a:schemeClr val="bg2"/>
                </a:solidFill>
                <a:cs typeface="B Badr" panose="00000400000000000000" pitchFamily="2" charset="-78"/>
              </a:rPr>
              <a:t>حیدری </a:t>
            </a:r>
            <a:r>
              <a:rPr lang="ar-SA" sz="2800" dirty="0">
                <a:solidFill>
                  <a:schemeClr val="bg2"/>
                </a:solidFill>
                <a:cs typeface="B Badr" panose="00000400000000000000" pitchFamily="2" charset="-78"/>
              </a:rPr>
              <a:t>و علیرضا </a:t>
            </a:r>
            <a:r>
              <a:rPr lang="ar-SA" sz="2800" dirty="0" smtClean="0">
                <a:solidFill>
                  <a:schemeClr val="bg2"/>
                </a:solidFill>
                <a:cs typeface="B Badr" panose="00000400000000000000" pitchFamily="2" charset="-78"/>
              </a:rPr>
              <a:t>منجمی</a:t>
            </a:r>
            <a:r>
              <a:rPr lang="fa-IR" sz="2800" dirty="0" smtClean="0">
                <a:solidFill>
                  <a:schemeClr val="bg2"/>
                </a:solidFill>
                <a:cs typeface="B Badr" panose="00000400000000000000" pitchFamily="2" charset="-78"/>
              </a:rPr>
              <a:t>،</a:t>
            </a:r>
            <a:r>
              <a:rPr lang="ar-SA" sz="2800" dirty="0" smtClean="0">
                <a:solidFill>
                  <a:schemeClr val="bg2"/>
                </a:solidFill>
                <a:cs typeface="B Badr" panose="00000400000000000000" pitchFamily="2" charset="-78"/>
              </a:rPr>
              <a:t> تکنولوژی</a:t>
            </a:r>
            <a:r>
              <a:rPr lang="ar-SA" sz="2800" dirty="0">
                <a:solidFill>
                  <a:schemeClr val="bg2"/>
                </a:solidFill>
                <a:cs typeface="B Badr" panose="00000400000000000000" pitchFamily="2" charset="-78"/>
              </a:rPr>
              <a:t>: فرانکشتاین یا </a:t>
            </a:r>
            <a:r>
              <a:rPr lang="ar-SA" sz="2800" dirty="0" smtClean="0">
                <a:solidFill>
                  <a:schemeClr val="bg2"/>
                </a:solidFill>
                <a:cs typeface="B Badr" panose="00000400000000000000" pitchFamily="2" charset="-78"/>
              </a:rPr>
              <a:t>پرومته،</a:t>
            </a:r>
            <a:r>
              <a:rPr lang="fa-IR" sz="2800" dirty="0" smtClean="0">
                <a:solidFill>
                  <a:schemeClr val="bg2"/>
                </a:solidFill>
                <a:cs typeface="B Badr" panose="00000400000000000000" pitchFamily="2" charset="-78"/>
              </a:rPr>
              <a:t> </a:t>
            </a:r>
            <a:r>
              <a:rPr lang="ar-SA" sz="2800" dirty="0" smtClean="0">
                <a:solidFill>
                  <a:schemeClr val="bg2"/>
                </a:solidFill>
                <a:cs typeface="B Badr" panose="00000400000000000000" pitchFamily="2" charset="-78"/>
              </a:rPr>
              <a:t>روزگارنو</a:t>
            </a:r>
            <a:r>
              <a:rPr lang="fa-IR" sz="2800" dirty="0" smtClean="0">
                <a:solidFill>
                  <a:schemeClr val="bg2"/>
                </a:solidFill>
                <a:cs typeface="B Badr" panose="00000400000000000000" pitchFamily="2" charset="-78"/>
              </a:rPr>
              <a:t>، 1398.</a:t>
            </a:r>
            <a:endParaRPr lang="en-US" sz="2800" dirty="0">
              <a:solidFill>
                <a:schemeClr val="bg2"/>
              </a:solidFill>
              <a:cs typeface="B Badr" panose="00000400000000000000" pitchFamily="2" charset="-78"/>
            </a:endParaRPr>
          </a:p>
          <a:p>
            <a:pPr algn="just">
              <a:buNone/>
            </a:pPr>
            <a:endParaRPr lang="fa-IR" sz="2400" b="1" dirty="0" smtClean="0">
              <a:cs typeface="B Badr" panose="00000400000000000000" pitchFamily="2" charset="-78"/>
            </a:endParaRPr>
          </a:p>
          <a:p>
            <a:pPr algn="just">
              <a:buNone/>
            </a:pPr>
            <a:r>
              <a:rPr lang="fa-IR" sz="2400" dirty="0" smtClean="0">
                <a:cs typeface="B Badr" panose="00000400000000000000" pitchFamily="2" charset="-78"/>
              </a:rPr>
              <a:t> </a:t>
            </a:r>
            <a:endParaRPr lang="fa-IR" sz="2200" dirty="0">
              <a:solidFill>
                <a:schemeClr val="bg2"/>
              </a:solidFill>
              <a:cs typeface="B Badr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8800" y="624110"/>
            <a:ext cx="10005646" cy="1222275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fa-IR" altLang="en-US" sz="3000" b="1" dirty="0" smtClean="0">
                <a:solidFill>
                  <a:srgbClr val="002060"/>
                </a:solidFill>
                <a:cs typeface="B Baran" panose="00000400000000000000" pitchFamily="2" charset="-78"/>
              </a:rPr>
              <a:t>گزارش فعالیت‌های پژوهشکده در سال گذشته </a:t>
            </a:r>
            <a:br>
              <a:rPr lang="fa-IR" altLang="en-US" sz="3000" b="1" dirty="0" smtClean="0">
                <a:solidFill>
                  <a:srgbClr val="002060"/>
                </a:solidFill>
                <a:cs typeface="B Baran" panose="00000400000000000000" pitchFamily="2" charset="-78"/>
              </a:rPr>
            </a:br>
            <a:r>
              <a:rPr lang="fa-IR" altLang="en-US" sz="3000" b="1" dirty="0" smtClean="0">
                <a:solidFill>
                  <a:srgbClr val="002060"/>
                </a:solidFill>
                <a:cs typeface="B Baran" panose="00000400000000000000" pitchFamily="2" charset="-78"/>
              </a:rPr>
              <a:t>الف) کتاب‌ها </a:t>
            </a:r>
            <a:br>
              <a:rPr lang="fa-IR" altLang="en-US" sz="3000" b="1" dirty="0" smtClean="0">
                <a:solidFill>
                  <a:srgbClr val="002060"/>
                </a:solidFill>
                <a:cs typeface="B Baran" panose="00000400000000000000" pitchFamily="2" charset="-78"/>
              </a:rPr>
            </a:br>
            <a:endParaRPr lang="fa-IR" sz="3000" dirty="0">
              <a:cs typeface="2  Bad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98073" y="337194"/>
            <a:ext cx="8976335" cy="1051994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fa-IR" altLang="en-US" sz="3000" b="1" dirty="0">
                <a:solidFill>
                  <a:srgbClr val="002060"/>
                </a:solidFill>
                <a:cs typeface="B Baran" panose="00000400000000000000" pitchFamily="2" charset="-78"/>
              </a:rPr>
              <a:t>گزارش فعالیت‌های پژوهشکده در سال گذشته </a:t>
            </a:r>
            <a:br>
              <a:rPr lang="fa-IR" altLang="en-US" sz="3000" b="1" dirty="0">
                <a:solidFill>
                  <a:srgbClr val="002060"/>
                </a:solidFill>
                <a:cs typeface="B Baran" panose="00000400000000000000" pitchFamily="2" charset="-78"/>
              </a:rPr>
            </a:br>
            <a:r>
              <a:rPr lang="fa-IR" altLang="en-US" sz="3000" b="1" dirty="0">
                <a:solidFill>
                  <a:srgbClr val="002060"/>
                </a:solidFill>
                <a:cs typeface="B Baran" panose="00000400000000000000" pitchFamily="2" charset="-78"/>
              </a:rPr>
              <a:t>ب</a:t>
            </a:r>
            <a:r>
              <a:rPr lang="fa-IR" altLang="en-US" sz="3000" b="1" dirty="0" smtClean="0">
                <a:solidFill>
                  <a:srgbClr val="002060"/>
                </a:solidFill>
                <a:cs typeface="B Baran" panose="00000400000000000000" pitchFamily="2" charset="-78"/>
              </a:rPr>
              <a:t>) طرح‌های پژوهشی </a:t>
            </a:r>
            <a:endParaRPr lang="fa-IR" sz="3000" dirty="0">
              <a:cs typeface="2  Badr" pitchFamily="2" charset="-7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150471"/>
              </p:ext>
            </p:extLst>
          </p:nvPr>
        </p:nvGraphicFramePr>
        <p:xfrm>
          <a:off x="446453" y="1633461"/>
          <a:ext cx="11553092" cy="4933918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2029068">
                  <a:extLst>
                    <a:ext uri="{9D8B030D-6E8A-4147-A177-3AD203B41FA5}">
                      <a16:colId xmlns:a16="http://schemas.microsoft.com/office/drawing/2014/main" val="1625756721"/>
                    </a:ext>
                  </a:extLst>
                </a:gridCol>
                <a:gridCol w="9524024">
                  <a:extLst>
                    <a:ext uri="{9D8B030D-6E8A-4147-A177-3AD203B41FA5}">
                      <a16:colId xmlns:a16="http://schemas.microsoft.com/office/drawing/2014/main" val="4064514938"/>
                    </a:ext>
                  </a:extLst>
                </a:gridCol>
              </a:tblGrid>
              <a:tr h="581009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 dirty="0">
                          <a:effectLst/>
                          <a:cs typeface="B Badr" panose="00000400000000000000" pitchFamily="2" charset="-78"/>
                        </a:rPr>
                        <a:t>غلامحسین مقدم حیدری</a:t>
                      </a:r>
                      <a:endParaRPr lang="fa-IR" sz="2000" b="1" i="0" u="none" strike="noStrike" dirty="0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 dirty="0">
                          <a:effectLst/>
                          <a:cs typeface="B Badr" panose="00000400000000000000" pitchFamily="2" charset="-78"/>
                        </a:rPr>
                        <a:t>ارزیابی الگوهای پیشرفت علم و سازگاری آن ها باآموزه های دینی: فاز چهارم؛</a:t>
                      </a:r>
                      <a:endParaRPr lang="fa-IR" sz="2000" b="1" i="0" u="none" strike="noStrike" dirty="0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96707776"/>
                  </a:ext>
                </a:extLst>
              </a:tr>
              <a:tr h="29497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 dirty="0">
                          <a:effectLst/>
                          <a:cs typeface="B Badr" panose="00000400000000000000" pitchFamily="2" charset="-78"/>
                        </a:rPr>
                        <a:t>علیرضا منجمی</a:t>
                      </a:r>
                      <a:endParaRPr lang="fa-IR" sz="2000" b="1" i="0" u="none" strike="noStrike" dirty="0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 dirty="0">
                          <a:effectLst/>
                          <a:cs typeface="B Badr" panose="00000400000000000000" pitchFamily="2" charset="-78"/>
                        </a:rPr>
                        <a:t>ارائه الگویی برای فهم علوم انسانی عملی؛ مرحله دوم</a:t>
                      </a:r>
                      <a:endParaRPr lang="fa-IR" sz="2000" b="1" i="0" u="none" strike="noStrike" dirty="0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40998885"/>
                  </a:ext>
                </a:extLst>
              </a:tr>
              <a:tr h="29497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 dirty="0">
                          <a:effectLst/>
                          <a:cs typeface="B Badr" panose="00000400000000000000" pitchFamily="2" charset="-78"/>
                        </a:rPr>
                        <a:t>مزدک رجبی</a:t>
                      </a:r>
                      <a:endParaRPr lang="fa-IR" sz="2000" b="1" i="0" u="none" strike="noStrike" dirty="0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 dirty="0">
                          <a:effectLst/>
                          <a:cs typeface="B Badr" panose="00000400000000000000" pitchFamily="2" charset="-78"/>
                        </a:rPr>
                        <a:t>محتوای غرب شناسی 1: نسبت وجود- معرفتی ما با مفهوم روشنگری در فلسفه کانت</a:t>
                      </a:r>
                      <a:endParaRPr lang="fa-IR" sz="2000" b="1" i="0" u="none" strike="noStrike" dirty="0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9163580"/>
                  </a:ext>
                </a:extLst>
              </a:tr>
              <a:tr h="29497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 dirty="0">
                          <a:effectLst/>
                          <a:cs typeface="B Badr" panose="00000400000000000000" pitchFamily="2" charset="-78"/>
                        </a:rPr>
                        <a:t>علیرضا منجمی</a:t>
                      </a:r>
                      <a:endParaRPr lang="fa-IR" sz="2000" b="1" i="0" u="none" strike="noStrike" dirty="0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 dirty="0">
                          <a:effectLst/>
                          <a:cs typeface="B Badr" panose="00000400000000000000" pitchFamily="2" charset="-78"/>
                        </a:rPr>
                        <a:t>تحلیل و نقد کاربردی سازی علوم انسانی از منظر علم شناسی و ارائه الگویی برای فهم علوم انسانی عملی</a:t>
                      </a:r>
                      <a:endParaRPr lang="fa-IR" sz="2000" b="1" i="0" u="none" strike="noStrike" dirty="0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67314361"/>
                  </a:ext>
                </a:extLst>
              </a:tr>
              <a:tr h="29497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 dirty="0">
                          <a:effectLst/>
                          <a:cs typeface="B Badr" panose="00000400000000000000" pitchFamily="2" charset="-78"/>
                        </a:rPr>
                        <a:t>مریم صانع پور</a:t>
                      </a:r>
                      <a:endParaRPr lang="fa-IR" sz="2000" b="1" i="0" u="none" strike="noStrike" dirty="0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 dirty="0">
                          <a:effectLst/>
                          <a:cs typeface="B Badr" panose="00000400000000000000" pitchFamily="2" charset="-78"/>
                        </a:rPr>
                        <a:t>گفتگوی غرب، ایران باستان، و اسلام دربارة عقلانیت و زنانگی</a:t>
                      </a:r>
                      <a:endParaRPr lang="fa-IR" sz="2000" b="1" i="0" u="none" strike="noStrike" dirty="0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31240684"/>
                  </a:ext>
                </a:extLst>
              </a:tr>
              <a:tr h="29497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 dirty="0">
                          <a:effectLst/>
                          <a:cs typeface="B Badr" panose="00000400000000000000" pitchFamily="2" charset="-78"/>
                        </a:rPr>
                        <a:t>علیرضا منجمی</a:t>
                      </a:r>
                      <a:endParaRPr lang="fa-IR" sz="2000" b="1" i="0" u="none" strike="noStrike" dirty="0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 dirty="0">
                          <a:effectLst/>
                          <a:cs typeface="B Badr" panose="00000400000000000000" pitchFamily="2" charset="-78"/>
                        </a:rPr>
                        <a:t>تحلیل ابعاد همه‌گیری کووید 19 از منظر فلسفۀ پزشکی</a:t>
                      </a:r>
                      <a:endParaRPr lang="fa-IR" sz="2000" b="1" i="0" u="none" strike="noStrike" dirty="0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41148943"/>
                  </a:ext>
                </a:extLst>
              </a:tr>
              <a:tr h="581009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 dirty="0">
                          <a:effectLst/>
                          <a:cs typeface="B Badr" panose="00000400000000000000" pitchFamily="2" charset="-78"/>
                        </a:rPr>
                        <a:t>غلامحسین مقدم حیدری</a:t>
                      </a:r>
                      <a:endParaRPr lang="fa-IR" sz="2000" b="1" i="0" u="none" strike="noStrike" dirty="0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 dirty="0">
                          <a:effectLst/>
                          <a:cs typeface="B Badr" panose="00000400000000000000" pitchFamily="2" charset="-78"/>
                        </a:rPr>
                        <a:t>دیرینه شناسی بیماری تنی و روانی در پرتو  امر بهنجار و امر آسیب شناختی</a:t>
                      </a:r>
                      <a:endParaRPr lang="fa-IR" sz="2000" b="1" i="0" u="none" strike="noStrike" dirty="0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48695041"/>
                  </a:ext>
                </a:extLst>
              </a:tr>
              <a:tr h="30538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 dirty="0">
                          <a:effectLst/>
                          <a:cs typeface="B Badr" panose="00000400000000000000" pitchFamily="2" charset="-78"/>
                        </a:rPr>
                        <a:t>آیدین کیخائی</a:t>
                      </a:r>
                      <a:endParaRPr lang="fa-IR" sz="2000" b="1" i="0" u="none" strike="noStrike" dirty="0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 dirty="0" smtClean="0">
                          <a:effectLst/>
                          <a:cs typeface="B Badr" panose="00000400000000000000" pitchFamily="2" charset="-78"/>
                        </a:rPr>
                        <a:t>باز </a:t>
                      </a:r>
                      <a:r>
                        <a:rPr lang="fa-IR" sz="2000" u="none" strike="noStrike" dirty="0">
                          <a:effectLst/>
                          <a:cs typeface="B Badr" panose="00000400000000000000" pitchFamily="2" charset="-78"/>
                        </a:rPr>
                        <a:t>اندیشی رابطهی موسیقی و جامعه در ایران معاصر </a:t>
                      </a:r>
                      <a:endParaRPr lang="fa-IR" sz="2000" b="1" i="0" u="none" strike="noStrike" dirty="0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9953010"/>
                  </a:ext>
                </a:extLst>
              </a:tr>
              <a:tr h="29497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 dirty="0">
                          <a:effectLst/>
                          <a:cs typeface="B Badr" panose="00000400000000000000" pitchFamily="2" charset="-78"/>
                        </a:rPr>
                        <a:t>علیرضا منصوری</a:t>
                      </a:r>
                      <a:endParaRPr lang="fa-IR" sz="2000" b="1" i="0" u="none" strike="noStrike" dirty="0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 dirty="0">
                          <a:effectLst/>
                          <a:cs typeface="B Badr" panose="00000400000000000000" pitchFamily="2" charset="-78"/>
                        </a:rPr>
                        <a:t>تحلیل تعامل متافیزیک و فیزیک در مسئلۀ «پیکان زمان»: مورد «فرضیۀ گذشته»</a:t>
                      </a:r>
                      <a:endParaRPr lang="fa-IR" sz="2000" b="1" i="0" u="none" strike="noStrike" dirty="0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54007164"/>
                  </a:ext>
                </a:extLst>
              </a:tr>
              <a:tr h="29497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 dirty="0">
                          <a:effectLst/>
                          <a:cs typeface="B Badr" panose="00000400000000000000" pitchFamily="2" charset="-78"/>
                        </a:rPr>
                        <a:t>مهدی معین زاده</a:t>
                      </a:r>
                      <a:endParaRPr lang="fa-IR" sz="2000" b="1" i="0" u="none" strike="noStrike" dirty="0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 dirty="0">
                          <a:effectLst/>
                          <a:cs typeface="B Badr" panose="00000400000000000000" pitchFamily="2" charset="-78"/>
                        </a:rPr>
                        <a:t>تاملی در نسبت فلسفه و جهان بینی با تاکید بر درسگفتار 1919م. هایدگر</a:t>
                      </a:r>
                      <a:endParaRPr lang="fa-IR" sz="2000" b="1" i="0" u="none" strike="noStrike" dirty="0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91371270"/>
                  </a:ext>
                </a:extLst>
              </a:tr>
              <a:tr h="29497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 dirty="0">
                          <a:effectLst/>
                          <a:cs typeface="B Badr" panose="00000400000000000000" pitchFamily="2" charset="-78"/>
                        </a:rPr>
                        <a:t>مریم صانع پور</a:t>
                      </a:r>
                      <a:endParaRPr lang="fa-IR" sz="2000" b="1" i="0" u="none" strike="noStrike" dirty="0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 dirty="0">
                          <a:effectLst/>
                          <a:cs typeface="B Badr" panose="00000400000000000000" pitchFamily="2" charset="-78"/>
                        </a:rPr>
                        <a:t>پی‌جویی عقلانیت مهرورز در عرفان و فلسفة اسلامی به‌مثابه یک نظریه</a:t>
                      </a:r>
                      <a:endParaRPr lang="fa-IR" sz="2000" b="1" i="0" u="none" strike="noStrike" dirty="0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07736098"/>
                  </a:ext>
                </a:extLst>
              </a:tr>
              <a:tr h="29497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 dirty="0">
                          <a:effectLst/>
                          <a:cs typeface="B Badr" panose="00000400000000000000" pitchFamily="2" charset="-78"/>
                        </a:rPr>
                        <a:t>مزدک رجبی</a:t>
                      </a:r>
                      <a:endParaRPr lang="fa-IR" sz="2000" b="1" i="0" u="none" strike="noStrike" dirty="0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 dirty="0">
                          <a:effectLst/>
                          <a:cs typeface="B Badr" panose="00000400000000000000" pitchFamily="2" charset="-78"/>
                        </a:rPr>
                        <a:t>محتوای شناخت فلسفی جهان مدرن 2: تبیین هگلی"مطلق" و فهم "منورالفکران" ایران از آن</a:t>
                      </a:r>
                      <a:endParaRPr lang="fa-IR" sz="2000" b="1" i="0" u="none" strike="noStrike" dirty="0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28523597"/>
                  </a:ext>
                </a:extLst>
              </a:tr>
              <a:tr h="29497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 dirty="0">
                          <a:effectLst/>
                          <a:cs typeface="B Badr" panose="00000400000000000000" pitchFamily="2" charset="-78"/>
                        </a:rPr>
                        <a:t>محمد تقی چاوشی</a:t>
                      </a:r>
                      <a:endParaRPr lang="fa-IR" sz="2000" b="1" i="0" u="none" strike="noStrike" dirty="0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>
                          <a:effectLst/>
                          <a:cs typeface="B Badr" panose="00000400000000000000" pitchFamily="2" charset="-78"/>
                        </a:rPr>
                        <a:t>مدرنیته و فرهنگ ایرانی- اسلامی</a:t>
                      </a:r>
                      <a:endParaRPr lang="fa-IR" sz="20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99584015"/>
                  </a:ext>
                </a:extLst>
              </a:tr>
              <a:tr h="30538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 dirty="0">
                          <a:effectLst/>
                          <a:cs typeface="B Badr" panose="00000400000000000000" pitchFamily="2" charset="-78"/>
                        </a:rPr>
                        <a:t>مهدی بنایی جهرمی</a:t>
                      </a:r>
                      <a:endParaRPr lang="fa-IR" sz="2000" b="1" i="0" u="none" strike="noStrike" dirty="0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u="none" strike="noStrike" dirty="0">
                          <a:effectLst/>
                          <a:cs typeface="B Badr" panose="00000400000000000000" pitchFamily="2" charset="-78"/>
                        </a:rPr>
                        <a:t>پدیدارشناسی و ادراک تاریخی در فلسفه معاصر ایران(درآمدی بر تامل در وضع ادراک تاریخی در فلسفه معاصر ایران)</a:t>
                      </a:r>
                      <a:endParaRPr lang="fa-IR" sz="2000" b="1" i="0" u="none" strike="noStrike" dirty="0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9918593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35370" y="519381"/>
            <a:ext cx="9724290" cy="1063233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fa-IR" altLang="en-US" sz="3000" b="1" dirty="0" smtClean="0">
                <a:solidFill>
                  <a:srgbClr val="002060"/>
                </a:solidFill>
                <a:cs typeface="B Badr" panose="00000400000000000000" pitchFamily="2" charset="-78"/>
              </a:rPr>
              <a:t>گزارش </a:t>
            </a:r>
            <a:r>
              <a:rPr lang="fa-IR" altLang="en-US" sz="3000" b="1" dirty="0">
                <a:solidFill>
                  <a:srgbClr val="002060"/>
                </a:solidFill>
                <a:cs typeface="B Badr" panose="00000400000000000000" pitchFamily="2" charset="-78"/>
              </a:rPr>
              <a:t>فعالیت‌های پژوهشکده در سال گذشته </a:t>
            </a:r>
            <a:br>
              <a:rPr lang="fa-IR" altLang="en-US" sz="3000" b="1" dirty="0">
                <a:solidFill>
                  <a:srgbClr val="002060"/>
                </a:solidFill>
                <a:cs typeface="B Badr" panose="00000400000000000000" pitchFamily="2" charset="-78"/>
              </a:rPr>
            </a:br>
            <a:r>
              <a:rPr lang="fa-IR" altLang="en-US" sz="3000" b="1" dirty="0" smtClean="0">
                <a:solidFill>
                  <a:srgbClr val="002060"/>
                </a:solidFill>
                <a:cs typeface="B Badr" panose="00000400000000000000" pitchFamily="2" charset="-78"/>
              </a:rPr>
              <a:t>ج) سخنرانی‌ها </a:t>
            </a:r>
            <a:endParaRPr lang="fa-IR" sz="3000" dirty="0">
              <a:cs typeface="B Badr" panose="00000400000000000000" pitchFamily="2" charset="-7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833647"/>
              </p:ext>
            </p:extLst>
          </p:nvPr>
        </p:nvGraphicFramePr>
        <p:xfrm>
          <a:off x="808890" y="1582614"/>
          <a:ext cx="10550768" cy="5038905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776590">
                  <a:extLst>
                    <a:ext uri="{9D8B030D-6E8A-4147-A177-3AD203B41FA5}">
                      <a16:colId xmlns:a16="http://schemas.microsoft.com/office/drawing/2014/main" val="1947740472"/>
                    </a:ext>
                  </a:extLst>
                </a:gridCol>
                <a:gridCol w="3426280">
                  <a:extLst>
                    <a:ext uri="{9D8B030D-6E8A-4147-A177-3AD203B41FA5}">
                      <a16:colId xmlns:a16="http://schemas.microsoft.com/office/drawing/2014/main" val="1109493937"/>
                    </a:ext>
                  </a:extLst>
                </a:gridCol>
                <a:gridCol w="5347898">
                  <a:extLst>
                    <a:ext uri="{9D8B030D-6E8A-4147-A177-3AD203B41FA5}">
                      <a16:colId xmlns:a16="http://schemas.microsoft.com/office/drawing/2014/main" val="505195307"/>
                    </a:ext>
                  </a:extLst>
                </a:gridCol>
              </a:tblGrid>
              <a:tr h="46371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200" u="none" strike="noStrike">
                          <a:effectLst/>
                          <a:cs typeface="B Badr" panose="00000400000000000000" pitchFamily="2" charset="-78"/>
                        </a:rPr>
                        <a:t>علیرضا منصوری</a:t>
                      </a:r>
                      <a:endParaRPr lang="fa-IR" sz="22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200" u="none" strike="noStrike">
                          <a:effectLst/>
                          <a:cs typeface="B Badr" panose="00000400000000000000" pitchFamily="2" charset="-78"/>
                        </a:rPr>
                        <a:t>تأثیر دنیاگیری کرونا بر تکنولوژی‌های انسانی</a:t>
                      </a:r>
                      <a:endParaRPr lang="fa-IR" sz="22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200" u="none" strike="noStrike">
                          <a:effectLst/>
                          <a:cs typeface="B Badr" panose="00000400000000000000" pitchFamily="2" charset="-78"/>
                        </a:rPr>
                        <a:t>همایش مجازی ابعاد انسانی -اجتماعی مسئلۀ کرونا در ایران</a:t>
                      </a:r>
                      <a:endParaRPr lang="fa-IR" sz="22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10000580"/>
                  </a:ext>
                </a:extLst>
              </a:tr>
              <a:tr h="46371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200" u="none" strike="noStrike">
                          <a:effectLst/>
                          <a:cs typeface="B Badr" panose="00000400000000000000" pitchFamily="2" charset="-78"/>
                        </a:rPr>
                        <a:t>مزدک رجبی</a:t>
                      </a:r>
                      <a:endParaRPr lang="fa-IR" sz="22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200" u="none" strike="noStrike">
                          <a:effectLst/>
                          <a:cs typeface="B Badr" panose="00000400000000000000" pitchFamily="2" charset="-78"/>
                        </a:rPr>
                        <a:t>تعلیق نسبت مندی</a:t>
                      </a:r>
                      <a:endParaRPr lang="fa-IR" sz="22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200" u="none" strike="noStrike">
                          <a:effectLst/>
                          <a:cs typeface="B Badr" panose="00000400000000000000" pitchFamily="2" charset="-78"/>
                        </a:rPr>
                        <a:t>نشست تخصصی هنر در بحران</a:t>
                      </a:r>
                      <a:endParaRPr lang="fa-IR" sz="22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80906269"/>
                  </a:ext>
                </a:extLst>
              </a:tr>
              <a:tr h="63760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200" u="none" strike="noStrike">
                          <a:effectLst/>
                          <a:cs typeface="B Badr" panose="00000400000000000000" pitchFamily="2" charset="-78"/>
                        </a:rPr>
                        <a:t>غلامحسین مقدم حیدری</a:t>
                      </a:r>
                      <a:endParaRPr lang="fa-IR" sz="22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200" u="none" strike="noStrike">
                          <a:effectLst/>
                          <a:cs typeface="B Badr" panose="00000400000000000000" pitchFamily="2" charset="-78"/>
                        </a:rPr>
                        <a:t>زیست سیاست و همه گیری کووید19</a:t>
                      </a:r>
                      <a:endParaRPr lang="fa-IR" sz="22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200" u="none" strike="noStrike" dirty="0">
                          <a:effectLst/>
                          <a:cs typeface="B Badr" panose="00000400000000000000" pitchFamily="2" charset="-78"/>
                        </a:rPr>
                        <a:t>وبینار همه گیری کووید19؛اخلاق و آموزش پزشکی</a:t>
                      </a:r>
                      <a:endParaRPr lang="fa-IR" sz="2200" b="1" i="0" u="none" strike="noStrike" dirty="0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0268454"/>
                  </a:ext>
                </a:extLst>
              </a:tr>
              <a:tr h="46371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200" u="none" strike="noStrike">
                          <a:effectLst/>
                          <a:cs typeface="B Badr" panose="00000400000000000000" pitchFamily="2" charset="-78"/>
                        </a:rPr>
                        <a:t>علیرضا منجمی</a:t>
                      </a:r>
                      <a:endParaRPr lang="fa-IR" sz="22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200" u="none" strike="noStrike">
                          <a:effectLst/>
                          <a:cs typeface="B Badr" panose="00000400000000000000" pitchFamily="2" charset="-78"/>
                        </a:rPr>
                        <a:t>علوم شناختی و آموزش پزشکی</a:t>
                      </a:r>
                      <a:endParaRPr lang="fa-IR" sz="22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200" u="none" strike="noStrike">
                          <a:effectLst/>
                          <a:cs typeface="B Badr" panose="00000400000000000000" pitchFamily="2" charset="-78"/>
                        </a:rPr>
                        <a:t>سمپوزیوم علمی علوم اعصاب تربیتی</a:t>
                      </a:r>
                      <a:endParaRPr lang="fa-IR" sz="22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51657066"/>
                  </a:ext>
                </a:extLst>
              </a:tr>
              <a:tr h="63760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200" u="none" strike="noStrike" dirty="0">
                          <a:effectLst/>
                          <a:cs typeface="B Badr" panose="00000400000000000000" pitchFamily="2" charset="-78"/>
                        </a:rPr>
                        <a:t>علیرضا منجمی</a:t>
                      </a:r>
                      <a:endParaRPr lang="fa-IR" sz="2200" b="1" i="0" u="none" strike="noStrike" dirty="0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200" u="none" strike="noStrike" dirty="0">
                          <a:effectLst/>
                          <a:cs typeface="B Badr" panose="00000400000000000000" pitchFamily="2" charset="-78"/>
                        </a:rPr>
                        <a:t>پدیدارشناسی سلامت و مراقبت در همه گیری کووید 19</a:t>
                      </a:r>
                      <a:endParaRPr lang="fa-IR" sz="2200" b="1" i="0" u="none" strike="noStrike" dirty="0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200" u="none" strike="noStrike">
                          <a:effectLst/>
                          <a:cs typeface="B Badr" panose="00000400000000000000" pitchFamily="2" charset="-78"/>
                        </a:rPr>
                        <a:t>وبینار کشوری ابعاد بحران وجودی همه گیری کرونا</a:t>
                      </a:r>
                      <a:endParaRPr lang="fa-IR" sz="22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04041947"/>
                  </a:ext>
                </a:extLst>
              </a:tr>
              <a:tr h="46371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200" u="none" strike="noStrike">
                          <a:effectLst/>
                          <a:cs typeface="B Badr" panose="00000400000000000000" pitchFamily="2" charset="-78"/>
                        </a:rPr>
                        <a:t>علیرضا منجمی</a:t>
                      </a:r>
                      <a:endParaRPr lang="fa-IR" sz="22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200" u="none" strike="noStrike">
                          <a:effectLst/>
                          <a:cs typeface="B Badr" panose="00000400000000000000" pitchFamily="2" charset="-78"/>
                        </a:rPr>
                        <a:t>طبی سازی مراقبت تسکینی</a:t>
                      </a:r>
                      <a:endParaRPr lang="fa-IR" sz="22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200" u="none" strike="noStrike">
                          <a:effectLst/>
                          <a:cs typeface="B Badr" panose="00000400000000000000" pitchFamily="2" charset="-78"/>
                        </a:rPr>
                        <a:t>سمپوزیوم علمی مراقبتهای حمایتی تسکینی</a:t>
                      </a:r>
                      <a:endParaRPr lang="fa-IR" sz="22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72847469"/>
                  </a:ext>
                </a:extLst>
              </a:tr>
              <a:tr h="46371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200" u="none" strike="noStrike">
                          <a:effectLst/>
                          <a:cs typeface="B Badr" panose="00000400000000000000" pitchFamily="2" charset="-78"/>
                        </a:rPr>
                        <a:t>علیرضا منجمی</a:t>
                      </a:r>
                      <a:endParaRPr lang="fa-IR" sz="22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200" u="none" strike="noStrike">
                          <a:effectLst/>
                          <a:cs typeface="B Badr" panose="00000400000000000000" pitchFamily="2" charset="-78"/>
                        </a:rPr>
                        <a:t>فلسفه پزشکی و کرونا</a:t>
                      </a:r>
                      <a:endParaRPr lang="fa-IR" sz="22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200" u="none" strike="noStrike">
                          <a:effectLst/>
                          <a:cs typeface="B Badr" panose="00000400000000000000" pitchFamily="2" charset="-78"/>
                        </a:rPr>
                        <a:t>وبینار همه گیری کووید 19؛ اخلاق و آموزش پزشکی</a:t>
                      </a:r>
                      <a:endParaRPr lang="fa-IR" sz="22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71231003"/>
                  </a:ext>
                </a:extLst>
              </a:tr>
              <a:tr h="46371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200" u="none" strike="noStrike">
                          <a:effectLst/>
                          <a:cs typeface="B Badr" panose="00000400000000000000" pitchFamily="2" charset="-78"/>
                        </a:rPr>
                        <a:t>علیرضا منجمی</a:t>
                      </a:r>
                      <a:endParaRPr lang="fa-IR" sz="22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200" u="none" strike="noStrike">
                          <a:effectLst/>
                          <a:cs typeface="B Badr" panose="00000400000000000000" pitchFamily="2" charset="-78"/>
                        </a:rPr>
                        <a:t>بازخوانی کتاب تولد کلینیک</a:t>
                      </a:r>
                      <a:endParaRPr lang="fa-IR" sz="22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200" u="none" strike="noStrike" dirty="0">
                          <a:effectLst/>
                          <a:cs typeface="B Badr" panose="00000400000000000000" pitchFamily="2" charset="-78"/>
                        </a:rPr>
                        <a:t>درسگفتار بازخوانی کتاب تولد کلینیک</a:t>
                      </a:r>
                      <a:endParaRPr lang="fa-IR" sz="2200" b="1" i="0" u="none" strike="noStrike" dirty="0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32680221"/>
                  </a:ext>
                </a:extLst>
              </a:tr>
              <a:tr h="63760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200" u="none" strike="noStrike">
                          <a:effectLst/>
                          <a:cs typeface="B Badr" panose="00000400000000000000" pitchFamily="2" charset="-78"/>
                        </a:rPr>
                        <a:t>علیرضا منجمی</a:t>
                      </a:r>
                      <a:endParaRPr lang="fa-IR" sz="22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200" u="none" strike="noStrike">
                          <a:effectLst/>
                          <a:cs typeface="B Badr" panose="00000400000000000000" pitchFamily="2" charset="-78"/>
                        </a:rPr>
                        <a:t>فلسفه پزشکی در مواجهه با کرونا چه می گوید؟</a:t>
                      </a:r>
                      <a:endParaRPr lang="fa-IR" sz="22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200" u="none" strike="noStrike" dirty="0">
                          <a:effectLst/>
                          <a:cs typeface="B Badr" panose="00000400000000000000" pitchFamily="2" charset="-78"/>
                        </a:rPr>
                        <a:t>همایش مجازی ابعاد انسانی اجتماعی مسأله کرونا در ایران</a:t>
                      </a:r>
                      <a:endParaRPr lang="fa-IR" sz="2200" b="1" i="0" u="none" strike="noStrike" dirty="0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692795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2"/>
          <p:cNvSpPr>
            <a:spLocks noGrp="1"/>
          </p:cNvSpPr>
          <p:nvPr>
            <p:ph type="title"/>
          </p:nvPr>
        </p:nvSpPr>
        <p:spPr>
          <a:xfrm>
            <a:off x="1617786" y="519381"/>
            <a:ext cx="9741874" cy="1063233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fa-IR" altLang="en-US" sz="3000" b="1" dirty="0" smtClean="0">
                <a:solidFill>
                  <a:srgbClr val="002060"/>
                </a:solidFill>
                <a:cs typeface="B Badr" panose="00000400000000000000" pitchFamily="2" charset="-78"/>
              </a:rPr>
              <a:t>گزارش </a:t>
            </a:r>
            <a:r>
              <a:rPr lang="fa-IR" altLang="en-US" sz="3000" b="1" dirty="0">
                <a:solidFill>
                  <a:srgbClr val="002060"/>
                </a:solidFill>
                <a:cs typeface="B Badr" panose="00000400000000000000" pitchFamily="2" charset="-78"/>
              </a:rPr>
              <a:t>فعالیت‌های پژوهشکده در سال گذشته </a:t>
            </a:r>
            <a:br>
              <a:rPr lang="fa-IR" altLang="en-US" sz="3000" b="1" dirty="0">
                <a:solidFill>
                  <a:srgbClr val="002060"/>
                </a:solidFill>
                <a:cs typeface="B Badr" panose="00000400000000000000" pitchFamily="2" charset="-78"/>
              </a:rPr>
            </a:br>
            <a:r>
              <a:rPr lang="fa-IR" altLang="en-US" sz="3000" b="1" dirty="0" smtClean="0">
                <a:solidFill>
                  <a:srgbClr val="002060"/>
                </a:solidFill>
                <a:cs typeface="B Badr" panose="00000400000000000000" pitchFamily="2" charset="-78"/>
              </a:rPr>
              <a:t>ج) سخنرانی‌ها </a:t>
            </a:r>
            <a:endParaRPr lang="fa-IR" sz="3000" dirty="0">
              <a:cs typeface="B Badr" panose="00000400000000000000" pitchFamily="2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783998"/>
              </p:ext>
            </p:extLst>
          </p:nvPr>
        </p:nvGraphicFramePr>
        <p:xfrm>
          <a:off x="1248509" y="1776046"/>
          <a:ext cx="10339754" cy="4508993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741058">
                  <a:extLst>
                    <a:ext uri="{9D8B030D-6E8A-4147-A177-3AD203B41FA5}">
                      <a16:colId xmlns:a16="http://schemas.microsoft.com/office/drawing/2014/main" val="605672360"/>
                    </a:ext>
                  </a:extLst>
                </a:gridCol>
                <a:gridCol w="3357755">
                  <a:extLst>
                    <a:ext uri="{9D8B030D-6E8A-4147-A177-3AD203B41FA5}">
                      <a16:colId xmlns:a16="http://schemas.microsoft.com/office/drawing/2014/main" val="2909065363"/>
                    </a:ext>
                  </a:extLst>
                </a:gridCol>
                <a:gridCol w="5240941">
                  <a:extLst>
                    <a:ext uri="{9D8B030D-6E8A-4147-A177-3AD203B41FA5}">
                      <a16:colId xmlns:a16="http://schemas.microsoft.com/office/drawing/2014/main" val="117682993"/>
                    </a:ext>
                  </a:extLst>
                </a:gridCol>
              </a:tblGrid>
              <a:tr h="56724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200" u="none" strike="noStrike">
                          <a:effectLst/>
                          <a:cs typeface="B Badr" panose="00000400000000000000" pitchFamily="2" charset="-78"/>
                        </a:rPr>
                        <a:t>مزدک رجبی</a:t>
                      </a:r>
                      <a:endParaRPr lang="fa-IR" sz="22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200" u="none" strike="noStrike">
                          <a:effectLst/>
                          <a:cs typeface="B Badr" panose="00000400000000000000" pitchFamily="2" charset="-78"/>
                        </a:rPr>
                        <a:t>منورالفکران ایرانی و جهان مدرن</a:t>
                      </a:r>
                      <a:endParaRPr lang="fa-IR" sz="22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200" u="none" strike="noStrike">
                          <a:effectLst/>
                          <a:cs typeface="B Badr" panose="00000400000000000000" pitchFamily="2" charset="-78"/>
                        </a:rPr>
                        <a:t>منورالفکران ایرانی و جهان مدرن</a:t>
                      </a:r>
                      <a:endParaRPr lang="fa-IR" sz="22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9196293"/>
                  </a:ext>
                </a:extLst>
              </a:tr>
              <a:tr h="56724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200" u="none" strike="noStrike">
                          <a:effectLst/>
                          <a:cs typeface="B Badr" panose="00000400000000000000" pitchFamily="2" charset="-78"/>
                        </a:rPr>
                        <a:t>مزدک رجبی</a:t>
                      </a:r>
                      <a:endParaRPr lang="fa-IR" sz="22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200" u="none" strike="noStrike">
                          <a:effectLst/>
                          <a:cs typeface="B Badr" panose="00000400000000000000" pitchFamily="2" charset="-78"/>
                        </a:rPr>
                        <a:t>اهمیت مطلق هگلی</a:t>
                      </a:r>
                      <a:endParaRPr lang="fa-IR" sz="22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200" u="none" strike="noStrike">
                          <a:effectLst/>
                          <a:cs typeface="B Badr" panose="00000400000000000000" pitchFamily="2" charset="-78"/>
                        </a:rPr>
                        <a:t>اهمیت مطلق هگلی</a:t>
                      </a:r>
                      <a:endParaRPr lang="fa-IR" sz="22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21280920"/>
                  </a:ext>
                </a:extLst>
              </a:tr>
              <a:tr h="77996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200" u="none" strike="noStrike">
                          <a:effectLst/>
                          <a:cs typeface="B Badr" panose="00000400000000000000" pitchFamily="2" charset="-78"/>
                        </a:rPr>
                        <a:t>غلامحسین مقدم حیدری</a:t>
                      </a:r>
                      <a:endParaRPr lang="fa-IR" sz="22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200" u="none" strike="noStrike">
                          <a:effectLst/>
                          <a:cs typeface="B Badr" panose="00000400000000000000" pitchFamily="2" charset="-78"/>
                        </a:rPr>
                        <a:t>فلسفه تکنولوژی</a:t>
                      </a:r>
                      <a:endParaRPr lang="fa-IR" sz="22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200" u="none" strike="noStrike">
                          <a:effectLst/>
                          <a:cs typeface="B Badr" panose="00000400000000000000" pitchFamily="2" charset="-78"/>
                        </a:rPr>
                        <a:t>همایش کشوری مطالعات میان رشته ای علوم انسانی و سلامت</a:t>
                      </a:r>
                      <a:endParaRPr lang="fa-IR" sz="22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65053026"/>
                  </a:ext>
                </a:extLst>
              </a:tr>
              <a:tr h="77996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200" u="none" strike="noStrike">
                          <a:effectLst/>
                          <a:cs typeface="B Badr" panose="00000400000000000000" pitchFamily="2" charset="-78"/>
                        </a:rPr>
                        <a:t>غلامحسین مقدم حیدری</a:t>
                      </a:r>
                      <a:endParaRPr lang="fa-IR" sz="22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200" u="none" strike="noStrike">
                          <a:effectLst/>
                          <a:cs typeface="B Badr" panose="00000400000000000000" pitchFamily="2" charset="-78"/>
                        </a:rPr>
                        <a:t>ساختار مقالات علوم انسانی</a:t>
                      </a:r>
                      <a:endParaRPr lang="fa-IR" sz="22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200" u="none" strike="noStrike" dirty="0">
                          <a:effectLst/>
                          <a:cs typeface="B Badr" panose="00000400000000000000" pitchFamily="2" charset="-78"/>
                        </a:rPr>
                        <a:t>همایش کشوری تحلیل و نقد دستاوردهای پزوهشی در المپیاد یازدهم</a:t>
                      </a:r>
                      <a:endParaRPr lang="fa-IR" sz="2200" b="1" i="0" u="none" strike="noStrike" dirty="0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95363666"/>
                  </a:ext>
                </a:extLst>
              </a:tr>
              <a:tr h="56724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200" u="none" strike="noStrike">
                          <a:effectLst/>
                          <a:cs typeface="B Badr" panose="00000400000000000000" pitchFamily="2" charset="-78"/>
                        </a:rPr>
                        <a:t>مریم صانع پور</a:t>
                      </a:r>
                      <a:endParaRPr lang="fa-IR" sz="22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200" u="none" strike="noStrike">
                          <a:effectLst/>
                          <a:cs typeface="B Badr" panose="00000400000000000000" pitchFamily="2" charset="-78"/>
                        </a:rPr>
                        <a:t>فرآیند عشق در فلسفه دین زنانه نگر</a:t>
                      </a:r>
                      <a:endParaRPr lang="fa-IR" sz="22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200" u="none" strike="noStrike" dirty="0">
                          <a:effectLst/>
                          <a:cs typeface="B Badr" panose="00000400000000000000" pitchFamily="2" charset="-78"/>
                        </a:rPr>
                        <a:t>فرآیند عشق در فلسفه دین زنانه نگر</a:t>
                      </a:r>
                      <a:endParaRPr lang="fa-IR" sz="2200" b="1" i="0" u="none" strike="noStrike" dirty="0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9623328"/>
                  </a:ext>
                </a:extLst>
              </a:tr>
              <a:tr h="56724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200" u="none" strike="noStrike">
                          <a:effectLst/>
                          <a:cs typeface="B Badr" panose="00000400000000000000" pitchFamily="2" charset="-78"/>
                        </a:rPr>
                        <a:t>علیرضا منجمی</a:t>
                      </a:r>
                      <a:endParaRPr lang="fa-IR" sz="22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200" u="none" strike="noStrike">
                          <a:effectLst/>
                          <a:cs typeface="B Badr" panose="00000400000000000000" pitchFamily="2" charset="-78"/>
                        </a:rPr>
                        <a:t>رویکرد عصب شناختی به روانکاوی</a:t>
                      </a:r>
                      <a:endParaRPr lang="fa-IR" sz="22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200" u="none" strike="noStrike">
                          <a:effectLst/>
                          <a:cs typeface="B Badr" panose="00000400000000000000" pitchFamily="2" charset="-78"/>
                        </a:rPr>
                        <a:t>رویکرد عصب شناختی به روانکاوی</a:t>
                      </a:r>
                      <a:endParaRPr lang="fa-IR" sz="22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14600377"/>
                  </a:ext>
                </a:extLst>
              </a:tr>
              <a:tr h="5672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u="none" strike="noStrike">
                          <a:effectLst/>
                          <a:cs typeface="B Badr" panose="00000400000000000000" pitchFamily="2" charset="-78"/>
                        </a:rPr>
                        <a:t>Alireza Monajemi</a:t>
                      </a:r>
                      <a:endParaRPr lang="en-US" sz="22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u="none" strike="noStrike">
                          <a:effectLst/>
                          <a:cs typeface="B Badr" panose="00000400000000000000" pitchFamily="2" charset="-78"/>
                        </a:rPr>
                        <a:t>Phronesis</a:t>
                      </a:r>
                      <a:endParaRPr lang="en-US" sz="2200" b="1" i="0" u="none" strike="noStrike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u="none" strike="noStrike" dirty="0">
                          <a:effectLst/>
                          <a:cs typeface="B Badr" panose="00000400000000000000" pitchFamily="2" charset="-78"/>
                        </a:rPr>
                        <a:t>Universal Scientific Education and Research Network</a:t>
                      </a:r>
                      <a:endParaRPr lang="en-US" sz="2200" b="1" i="0" u="none" strike="noStrike" dirty="0">
                        <a:effectLst/>
                        <a:latin typeface="B Roya" panose="00000400000000000000" pitchFamily="2" charset="-78"/>
                        <a:cs typeface="B Badr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245362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C11AAE3-ED38-484A-B68E-7599D3491BDC}" vid="{8FD841B1-4820-4652-AF16-3D4B49664383}"/>
    </a:ext>
  </a:extLst>
</a:theme>
</file>

<file path=ppt/theme/theme2.xml><?xml version="1.0" encoding="utf-8"?>
<a:theme xmlns:a="http://schemas.openxmlformats.org/drawingml/2006/main" name="1_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C11AAE3-ED38-484A-B68E-7599D3491BDC}" vid="{8FD841B1-4820-4652-AF16-3D4B4966438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فلاحت‌نامه‌های دوره اسلامی</Template>
  <TotalTime>427</TotalTime>
  <Words>1187</Words>
  <Application>Microsoft Office PowerPoint</Application>
  <PresentationFormat>Widescreen</PresentationFormat>
  <Paragraphs>180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2  Badr</vt:lpstr>
      <vt:lpstr>Arial</vt:lpstr>
      <vt:lpstr>B Badr</vt:lpstr>
      <vt:lpstr>B Baran</vt:lpstr>
      <vt:lpstr>B Roya</vt:lpstr>
      <vt:lpstr>Calibri</vt:lpstr>
      <vt:lpstr>Century Gothic</vt:lpstr>
      <vt:lpstr>Tahoma</vt:lpstr>
      <vt:lpstr>Wingdings 3</vt:lpstr>
      <vt:lpstr>Wisp</vt:lpstr>
      <vt:lpstr>1_Wisp</vt:lpstr>
      <vt:lpstr>PowerPoint Presentation</vt:lpstr>
      <vt:lpstr>پژوهشگاه علوم انسانی و مطالعات فرهنگی پژوهشکده غربشناسی و علم پژوهی </vt:lpstr>
      <vt:lpstr>معرفی پژوهشکده</vt:lpstr>
      <vt:lpstr>اهم وظایف پژوهشکده </vt:lpstr>
      <vt:lpstr>ساختار و گروه‌های فعال پژوهشکده   </vt:lpstr>
      <vt:lpstr>گزارش فعالیت‌های پژوهشکده در سال گذشته  الف) کتاب‌ها  </vt:lpstr>
      <vt:lpstr>گزارش فعالیت‌های پژوهشکده در سال گذشته  ب) طرح‌های پژوهشی </vt:lpstr>
      <vt:lpstr>گزارش فعالیت‌های پژوهشکده در سال گذشته  ج) سخنرانی‌ها </vt:lpstr>
      <vt:lpstr>گزارش فعالیت‌های پژوهشکده در سال گذشته  ج) سخنرانی‌ها </vt:lpstr>
      <vt:lpstr>گزارش فعالیت‌های پژوهشکده در سال گذشته  د) مقالات علمی پژوهشی </vt:lpstr>
      <vt:lpstr>PowerPoint Presentation</vt:lpstr>
      <vt:lpstr>گزارش فعالیت‌های پژوهشکده در سال گذشته  د) مقالات علمی پژوهشی </vt:lpstr>
      <vt:lpstr>گزارش فعالیت‌های پژوهشکده در سال گذشته  هـ) کارگاه‌های آموزشی و پژوهشی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فلاحت‌نامه‌های دوره اسلامی  چارچوب نظری و منابع</dc:title>
  <dc:creator>sadegh</dc:creator>
  <cp:lastModifiedBy>S.hojjati</cp:lastModifiedBy>
  <cp:revision>62</cp:revision>
  <dcterms:created xsi:type="dcterms:W3CDTF">2019-02-28T14:13:55Z</dcterms:created>
  <dcterms:modified xsi:type="dcterms:W3CDTF">2020-12-01T13:59:46Z</dcterms:modified>
</cp:coreProperties>
</file>