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8" r:id="rId10"/>
    <p:sldId id="277" r:id="rId11"/>
    <p:sldId id="278" r:id="rId12"/>
    <p:sldId id="276" r:id="rId13"/>
    <p:sldId id="265" r:id="rId14"/>
    <p:sldId id="266" r:id="rId15"/>
    <p:sldId id="267" r:id="rId16"/>
    <p:sldId id="269" r:id="rId17"/>
    <p:sldId id="270" r:id="rId18"/>
    <p:sldId id="280" r:id="rId19"/>
    <p:sldId id="271" r:id="rId20"/>
    <p:sldId id="281" r:id="rId21"/>
    <p:sldId id="279" r:id="rId22"/>
    <p:sldId id="282" r:id="rId23"/>
    <p:sldId id="272" r:id="rId24"/>
    <p:sldId id="273" r:id="rId25"/>
    <p:sldId id="274" r:id="rId26"/>
    <p:sldId id="275" r:id="rId27"/>
    <p:sldId id="283" r:id="rId28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6984536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1727752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6498742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48043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3491086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090660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4511041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0023498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4965165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6830047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4347250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019657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1908224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378781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9076249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3134616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743109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40CF-3D3C-4C51-B733-F2D46AAEF1C3}" type="datetimeFigureOut">
              <a:rPr lang="fa-IR" smtClean="0"/>
              <a:t>04/16/1442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05D4-779C-4967-B169-6941BC35E8D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972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diamond/>
  </p:transition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87183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endParaRPr lang="fa-IR" sz="3200" b="1" dirty="0" smtClean="0">
              <a:cs typeface="B Davat" panose="00000400000000000000" pitchFamily="2" charset="-78"/>
            </a:endParaRPr>
          </a:p>
          <a:p>
            <a:pPr algn="ctr" rtl="1"/>
            <a:endParaRPr lang="fa-IR" sz="3200" b="1" dirty="0">
              <a:cs typeface="B Davat" panose="00000400000000000000" pitchFamily="2" charset="-78"/>
            </a:endParaRPr>
          </a:p>
          <a:p>
            <a:pPr algn="ctr" rtl="1"/>
            <a:r>
              <a:rPr lang="fa-IR" sz="6000" b="1" dirty="0" smtClean="0">
                <a:cs typeface="B Davat" panose="00000400000000000000" pitchFamily="2" charset="-78"/>
              </a:rPr>
              <a:t>گزارش پژوهشی </a:t>
            </a:r>
            <a:br>
              <a:rPr lang="fa-IR" sz="6000" b="1" dirty="0" smtClean="0">
                <a:cs typeface="B Davat" panose="00000400000000000000" pitchFamily="2" charset="-78"/>
              </a:rPr>
            </a:br>
            <a:r>
              <a:rPr lang="fa-IR" sz="6000" b="1" dirty="0" smtClean="0">
                <a:cs typeface="B Davat" panose="00000400000000000000" pitchFamily="2" charset="-78"/>
              </a:rPr>
              <a:t>پژوهشکده اخلاق و تربیت</a:t>
            </a:r>
            <a:br>
              <a:rPr lang="fa-IR" sz="6000" b="1" dirty="0" smtClean="0">
                <a:cs typeface="B Davat" panose="00000400000000000000" pitchFamily="2" charset="-78"/>
              </a:rPr>
            </a:br>
            <a:endParaRPr lang="fa-IR" sz="6000" b="1" dirty="0" smtClean="0">
              <a:cs typeface="B Davat" panose="00000400000000000000" pitchFamily="2" charset="-78"/>
            </a:endParaRPr>
          </a:p>
          <a:p>
            <a:pPr algn="ctr" rtl="1"/>
            <a:endParaRPr lang="fa-IR" sz="3200" b="1" dirty="0" smtClean="0">
              <a:cs typeface="B Davat" panose="00000400000000000000" pitchFamily="2" charset="-78"/>
            </a:endParaRPr>
          </a:p>
          <a:p>
            <a:pPr algn="ctr" rtl="1"/>
            <a:r>
              <a:rPr lang="fa-IR" sz="2800" b="1" dirty="0" smtClean="0">
                <a:cs typeface="B Davat" panose="00000400000000000000" pitchFamily="2" charset="-78"/>
              </a:rPr>
              <a:t>مهرماه 99-1398</a:t>
            </a:r>
          </a:p>
          <a:p>
            <a:pPr algn="ctr" rtl="1"/>
            <a:r>
              <a:rPr lang="fa-IR" sz="3600" b="1" dirty="0" smtClean="0">
                <a:cs typeface="B Davat" panose="00000400000000000000" pitchFamily="2" charset="-78"/>
              </a:rPr>
              <a:t>کارشناس: محسن بنی‌اسدی</a:t>
            </a:r>
            <a:endParaRPr lang="fa-IR" sz="3600" b="1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86131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9183"/>
              </p:ext>
            </p:extLst>
          </p:nvPr>
        </p:nvGraphicFramePr>
        <p:xfrm>
          <a:off x="0" y="1460938"/>
          <a:ext cx="12191999" cy="505547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3495066870"/>
                    </a:ext>
                  </a:extLst>
                </a:gridCol>
                <a:gridCol w="8071944">
                  <a:extLst>
                    <a:ext uri="{9D8B030D-6E8A-4147-A177-3AD203B41FA5}">
                      <a16:colId xmlns:a16="http://schemas.microsoft.com/office/drawing/2014/main" val="2857632700"/>
                    </a:ext>
                  </a:extLst>
                </a:gridCol>
                <a:gridCol w="924911">
                  <a:extLst>
                    <a:ext uri="{9D8B030D-6E8A-4147-A177-3AD203B41FA5}">
                      <a16:colId xmlns:a16="http://schemas.microsoft.com/office/drawing/2014/main" val="4245272232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val="3004128513"/>
                    </a:ext>
                  </a:extLst>
                </a:gridCol>
              </a:tblGrid>
              <a:tr h="17493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روح‌الله کریمی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تغییر الگو از حافظه‌محوری به یادگیری تأملی در آموزش عالی علوم انسانی در ایران: ضرورت، چالش‌ها و راهبردها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برون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56919"/>
                  </a:ext>
                </a:extLst>
              </a:tr>
              <a:tr h="165304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سیدنورالدین </a:t>
                      </a: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محمودی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جایگاه خلاقیت موقعیتی در رویکردهای تربیت تأملی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(مطالعه موردی برنامه فبک) 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Situated Creativity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719596"/>
                  </a:ext>
                </a:extLst>
              </a:tr>
              <a:tr h="165304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اسماعیل ناصری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بررسی، تحلیل و بازخوانی انتقادی تاریخ رشتۀروان شناسی در مقاطع گوناگون تحصیلی از تاسیس دانشگاه تهران تا سال 1395 (فاز اول)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برون </a:t>
                      </a: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29709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Shiraz" panose="00000400000000000000" pitchFamily="2" charset="-78"/>
              </a:rPr>
              <a:t>طرح‌های پژوهشی انجام شده پایان یافته و </a:t>
            </a:r>
            <a:r>
              <a:rPr lang="fa-IR" b="1" dirty="0" smtClean="0">
                <a:cs typeface="B Shiraz" panose="00000400000000000000" pitchFamily="2" charset="-78"/>
              </a:rPr>
              <a:t>جاری</a:t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sz="2800" b="1" dirty="0" smtClean="0">
                <a:cs typeface="B Shiraz" panose="00000400000000000000" pitchFamily="2" charset="-78"/>
              </a:rPr>
              <a:t> (1398/07/01 </a:t>
            </a:r>
            <a:r>
              <a:rPr lang="fa-IR" sz="2800" b="1" dirty="0">
                <a:cs typeface="B Shiraz" panose="00000400000000000000" pitchFamily="2" charset="-78"/>
              </a:rPr>
              <a:t>الی </a:t>
            </a:r>
            <a:r>
              <a:rPr lang="fa-IR" sz="2800" b="1" dirty="0" smtClean="0">
                <a:cs typeface="B Shiraz" panose="00000400000000000000" pitchFamily="2" charset="-78"/>
              </a:rPr>
              <a:t>1399/07/01)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0644105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86348"/>
              </p:ext>
            </p:extLst>
          </p:nvPr>
        </p:nvGraphicFramePr>
        <p:xfrm>
          <a:off x="0" y="1471449"/>
          <a:ext cx="12191999" cy="503675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238702">
                  <a:extLst>
                    <a:ext uri="{9D8B030D-6E8A-4147-A177-3AD203B41FA5}">
                      <a16:colId xmlns:a16="http://schemas.microsoft.com/office/drawing/2014/main" val="3495066870"/>
                    </a:ext>
                  </a:extLst>
                </a:gridCol>
                <a:gridCol w="8282152">
                  <a:extLst>
                    <a:ext uri="{9D8B030D-6E8A-4147-A177-3AD203B41FA5}">
                      <a16:colId xmlns:a16="http://schemas.microsoft.com/office/drawing/2014/main" val="2857632700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4245272232"/>
                    </a:ext>
                  </a:extLst>
                </a:gridCol>
                <a:gridCol w="809297">
                  <a:extLst>
                    <a:ext uri="{9D8B030D-6E8A-4147-A177-3AD203B41FA5}">
                      <a16:colId xmlns:a16="http://schemas.microsoft.com/office/drawing/2014/main" val="3004128513"/>
                    </a:ext>
                  </a:extLst>
                </a:gridCol>
              </a:tblGrid>
              <a:tr h="177920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سعید ناجی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آماده‌سازی داستان‌های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کهن ایرانی برای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کلاس‌های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فبک و ارائه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نمونه‌ها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راهنماهای مناسب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Nazanin" panose="00000400000000000000" pitchFamily="2" charset="-78"/>
                        </a:rPr>
                        <a:t>پایان‌یافته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56919"/>
                  </a:ext>
                </a:extLst>
              </a:tr>
              <a:tr h="162877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سعید ناجی</a:t>
                      </a:r>
                      <a:endParaRPr lang="fa-IR" sz="32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شناسایی ویژگی­ها و کارکردهای بازی­های فکری- فلسفی </a:t>
                      </a:r>
                      <a:endParaRPr lang="fa-IR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 fontAlgn="ctr"/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فبک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719596"/>
                  </a:ext>
                </a:extLst>
              </a:tr>
              <a:tr h="1628775"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سعید ناجی</a:t>
                      </a:r>
                      <a:endParaRPr lang="fa-IR" sz="32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بررسی و ارائه نحوه بازنویسی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بازی‌های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سنتی و رایج به شکل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بازی‌های فکری-فلسفی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تهیه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نمونه‌ها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راهنمایی‌هایی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کلاس‌های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فلسفه برای کودکان؛ فاز دوم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29709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Shiraz" panose="00000400000000000000" pitchFamily="2" charset="-78"/>
              </a:rPr>
              <a:t>طرح‌های پژوهشی انجام شده پایان یافته و </a:t>
            </a:r>
            <a:r>
              <a:rPr lang="fa-IR" b="1" dirty="0" smtClean="0">
                <a:cs typeface="B Shiraz" panose="00000400000000000000" pitchFamily="2" charset="-78"/>
              </a:rPr>
              <a:t>جاری</a:t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sz="2800" b="1" dirty="0" smtClean="0">
                <a:cs typeface="B Shiraz" panose="00000400000000000000" pitchFamily="2" charset="-78"/>
              </a:rPr>
              <a:t> (1398/07/01 </a:t>
            </a:r>
            <a:r>
              <a:rPr lang="fa-IR" sz="2800" b="1" dirty="0">
                <a:cs typeface="B Shiraz" panose="00000400000000000000" pitchFamily="2" charset="-78"/>
              </a:rPr>
              <a:t>الی </a:t>
            </a:r>
            <a:r>
              <a:rPr lang="fa-IR" sz="2800" b="1" dirty="0" smtClean="0">
                <a:cs typeface="B Shiraz" panose="00000400000000000000" pitchFamily="2" charset="-78"/>
              </a:rPr>
              <a:t>1399/07/01)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57568310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14159"/>
              </p:ext>
            </p:extLst>
          </p:nvPr>
        </p:nvGraphicFramePr>
        <p:xfrm>
          <a:off x="2" y="1342702"/>
          <a:ext cx="12191999" cy="545863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131247214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594378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985382017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686368247"/>
                    </a:ext>
                  </a:extLst>
                </a:gridCol>
                <a:gridCol w="1790698">
                  <a:extLst>
                    <a:ext uri="{9D8B030D-6E8A-4147-A177-3AD203B41FA5}">
                      <a16:colId xmlns:a16="http://schemas.microsoft.com/office/drawing/2014/main" val="3813055583"/>
                    </a:ext>
                  </a:extLst>
                </a:gridCol>
              </a:tblGrid>
              <a:tr h="90593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نویسنده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Mitra" panose="00000400000000000000" pitchFamily="2" charset="-78"/>
                        </a:rPr>
                        <a:t>نوع تولید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عنوان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Mitra" panose="00000400000000000000" pitchFamily="2" charset="-78"/>
                        </a:rPr>
                        <a:t>ناشر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3502743"/>
                  </a:ext>
                </a:extLst>
              </a:tr>
              <a:tr h="8976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effectLst/>
                          <a:cs typeface="B Mitra" panose="00000400000000000000" pitchFamily="2" charset="-78"/>
                        </a:rPr>
                        <a:t>روح‌الله </a:t>
                      </a: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شهابی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تالیف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Mitra" panose="00000400000000000000" pitchFamily="2" charset="-78"/>
                        </a:rPr>
                        <a:t>درآمدی بر </a:t>
                      </a:r>
                      <a:r>
                        <a:rPr lang="fa-IR" sz="2800" b="1" dirty="0" smtClean="0">
                          <a:effectLst/>
                          <a:cs typeface="B Mitra" panose="00000400000000000000" pitchFamily="2" charset="-78"/>
                        </a:rPr>
                        <a:t>پایه‌های </a:t>
                      </a:r>
                      <a:r>
                        <a:rPr lang="fa-IR" sz="2800" b="1" dirty="0">
                          <a:effectLst/>
                          <a:cs typeface="B Mitra" panose="00000400000000000000" pitchFamily="2" charset="-78"/>
                        </a:rPr>
                        <a:t>شناختی یادگیری </a:t>
                      </a:r>
                      <a:r>
                        <a:rPr lang="fa-IR" sz="2800" b="1" dirty="0" smtClean="0">
                          <a:effectLst/>
                          <a:cs typeface="B Mitra" panose="00000400000000000000" pitchFamily="2" charset="-78"/>
                        </a:rPr>
                        <a:t>مدرسه‌ای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Mitra" panose="00000400000000000000" pitchFamily="2" charset="-78"/>
                        </a:rPr>
                        <a:t>انتشارات پژوهشگاه علوم انسانی و مطالعات فرهنگی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1398/12/20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303923"/>
                  </a:ext>
                </a:extLst>
              </a:tr>
              <a:tr h="82332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روح‌الله شهابی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تالیف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 تربیت در ایران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انتشارات پژوهشگاه علوم انسانی و مطالعات فرهنگی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1399/9/9</a:t>
                      </a:r>
                      <a:endParaRPr lang="en-US" sz="24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4052077"/>
                  </a:ext>
                </a:extLst>
              </a:tr>
              <a:tr h="8976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مهرنوش هدایتی </a:t>
                      </a:r>
                      <a:r>
                        <a:rPr lang="fa-IR" sz="2800" dirty="0" smtClean="0">
                          <a:effectLst/>
                          <a:cs typeface="B Mitra" panose="00000400000000000000" pitchFamily="2" charset="-78"/>
                        </a:rPr>
                        <a:t>روح‌الله </a:t>
                      </a: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شهابی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ترجمه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effectLst/>
                          <a:cs typeface="B Mitra" panose="00000400000000000000" pitchFamily="2" charset="-78"/>
                        </a:rPr>
                        <a:t>زمینه‌های </a:t>
                      </a:r>
                      <a:r>
                        <a:rPr lang="fa-IR" sz="2800" b="1" dirty="0">
                          <a:effectLst/>
                          <a:cs typeface="B Mitra" panose="00000400000000000000" pitchFamily="2" charset="-78"/>
                        </a:rPr>
                        <a:t>روانشناختی پاندمی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Mitra" panose="00000400000000000000" pitchFamily="2" charset="-78"/>
                        </a:rPr>
                        <a:t>انتشارات پژوهشگاه علوم انسانی و مطالعات فرهنگی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1399/3/10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8578029"/>
                  </a:ext>
                </a:extLst>
              </a:tr>
              <a:tr h="8976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مهرنوش هدایتی </a:t>
                      </a:r>
                      <a:r>
                        <a:rPr lang="fa-IR" sz="2800" dirty="0" smtClean="0">
                          <a:effectLst/>
                          <a:cs typeface="B Mitra" panose="00000400000000000000" pitchFamily="2" charset="-78"/>
                        </a:rPr>
                        <a:t>حامد ماه‌زاده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Mitra" panose="00000400000000000000" pitchFamily="2" charset="-78"/>
                        </a:rPr>
                        <a:t>ترجمه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Mitra" panose="00000400000000000000" pitchFamily="2" charset="-78"/>
                        </a:rPr>
                        <a:t>تمرینات فلسفی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Mitra" panose="00000400000000000000" pitchFamily="2" charset="-78"/>
                        </a:rPr>
                        <a:t>موسسه چاپ و انتشارات آستان قدس رضوی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1399/3/3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2274576"/>
                  </a:ext>
                </a:extLst>
              </a:tr>
              <a:tr h="98279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  <a:cs typeface="B Mitra" panose="00000400000000000000" pitchFamily="2" charset="-78"/>
                        </a:rPr>
                        <a:t>مهرنوش هدایتی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>
                          <a:effectLst/>
                          <a:cs typeface="B Mitra" panose="00000400000000000000" pitchFamily="2" charset="-78"/>
                        </a:rPr>
                        <a:t>تالیف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>
                          <a:effectLst/>
                          <a:cs typeface="B Mitra" panose="00000400000000000000" pitchFamily="2" charset="-78"/>
                        </a:rPr>
                        <a:t>مراقب تفکر صرفاً منطقی باشیم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Mitra" panose="00000400000000000000" pitchFamily="2" charset="-78"/>
                        </a:rPr>
                        <a:t>انتشارات پژوهشگاه علوم انسانی و مطالعات فرهنگی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1398/3/25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409608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600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کتب منتشر شده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en-US" sz="2800" b="1" dirty="0">
              <a:cs typeface="B Shir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658682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3" y="1847568"/>
            <a:ext cx="2977198" cy="209606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4" y="4442958"/>
            <a:ext cx="2977198" cy="203404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31" y="2574330"/>
            <a:ext cx="2141475" cy="3199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19" y="3121575"/>
            <a:ext cx="3007361" cy="210469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4410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کتب منتشر شده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en-US" sz="2800" b="1" dirty="0">
              <a:cs typeface="B Shir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98661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13618"/>
              </p:ext>
            </p:extLst>
          </p:nvPr>
        </p:nvGraphicFramePr>
        <p:xfrm>
          <a:off x="1" y="1844072"/>
          <a:ext cx="12191999" cy="42900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816541482"/>
                    </a:ext>
                  </a:extLst>
                </a:gridCol>
                <a:gridCol w="4619248">
                  <a:extLst>
                    <a:ext uri="{9D8B030D-6E8A-4147-A177-3AD203B41FA5}">
                      <a16:colId xmlns:a16="http://schemas.microsoft.com/office/drawing/2014/main" val="3903235408"/>
                    </a:ext>
                  </a:extLst>
                </a:gridCol>
                <a:gridCol w="1133852">
                  <a:extLst>
                    <a:ext uri="{9D8B030D-6E8A-4147-A177-3AD203B41FA5}">
                      <a16:colId xmlns:a16="http://schemas.microsoft.com/office/drawing/2014/main" val="4695265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696632252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710760858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96579714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474250741"/>
                    </a:ext>
                  </a:extLst>
                </a:gridCol>
                <a:gridCol w="1162049">
                  <a:extLst>
                    <a:ext uri="{9D8B030D-6E8A-4147-A177-3AD203B41FA5}">
                      <a16:colId xmlns:a16="http://schemas.microsoft.com/office/drawing/2014/main" val="1042940666"/>
                    </a:ext>
                  </a:extLst>
                </a:gridCol>
              </a:tblGrid>
              <a:tr h="149153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نویسنده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ناشر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مجموعه مقالات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قالب مقاله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شماره دوره رویداد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مجموعه مقالات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419524"/>
                  </a:ext>
                </a:extLst>
              </a:tr>
              <a:tr h="279849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مهرنوش هدایتی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Love as Caring Maturity: A Criticism of the Love Triangle Theory and Presenting a New Approach to Love in Couple’s Relationships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دانشگاه آکسفورد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1398/11/17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international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conference on humanities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مقاله کامل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همایش‌های بین المللی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26865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مجموعه مقالات و مقالات منتشر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01800636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27308"/>
              </p:ext>
            </p:extLst>
          </p:nvPr>
        </p:nvGraphicFramePr>
        <p:xfrm>
          <a:off x="1" y="1466851"/>
          <a:ext cx="12191998" cy="51403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737576051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303430453"/>
                    </a:ext>
                  </a:extLst>
                </a:gridCol>
                <a:gridCol w="1106675">
                  <a:extLst>
                    <a:ext uri="{9D8B030D-6E8A-4147-A177-3AD203B41FA5}">
                      <a16:colId xmlns:a16="http://schemas.microsoft.com/office/drawing/2014/main" val="402448292"/>
                    </a:ext>
                  </a:extLst>
                </a:gridCol>
                <a:gridCol w="2798575">
                  <a:extLst>
                    <a:ext uri="{9D8B030D-6E8A-4147-A177-3AD203B41FA5}">
                      <a16:colId xmlns:a16="http://schemas.microsoft.com/office/drawing/2014/main" val="2606895273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736462306"/>
                    </a:ext>
                  </a:extLst>
                </a:gridCol>
                <a:gridCol w="772258">
                  <a:extLst>
                    <a:ext uri="{9D8B030D-6E8A-4147-A177-3AD203B41FA5}">
                      <a16:colId xmlns:a16="http://schemas.microsoft.com/office/drawing/2014/main" val="1656780635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091724783"/>
                    </a:ext>
                  </a:extLst>
                </a:gridCol>
              </a:tblGrid>
              <a:tr h="1047749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نویسنده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مقاله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نشریه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دوره/جلد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شماره نشریه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02848"/>
                  </a:ext>
                </a:extLst>
              </a:tr>
              <a:tr h="18097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مهرنوش هدایتی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عشق به مثابه بلوغ مراقبتی: نقدی بر نظریه مثلث عشق و ارائه رویکردی نوین به عشق در روابط زوجین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علمی پژوهشی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فصلنامه خانواده پژوهشی (علمی پژوهشی وزارتین)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1398/12/20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60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174676"/>
                  </a:ext>
                </a:extLst>
              </a:tr>
              <a:tr h="1662108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سید نورالدین محمودی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ارائه مدل علی جهت بررسی نقش </a:t>
                      </a:r>
                      <a:r>
                        <a:rPr lang="fa-I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واسطه‌گری </a:t>
                      </a: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کیفیت ارتباط </a:t>
                      </a:r>
                      <a:r>
                        <a:rPr lang="fa-I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معلم-دانش‌آموز </a:t>
                      </a: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در رابطه خودتنظیمی تحصیلی، فرهنگ مدرسه و اشتیاق تحصیلی با تفکر خلاق در دانش آموزان متوسطه 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علمی پژوهشی</a:t>
                      </a:r>
                      <a:endParaRPr lang="en-US" sz="2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فصلنامه تفکر و کودک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(علمی پژوهشی وزارتین)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1398/3/15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369015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مجموعه مقالات و مقالات منتشر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26566557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302818"/>
              </p:ext>
            </p:extLst>
          </p:nvPr>
        </p:nvGraphicFramePr>
        <p:xfrm>
          <a:off x="1" y="1638301"/>
          <a:ext cx="12191998" cy="48386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737576051"/>
                    </a:ext>
                  </a:extLst>
                </a:gridCol>
                <a:gridCol w="4041050">
                  <a:extLst>
                    <a:ext uri="{9D8B030D-6E8A-4147-A177-3AD203B41FA5}">
                      <a16:colId xmlns:a16="http://schemas.microsoft.com/office/drawing/2014/main" val="303430453"/>
                    </a:ext>
                  </a:extLst>
                </a:gridCol>
                <a:gridCol w="1294725">
                  <a:extLst>
                    <a:ext uri="{9D8B030D-6E8A-4147-A177-3AD203B41FA5}">
                      <a16:colId xmlns:a16="http://schemas.microsoft.com/office/drawing/2014/main" val="402448292"/>
                    </a:ext>
                  </a:extLst>
                </a:gridCol>
                <a:gridCol w="2798575">
                  <a:extLst>
                    <a:ext uri="{9D8B030D-6E8A-4147-A177-3AD203B41FA5}">
                      <a16:colId xmlns:a16="http://schemas.microsoft.com/office/drawing/2014/main" val="2606895273"/>
                    </a:ext>
                  </a:extLst>
                </a:gridCol>
                <a:gridCol w="923192">
                  <a:extLst>
                    <a:ext uri="{9D8B030D-6E8A-4147-A177-3AD203B41FA5}">
                      <a16:colId xmlns:a16="http://schemas.microsoft.com/office/drawing/2014/main" val="736462306"/>
                    </a:ext>
                  </a:extLst>
                </a:gridCol>
                <a:gridCol w="772258">
                  <a:extLst>
                    <a:ext uri="{9D8B030D-6E8A-4147-A177-3AD203B41FA5}">
                      <a16:colId xmlns:a16="http://schemas.microsoft.com/office/drawing/2014/main" val="1656780635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3091724783"/>
                    </a:ext>
                  </a:extLst>
                </a:gridCol>
              </a:tblGrid>
              <a:tr h="140808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نویسنده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مقاله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مقاله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نشریه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انتشار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دوره/جلد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شماره نشریه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02848"/>
                  </a:ext>
                </a:extLst>
              </a:tr>
              <a:tr h="1840754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سید علی اصغری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مفهوم‌شناسی فردگرایی در ایران و نسبت آن با مفاهیم کلاسیک فردگرایی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علمی پژوهشی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دوفصلنامه جامعه شناسی نهادهای اجتماعی </a:t>
                      </a:r>
                      <a:endParaRPr lang="fa-IR" sz="2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</a:t>
                      </a: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علمی پژوهشی وزارتین)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1399/6/1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7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0776"/>
                  </a:ext>
                </a:extLst>
              </a:tr>
              <a:tr h="1589859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سید علی اصغری</a:t>
                      </a:r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معطوف بودن اخلاق به عینیت و عینیت‌گرایی درباره‌ی اخلاق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علمی پژوهشی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دو فصلنامه تاملات فلسفی (علمی پژوهشی وزارتین)</a:t>
                      </a:r>
                      <a:endParaRPr lang="en-US" sz="2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1399/3/2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انتشار آنلاین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انتشار آنلاین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60389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مجموعه مقالات و مقالات منتشر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85078741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87943"/>
              </p:ext>
            </p:extLst>
          </p:nvPr>
        </p:nvGraphicFramePr>
        <p:xfrm>
          <a:off x="1" y="1695448"/>
          <a:ext cx="12191999" cy="459105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71145">
                  <a:extLst>
                    <a:ext uri="{9D8B030D-6E8A-4147-A177-3AD203B41FA5}">
                      <a16:colId xmlns:a16="http://schemas.microsoft.com/office/drawing/2014/main" val="2281527059"/>
                    </a:ext>
                  </a:extLst>
                </a:gridCol>
                <a:gridCol w="7914289">
                  <a:extLst>
                    <a:ext uri="{9D8B030D-6E8A-4147-A177-3AD203B41FA5}">
                      <a16:colId xmlns:a16="http://schemas.microsoft.com/office/drawing/2014/main" val="1714941936"/>
                    </a:ext>
                  </a:extLst>
                </a:gridCol>
                <a:gridCol w="2606565">
                  <a:extLst>
                    <a:ext uri="{9D8B030D-6E8A-4147-A177-3AD203B41FA5}">
                      <a16:colId xmlns:a16="http://schemas.microsoft.com/office/drawing/2014/main" val="2425592678"/>
                    </a:ext>
                  </a:extLst>
                </a:gridCol>
              </a:tblGrid>
              <a:tr h="9257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1398/07/03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نوجوانان (دوره مقدماتی)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7582"/>
                  </a:ext>
                </a:extLst>
              </a:tr>
              <a:tr h="9848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1398/07/10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نوجوانان(دوره مقدماتی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349200"/>
                  </a:ext>
                </a:extLst>
              </a:tr>
              <a:tr h="94544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1398/07/18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تفکر خلاق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7016841"/>
                  </a:ext>
                </a:extLst>
              </a:tr>
              <a:tr h="9257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1398/10/04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نوجوانان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(دوره تکمیلی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737929"/>
                  </a:ext>
                </a:extLst>
              </a:tr>
              <a:tr h="80927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1398/10/18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نوجوانان (دوره تکمیلی)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38073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</p:spTree>
    <p:extLst>
      <p:ext uri="{BB962C8B-B14F-4D97-AF65-F5344CB8AC3E}">
        <p14:creationId xmlns:p14="http://schemas.microsoft.com/office/powerpoint/2010/main" val="216510089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32" y="2359497"/>
            <a:ext cx="2047376" cy="289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28" y="2360240"/>
            <a:ext cx="2046851" cy="2894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" y="2358755"/>
            <a:ext cx="2046326" cy="2893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36" y="2359126"/>
            <a:ext cx="2047901" cy="2896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5" y="2358755"/>
            <a:ext cx="2050696" cy="29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533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047693"/>
              </p:ext>
            </p:extLst>
          </p:nvPr>
        </p:nvGraphicFramePr>
        <p:xfrm>
          <a:off x="1" y="1695448"/>
          <a:ext cx="12191999" cy="474345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97905">
                  <a:extLst>
                    <a:ext uri="{9D8B030D-6E8A-4147-A177-3AD203B41FA5}">
                      <a16:colId xmlns:a16="http://schemas.microsoft.com/office/drawing/2014/main" val="2281527059"/>
                    </a:ext>
                  </a:extLst>
                </a:gridCol>
                <a:gridCol w="7722345">
                  <a:extLst>
                    <a:ext uri="{9D8B030D-6E8A-4147-A177-3AD203B41FA5}">
                      <a16:colId xmlns:a16="http://schemas.microsoft.com/office/drawing/2014/main" val="1714941936"/>
                    </a:ext>
                  </a:extLst>
                </a:gridCol>
                <a:gridCol w="2571749">
                  <a:extLst>
                    <a:ext uri="{9D8B030D-6E8A-4147-A177-3AD203B41FA5}">
                      <a16:colId xmlns:a16="http://schemas.microsoft.com/office/drawing/2014/main" val="2425592678"/>
                    </a:ext>
                  </a:extLst>
                </a:gridCol>
              </a:tblGrid>
              <a:tr h="94432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1398/10/26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تفکر خلاق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97095"/>
                  </a:ext>
                </a:extLst>
              </a:tr>
              <a:tr h="100459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1398/11/16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نوجوانان (دوره مقدماتی)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77582"/>
                  </a:ext>
                </a:extLst>
              </a:tr>
              <a:tr h="100459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1398/11/30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تربیت مربی فلسفه برای کودکان و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نوجوانان(تکمیلی)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349200"/>
                  </a:ext>
                </a:extLst>
              </a:tr>
              <a:tr h="96441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1399/03/21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آشنايي با ژانر داستان‌هاي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فبک 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و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راهنماهای 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آنها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7016841"/>
                  </a:ext>
                </a:extLst>
              </a:tr>
              <a:tr h="8255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1399/04/02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مهارت‌های 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فکری به کودکان و نوجوانان ( فلسفه برای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کودکان)</a:t>
                      </a:r>
                      <a:endParaRPr lang="fa-I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273792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</p:spTree>
    <p:extLst>
      <p:ext uri="{BB962C8B-B14F-4D97-AF65-F5344CB8AC3E}">
        <p14:creationId xmlns:p14="http://schemas.microsoft.com/office/powerpoint/2010/main" val="282300180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9150" y="2746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600" dirty="0" smtClean="0">
                <a:cs typeface="B Titr" panose="00000700000000000000" pitchFamily="2" charset="-78"/>
              </a:rPr>
              <a:t>تلفن تماس 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4111625"/>
            <a:ext cx="10515600" cy="152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Font typeface="Arial" panose="020B0604020202020204" pitchFamily="34" charset="0"/>
              <a:buNone/>
            </a:pPr>
            <a:r>
              <a:rPr lang="fa-IR" sz="4000" b="1" dirty="0" smtClean="0"/>
              <a:t>3-88046891-021 </a:t>
            </a:r>
          </a:p>
          <a:p>
            <a:pPr marL="0" indent="0" rtl="1">
              <a:buFont typeface="Arial" panose="020B0604020202020204" pitchFamily="34" charset="0"/>
              <a:buNone/>
            </a:pPr>
            <a:r>
              <a:rPr lang="fa-IR" sz="4000" b="1" dirty="0" smtClean="0"/>
              <a:t>241داخلی </a:t>
            </a:r>
            <a:endParaRPr lang="fa-IR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069" y="2224370"/>
            <a:ext cx="10353762" cy="3695136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0069" y="129318"/>
            <a:ext cx="10353761" cy="992385"/>
          </a:xfrm>
        </p:spPr>
        <p:txBody>
          <a:bodyPr>
            <a:norm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پژوهشکده اخلاق و </a:t>
            </a:r>
            <a:r>
              <a:rPr lang="fa-IR" dirty="0" smtClean="0">
                <a:cs typeface="B Shiraz" panose="00000400000000000000" pitchFamily="2" charset="-78"/>
              </a:rPr>
              <a:t>تربیت</a:t>
            </a:r>
            <a:endParaRPr lang="fa-IR" b="1" dirty="0">
              <a:cs typeface="B Shiraz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72" y="1276345"/>
            <a:ext cx="1068111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670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46" y="2869321"/>
            <a:ext cx="2153464" cy="3045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77" y="2869322"/>
            <a:ext cx="2153464" cy="3045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15" y="2869321"/>
            <a:ext cx="2153464" cy="3045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44" y="2869321"/>
            <a:ext cx="2153464" cy="304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" y="2869321"/>
            <a:ext cx="2153464" cy="30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57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53445"/>
              </p:ext>
            </p:extLst>
          </p:nvPr>
        </p:nvGraphicFramePr>
        <p:xfrm>
          <a:off x="1" y="2171699"/>
          <a:ext cx="12191999" cy="41649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97905">
                  <a:extLst>
                    <a:ext uri="{9D8B030D-6E8A-4147-A177-3AD203B41FA5}">
                      <a16:colId xmlns:a16="http://schemas.microsoft.com/office/drawing/2014/main" val="2281527059"/>
                    </a:ext>
                  </a:extLst>
                </a:gridCol>
                <a:gridCol w="7722345">
                  <a:extLst>
                    <a:ext uri="{9D8B030D-6E8A-4147-A177-3AD203B41FA5}">
                      <a16:colId xmlns:a16="http://schemas.microsoft.com/office/drawing/2014/main" val="1714941936"/>
                    </a:ext>
                  </a:extLst>
                </a:gridCol>
                <a:gridCol w="2571749">
                  <a:extLst>
                    <a:ext uri="{9D8B030D-6E8A-4147-A177-3AD203B41FA5}">
                      <a16:colId xmlns:a16="http://schemas.microsoft.com/office/drawing/2014/main" val="2425592678"/>
                    </a:ext>
                  </a:extLst>
                </a:gridCol>
              </a:tblGrid>
              <a:tr h="102870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1399/04/02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مهارت‌های 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فکری به کودکان و نوجوانان ( فلسفه برای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کودکان)</a:t>
                      </a:r>
                      <a:endParaRPr lang="fa-I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0F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8073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1399/04/02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مهارت‌های </a:t>
                      </a: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فکری به کودکان و نوجوانان ( فلسفه برای </a:t>
                      </a: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کودکان)</a:t>
                      </a:r>
                      <a:endParaRPr lang="fa-I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0624575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1399/04/09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فلسفه برای کودکان (تدریس کتاب فلسفه در کلاس درس)</a:t>
                      </a:r>
                    </a:p>
                  </a:txBody>
                  <a:tcPr marL="9525" marR="9525" marT="9525" marB="0" anchor="ctr">
                    <a:solidFill>
                      <a:srgbClr val="F0F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5638693"/>
                  </a:ext>
                </a:extLst>
              </a:tr>
              <a:tr h="73669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1399/06/04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کارگاه اینترنتی آموزه‌های تربیتی فلسفه برای کودکان برای والدین</a:t>
                      </a:r>
                      <a:endParaRPr lang="fa-I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369636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</p:spTree>
    <p:extLst>
      <p:ext uri="{BB962C8B-B14F-4D97-AF65-F5344CB8AC3E}">
        <p14:creationId xmlns:p14="http://schemas.microsoft.com/office/powerpoint/2010/main" val="168255113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گزارش برنامه‌های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dirty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3567078"/>
            <a:ext cx="2366718" cy="321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9" y="2217255"/>
            <a:ext cx="2745599" cy="3882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6" y="2217254"/>
            <a:ext cx="2745599" cy="388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755" y="3569745"/>
            <a:ext cx="2366522" cy="3213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59" y="111065"/>
            <a:ext cx="2366718" cy="3347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11065"/>
            <a:ext cx="2366718" cy="33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65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cs typeface="B Shiraz" panose="00000400000000000000" pitchFamily="2" charset="-78"/>
              </a:rPr>
              <a:t>سخنرانی‌های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3600" b="1" dirty="0">
                <a:cs typeface="B Shiraz" panose="00000400000000000000" pitchFamily="2" charset="-78"/>
              </a:rPr>
              <a:t>(01/07/1398 الی 01/07/1399</a:t>
            </a:r>
            <a:r>
              <a:rPr lang="fa-IR" sz="3600" b="1" dirty="0" smtClean="0">
                <a:cs typeface="B Shiraz" panose="00000400000000000000" pitchFamily="2" charset="-78"/>
              </a:rPr>
              <a:t>)</a:t>
            </a:r>
            <a:endParaRPr lang="fa-IR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525946"/>
              </p:ext>
            </p:extLst>
          </p:nvPr>
        </p:nvGraphicFramePr>
        <p:xfrm>
          <a:off x="57149" y="1619250"/>
          <a:ext cx="12020551" cy="51077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2631037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176425063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166246021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0310541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95052970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برگزاری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سخنران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برگزار کننده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260741"/>
                  </a:ext>
                </a:extLst>
              </a:tr>
              <a:tr h="13918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1398/7/17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دستاوردهای فلسفه برای کودکان در گفتگو با کودکان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مهرنوش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هدایتی،</a:t>
                      </a: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سعید ناجی،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روح‌الله کریمی،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سید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نورالدین محمودی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424492"/>
                  </a:ext>
                </a:extLst>
              </a:tr>
              <a:tr h="14803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1398/8/20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تحلیل </a:t>
                      </a: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مبانی روانشناسی </a:t>
                      </a:r>
                      <a:endParaRPr lang="fa-IR" sz="2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رشد </a:t>
                      </a:r>
                      <a:r>
                        <a:rPr lang="fa-I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شناختی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مهرنوش هدایتی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حوزه علمیه خدیجه کبری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81725"/>
                  </a:ext>
                </a:extLst>
              </a:tr>
              <a:tr h="12068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1398/9/14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نکوداشت مقام علمی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دکتر علی‌اکبر سیاسی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اسماعیل ناصری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7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96769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74983"/>
              </p:ext>
            </p:extLst>
          </p:nvPr>
        </p:nvGraphicFramePr>
        <p:xfrm>
          <a:off x="57149" y="1619250"/>
          <a:ext cx="12020551" cy="50482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2631037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176425063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166246021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0310541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950529700"/>
                    </a:ext>
                  </a:extLst>
                </a:gridCol>
              </a:tblGrid>
              <a:tr h="108558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برگزاری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سخنران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برگزار کننده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260741"/>
                  </a:ext>
                </a:extLst>
              </a:tr>
              <a:tr h="12281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1398/9/28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نمایشگاه فن‌بازار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معرفی محصولات و دستاوردهای فبک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سید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نورالدین محمودی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424492"/>
                  </a:ext>
                </a:extLst>
              </a:tr>
              <a:tr h="15063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1398/9/30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بررسی مدل تحلیلی مهارت و اشتغال در رشته‌های علوم انسانی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اسماعیل ناصری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81725"/>
                  </a:ext>
                </a:extLst>
              </a:tr>
              <a:tr h="122813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1398/10/3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ارتباط خانواده و دانشگاه؛ فرصتی برای پویایی و شکوفایی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اسماعیل ناصری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دانشگاه علامه طباطبایی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7411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سخنرانی‌های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16567694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19749"/>
              </p:ext>
            </p:extLst>
          </p:nvPr>
        </p:nvGraphicFramePr>
        <p:xfrm>
          <a:off x="57149" y="1619250"/>
          <a:ext cx="12020551" cy="51121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66850">
                  <a:extLst>
                    <a:ext uri="{9D8B030D-6E8A-4147-A177-3AD203B41FA5}">
                      <a16:colId xmlns:a16="http://schemas.microsoft.com/office/drawing/2014/main" val="22631037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176425063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1662460215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603105410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950529700"/>
                    </a:ext>
                  </a:extLst>
                </a:gridCol>
              </a:tblGrid>
              <a:tr h="121803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برگزاری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سخنران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برگزار کننده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260741"/>
                  </a:ext>
                </a:extLst>
              </a:tr>
              <a:tr h="12068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1398/11/2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نمایشگاه فن‌بازار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معنای زندگی؛ رسالتی از قلم افتاده در آموزش و پرورش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مهرنوش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هدایتی،</a:t>
                      </a: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سعید ناجی،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سید</a:t>
                      </a:r>
                      <a:r>
                        <a:rPr lang="fa-IR" sz="2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نورالدین محمودی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424492"/>
                  </a:ext>
                </a:extLst>
              </a:tr>
              <a:tr h="14803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1398/11/30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نقد و آسیب‌شناسی شیوه نگارش و ترجمه در گستره روان‌شناسی دانشگاهی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مهرنوش هدایتی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381725"/>
                  </a:ext>
                </a:extLst>
              </a:tr>
              <a:tr h="120688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1399/3/10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نشست تخصصی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تاب‌آوری روانی در دوران پاندمی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اسماعیل ناصری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دانشگاه علامه طباطبایی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74110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سخنرانی‌های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34534437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292416"/>
              </p:ext>
            </p:extLst>
          </p:nvPr>
        </p:nvGraphicFramePr>
        <p:xfrm>
          <a:off x="85724" y="2113236"/>
          <a:ext cx="12020551" cy="277407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86330">
                  <a:extLst>
                    <a:ext uri="{9D8B030D-6E8A-4147-A177-3AD203B41FA5}">
                      <a16:colId xmlns:a16="http://schemas.microsoft.com/office/drawing/2014/main" val="22631037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2176425063"/>
                    </a:ext>
                  </a:extLst>
                </a:gridCol>
                <a:gridCol w="3174125">
                  <a:extLst>
                    <a:ext uri="{9D8B030D-6E8A-4147-A177-3AD203B41FA5}">
                      <a16:colId xmlns:a16="http://schemas.microsoft.com/office/drawing/2014/main" val="1662460215"/>
                    </a:ext>
                  </a:extLst>
                </a:gridCol>
                <a:gridCol w="2039006">
                  <a:extLst>
                    <a:ext uri="{9D8B030D-6E8A-4147-A177-3AD203B41FA5}">
                      <a16:colId xmlns:a16="http://schemas.microsoft.com/office/drawing/2014/main" val="3603105410"/>
                    </a:ext>
                  </a:extLst>
                </a:gridCol>
                <a:gridCol w="1942773">
                  <a:extLst>
                    <a:ext uri="{9D8B030D-6E8A-4147-A177-3AD203B41FA5}">
                      <a16:colId xmlns:a16="http://schemas.microsoft.com/office/drawing/2014/main" val="3950529700"/>
                    </a:ext>
                  </a:extLst>
                </a:gridCol>
              </a:tblGrid>
              <a:tr h="130574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تاریخ برگزاری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نوع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عنوان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سخنران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برگزار کننده رویداد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260741"/>
                  </a:ext>
                </a:extLst>
              </a:tr>
              <a:tr h="14683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1399/3/10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همایش مجازی ابعاد اجتماعی انسانی مساله کرونا در ایران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تاب‌آوری روانی در دوران پاندمی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مهرنوش هدایتی،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روح‌الله شهابی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Mitra" panose="00000400000000000000" pitchFamily="2" charset="-78"/>
                        </a:rPr>
                        <a:t>پژوهشگاه علوم انسانی و مطالعات فرهنگی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42449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r>
              <a:rPr lang="fa-IR" b="1" dirty="0">
                <a:cs typeface="B Shiraz" panose="00000400000000000000" pitchFamily="2" charset="-78"/>
              </a:rPr>
              <a:t>سخنرانی‌های انجام شده</a:t>
            </a:r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b="1" dirty="0" smtClean="0">
                <a:cs typeface="B Shiraz" panose="00000400000000000000" pitchFamily="2" charset="-78"/>
              </a:rPr>
              <a:t> </a:t>
            </a:r>
            <a:r>
              <a:rPr lang="fa-IR" sz="2800" dirty="0">
                <a:cs typeface="B Shiraz" panose="00000400000000000000" pitchFamily="2" charset="-78"/>
              </a:rPr>
              <a:t>(1398/07/01 الی 1399/07/01)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03243796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8" y="112985"/>
            <a:ext cx="3453840" cy="4884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88" y="112985"/>
            <a:ext cx="3115879" cy="4406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91" y="3468500"/>
            <a:ext cx="2329878" cy="3294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413" y="1813798"/>
            <a:ext cx="3499945" cy="494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62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593725"/>
            <a:ext cx="10515600" cy="758825"/>
          </a:xfrm>
        </p:spPr>
        <p:txBody>
          <a:bodyPr>
            <a:norm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پژوهشکده اخلاق و </a:t>
            </a:r>
            <a:r>
              <a:rPr lang="fa-IR" dirty="0" smtClean="0">
                <a:cs typeface="B Shiraz" panose="00000400000000000000" pitchFamily="2" charset="-78"/>
              </a:rPr>
              <a:t>تربیت</a:t>
            </a:r>
            <a:endParaRPr lang="fa-IR" b="1" dirty="0">
              <a:cs typeface="B Shir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65200"/>
            <a:ext cx="11487150" cy="572611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a-IR" sz="7300" dirty="0">
                <a:cs typeface="B Titr" panose="00000700000000000000" pitchFamily="2" charset="-78"/>
              </a:rPr>
              <a:t>معرفی </a:t>
            </a:r>
            <a:endParaRPr lang="fa-IR" sz="7300" b="1" dirty="0" smtClean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fa-IR" sz="4500" dirty="0" smtClean="0">
                <a:cs typeface="B Mitra" panose="00000400000000000000" pitchFamily="2" charset="-78"/>
              </a:rPr>
              <a:t>این </a:t>
            </a:r>
            <a:r>
              <a:rPr lang="fa-IR" sz="4500" dirty="0">
                <a:cs typeface="B Mitra" panose="00000400000000000000" pitchFamily="2" charset="-78"/>
              </a:rPr>
              <a:t>پژوهشکده در تاریخ 21/1/1392 در بازنگری ساختار پژوهشگاه، به منظور گسترش و پيشبرد و ارتقاء علوم روانشناسي، تعلیم و تربیت و اخلاق با نگاه اسلامی ـ ایرانی و توسعه كمي و كيفي نيروهاي تخصصي و بهبود بخشيدن به امور آموزشي و پژوهشي در زمينه‌هاي مربوطه، در پژوهشگاه علوم انسانی و مطالعات فرهنگی، پیشنهاد و به تصویب وزارتخانه رسید. جناب آقای دکتر قبادی در مقام قائم‌مقامی ریاست و بعنوان معاون پژوهشی و تحصیلات تکمیلی در حکمی به تاریخ 6/8/1393 به شماره 6604 جناب آقای سیدمحمد بهشتیان را مسئول راه‌اندازی و تهیه طرح عملیاتی تفصیلی برای پژوهشکده اخلاق و تربیت انتخاب نمودند. سپس در تاریخ 1/4/1395 سرکار خانم دکتر مهرنوش هدایتی پس از برگزاری انتخابات با حکم شماره 3166 توسط جناب آقای دکتر حسینعلی قبادی در سمت ریاست پژوهشگاه، به عنوان رییس پژوهشکده انتخاب و منصوب شدند که این حکم با رأی اعضای پژوهشکده مجددا در سال 97 نیز تمدید گردید.</a:t>
            </a:r>
            <a:endParaRPr lang="en-US" sz="4500" dirty="0">
              <a:cs typeface="B Mitra" panose="00000400000000000000" pitchFamily="2" charset="-78"/>
            </a:endParaRPr>
          </a:p>
          <a:p>
            <a:pPr algn="just" rtl="1"/>
            <a:endParaRPr lang="fa-IR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4340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پژوهشکده اخلاق و </a:t>
            </a:r>
            <a:r>
              <a:rPr lang="fa-IR" dirty="0" smtClean="0">
                <a:cs typeface="B Shiraz" panose="00000400000000000000" pitchFamily="2" charset="-78"/>
              </a:rPr>
              <a:t>تربیت </a:t>
            </a:r>
            <a:endParaRPr lang="fa-IR" b="1" dirty="0">
              <a:cs typeface="B Shir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0"/>
            <a:ext cx="11487150" cy="5167313"/>
          </a:xfrm>
        </p:spPr>
        <p:txBody>
          <a:bodyPr>
            <a:normAutofit/>
          </a:bodyPr>
          <a:lstStyle/>
          <a:p>
            <a:pPr marL="216000" algn="just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اهداف پژوهشکده</a:t>
            </a:r>
          </a:p>
          <a:p>
            <a:pPr marL="216000" algn="just">
              <a:lnSpc>
                <a:spcPct val="150000"/>
              </a:lnSpc>
            </a:pPr>
            <a:r>
              <a:rPr lang="fa-IR" sz="2800" dirty="0" smtClean="0">
                <a:cs typeface="B Mitra" panose="00000400000000000000" pitchFamily="2" charset="-78"/>
              </a:rPr>
              <a:t>تولید</a:t>
            </a:r>
            <a:r>
              <a:rPr lang="fa-IR" sz="2800" dirty="0">
                <a:cs typeface="B Mitra" panose="00000400000000000000" pitchFamily="2" charset="-78"/>
              </a:rPr>
              <a:t>، انتقال و توسعه دانش روانشناسی، علوم تربیتی و اخلاق، از طریق انجام تحقیقات بنیادین و کاربردی منطبق بر دانش روز و اقتضائات جامعه ایرانی اسلامی، ارتقای سطح علمی جامعه در زمینه علوم تربیتی، علوم رفتاری، رویه­های تعلیم و تربیت، بکارگیری یافته‌های روانشناختی، برنامه­ریزی جهت توسعه سلامت روانی افراد، آموزش مهارت‌های زندگی و اجتماعی، تدوین آزمون‌های تشخیص، درمان و پیشگیری، ارتقای دانش عمومی از رویه­های نوین تعلیم و تربیت (خصوصاً مهارت­های تفکر انتقادی، خلاق و مراقبتی)، و همچنین بهبود آگاهی افراد جامعه از تازه­های اخلاق و روانشناسی منطبق بر رویکرد پژوهش­محور، از جمله اهداف تشکیل این پژوهشکده است.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4566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7325"/>
            <a:ext cx="10515600" cy="9683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a-IR" b="1" dirty="0">
                <a:cs typeface="B Shiraz" panose="00000400000000000000" pitchFamily="2" charset="-78"/>
              </a:rPr>
              <a:t/>
            </a:r>
            <a:br>
              <a:rPr lang="fa-IR" b="1" dirty="0">
                <a:cs typeface="B Shiraz" panose="00000400000000000000" pitchFamily="2" charset="-78"/>
              </a:rPr>
            </a:br>
            <a:r>
              <a:rPr lang="fa-IR" dirty="0">
                <a:cs typeface="B Shiraz" panose="00000400000000000000" pitchFamily="2" charset="-78"/>
              </a:rPr>
              <a:t>پژوهشکده اخلاق و تربیت</a:t>
            </a:r>
            <a:br>
              <a:rPr lang="fa-IR" dirty="0">
                <a:cs typeface="B Shiraz" panose="00000400000000000000" pitchFamily="2" charset="-78"/>
              </a:rPr>
            </a:br>
            <a:endParaRPr lang="fa-IR" b="1" dirty="0">
              <a:cs typeface="B Shir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16310"/>
            <a:ext cx="11620500" cy="58420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200000"/>
              </a:lnSpc>
              <a:buNone/>
            </a:pPr>
            <a:r>
              <a:rPr lang="fa-IR" sz="8000" b="1" dirty="0">
                <a:cs typeface="B Shiraz" panose="00000400000000000000" pitchFamily="2" charset="-78"/>
              </a:rPr>
              <a:t>گروه‌های پژوهشی و اعضای هیات علمی </a:t>
            </a:r>
            <a:endParaRPr lang="fa-IR" sz="8000" b="1" dirty="0" smtClean="0">
              <a:cs typeface="B Shiraz" panose="00000400000000000000" pitchFamily="2" charset="-78"/>
            </a:endParaRPr>
          </a:p>
          <a:p>
            <a:pPr marL="0" lv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fa-IR" sz="9600" b="1" dirty="0" smtClean="0">
                <a:cs typeface="B Shiraz" panose="00000400000000000000" pitchFamily="2" charset="-78"/>
              </a:rPr>
              <a:t>دکتر مهرنوش هدایتی، </a:t>
            </a:r>
            <a:r>
              <a:rPr lang="fa-IR" sz="9600" b="1" dirty="0" smtClean="0">
                <a:solidFill>
                  <a:schemeClr val="accent1">
                    <a:lumMod val="75000"/>
                  </a:schemeClr>
                </a:solidFill>
                <a:cs typeface="B Shiraz" panose="00000400000000000000" pitchFamily="2" charset="-78"/>
              </a:rPr>
              <a:t>رییس پژوهشکده</a:t>
            </a:r>
          </a:p>
          <a:p>
            <a:pPr lvl="0">
              <a:lnSpc>
                <a:spcPct val="200000"/>
              </a:lnSpc>
              <a:spcBef>
                <a:spcPts val="600"/>
              </a:spcBef>
            </a:pPr>
            <a:r>
              <a:rPr lang="fa-IR" sz="9600" b="1" dirty="0" smtClean="0">
                <a:cs typeface="B Mitra" panose="00000400000000000000" pitchFamily="2" charset="-78"/>
              </a:rPr>
              <a:t>گروه پژوهشی فلسفه </a:t>
            </a:r>
            <a:r>
              <a:rPr lang="fa-IR" sz="9600" b="1" dirty="0">
                <a:cs typeface="B Mitra" panose="00000400000000000000" pitchFamily="2" charset="-78"/>
              </a:rPr>
              <a:t>برای کودکان و نوجوانان (فبک</a:t>
            </a:r>
            <a:r>
              <a:rPr lang="fa-IR" sz="9600" b="1" dirty="0" smtClean="0">
                <a:cs typeface="B Mitra" panose="00000400000000000000" pitchFamily="2" charset="-78"/>
              </a:rPr>
              <a:t>):</a:t>
            </a:r>
            <a:endParaRPr lang="fa-IR" sz="9600" b="1" dirty="0">
              <a:cs typeface="B Mitra" panose="00000400000000000000" pitchFamily="2" charset="-78"/>
            </a:endParaRPr>
          </a:p>
          <a:p>
            <a:pPr marL="0" indent="0" algn="r" rtl="1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5400" b="1" dirty="0" smtClean="0">
                <a:cs typeface="B Compset" panose="00000400000000000000" pitchFamily="2" charset="-78"/>
              </a:rPr>
              <a:t>1- </a:t>
            </a:r>
            <a:r>
              <a:rPr lang="fa-IR" sz="8000" b="1" dirty="0" smtClean="0">
                <a:cs typeface="B Compset" panose="00000400000000000000" pitchFamily="2" charset="-78"/>
              </a:rPr>
              <a:t>دکتر سعید ناجی، </a:t>
            </a:r>
            <a:r>
              <a:rPr lang="fa-IR" sz="8000" b="1" dirty="0" smtClean="0">
                <a:solidFill>
                  <a:schemeClr val="accent1">
                    <a:lumMod val="75000"/>
                  </a:schemeClr>
                </a:solidFill>
                <a:cs typeface="B Compset" panose="00000400000000000000" pitchFamily="2" charset="-78"/>
              </a:rPr>
              <a:t>مدیر گروه</a:t>
            </a:r>
          </a:p>
          <a:p>
            <a:pPr marL="0" indent="0" algn="r" rtl="1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8000" b="1" dirty="0" smtClean="0">
                <a:cs typeface="B Compset" panose="00000400000000000000" pitchFamily="2" charset="-78"/>
              </a:rPr>
              <a:t>2- دکتر روح‌الله کریمی</a:t>
            </a:r>
          </a:p>
          <a:p>
            <a:pPr marL="0" indent="0" algn="r" rtl="1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8000" b="1" dirty="0" smtClean="0">
                <a:cs typeface="B Compset" panose="00000400000000000000" pitchFamily="2" charset="-78"/>
              </a:rPr>
              <a:t>3- دکتر سیدنورالدین محمودی</a:t>
            </a:r>
            <a:endParaRPr lang="en-US" sz="8000" b="1" dirty="0" smtClean="0">
              <a:cs typeface="B Compset" panose="00000400000000000000" pitchFamily="2" charset="-78"/>
            </a:endParaRPr>
          </a:p>
          <a:p>
            <a:pPr lvl="0" algn="r" rtl="1">
              <a:lnSpc>
                <a:spcPct val="200000"/>
              </a:lnSpc>
              <a:spcBef>
                <a:spcPts val="600"/>
              </a:spcBef>
            </a:pPr>
            <a:r>
              <a:rPr lang="fa-IR" sz="9600" b="1" dirty="0" smtClean="0">
                <a:cs typeface="B Mitra" panose="00000400000000000000" pitchFamily="2" charset="-78"/>
              </a:rPr>
              <a:t>گروه پژوهشی روان‌شناسی </a:t>
            </a:r>
            <a:r>
              <a:rPr lang="fa-IR" sz="9600" b="1" dirty="0">
                <a:cs typeface="B Mitra" panose="00000400000000000000" pitchFamily="2" charset="-78"/>
              </a:rPr>
              <a:t>و </a:t>
            </a:r>
            <a:r>
              <a:rPr lang="fa-IR" sz="9600" b="1" dirty="0" smtClean="0">
                <a:cs typeface="B Mitra" panose="00000400000000000000" pitchFamily="2" charset="-78"/>
              </a:rPr>
              <a:t>مشاوره: </a:t>
            </a:r>
            <a:endParaRPr lang="fa-IR" sz="9600" b="1" dirty="0">
              <a:cs typeface="B Mitra" panose="00000400000000000000" pitchFamily="2" charset="-78"/>
            </a:endParaRPr>
          </a:p>
          <a:p>
            <a:pPr marL="0" lvl="0" indent="0" algn="r" rtl="1">
              <a:lnSpc>
                <a:spcPct val="200000"/>
              </a:lnSpc>
              <a:spcBef>
                <a:spcPts val="600"/>
              </a:spcBef>
              <a:buNone/>
            </a:pPr>
            <a:r>
              <a:rPr lang="fa-IR" sz="5500" b="1" dirty="0">
                <a:cs typeface="B Compset" panose="00000400000000000000" pitchFamily="2" charset="-78"/>
              </a:rPr>
              <a:t>1- </a:t>
            </a:r>
            <a:r>
              <a:rPr lang="fa-IR" sz="8000" b="1" dirty="0">
                <a:cs typeface="B Compset" panose="00000400000000000000" pitchFamily="2" charset="-78"/>
              </a:rPr>
              <a:t>دکتر روح‌الله شهابی، </a:t>
            </a:r>
            <a:r>
              <a:rPr lang="fa-IR" sz="8000" b="1" dirty="0">
                <a:solidFill>
                  <a:schemeClr val="accent1">
                    <a:lumMod val="75000"/>
                  </a:schemeClr>
                </a:solidFill>
                <a:cs typeface="B Compset" panose="00000400000000000000" pitchFamily="2" charset="-78"/>
              </a:rPr>
              <a:t>مدیر </a:t>
            </a:r>
            <a:r>
              <a:rPr lang="fa-IR" sz="8000" b="1" dirty="0" smtClean="0">
                <a:solidFill>
                  <a:schemeClr val="accent1">
                    <a:lumMod val="75000"/>
                  </a:schemeClr>
                </a:solidFill>
                <a:cs typeface="B Compset" panose="00000400000000000000" pitchFamily="2" charset="-78"/>
              </a:rPr>
              <a:t>گروه</a:t>
            </a:r>
          </a:p>
          <a:p>
            <a:pPr marL="0" lvl="0" indent="0" algn="r" rtl="1">
              <a:lnSpc>
                <a:spcPct val="200000"/>
              </a:lnSpc>
              <a:spcBef>
                <a:spcPts val="600"/>
              </a:spcBef>
              <a:buNone/>
            </a:pPr>
            <a:r>
              <a:rPr lang="fa-IR" sz="8000" b="1" dirty="0" smtClean="0">
                <a:cs typeface="B Compset" panose="00000400000000000000" pitchFamily="2" charset="-78"/>
              </a:rPr>
              <a:t>2- دکتر مهرنوش هدایتی</a:t>
            </a:r>
            <a:endParaRPr lang="fa-IR" sz="8000" b="1" dirty="0">
              <a:cs typeface="B Compset" panose="00000400000000000000" pitchFamily="2" charset="-78"/>
            </a:endParaRPr>
          </a:p>
          <a:p>
            <a:pPr marL="0" lvl="0" indent="0" algn="r" rtl="1">
              <a:lnSpc>
                <a:spcPct val="200000"/>
              </a:lnSpc>
              <a:spcBef>
                <a:spcPts val="600"/>
              </a:spcBef>
              <a:buNone/>
            </a:pPr>
            <a:r>
              <a:rPr lang="fa-IR" sz="8000" b="1" dirty="0">
                <a:cs typeface="B Compset" panose="00000400000000000000" pitchFamily="2" charset="-78"/>
              </a:rPr>
              <a:t>2-دکتر اسماعیل ناصری</a:t>
            </a:r>
          </a:p>
          <a:p>
            <a:pPr lvl="0" algn="r" rtl="1">
              <a:lnSpc>
                <a:spcPct val="200000"/>
              </a:lnSpc>
            </a:pPr>
            <a:endParaRPr lang="en-US" sz="44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17411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a-IR" b="1" dirty="0" smtClean="0">
                <a:cs typeface="B Shiraz" panose="00000400000000000000" pitchFamily="2" charset="-78"/>
              </a:rPr>
              <a:t/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dirty="0" smtClean="0">
                <a:cs typeface="B Shiraz" panose="00000400000000000000" pitchFamily="2" charset="-78"/>
              </a:rPr>
              <a:t>پژوهشکده </a:t>
            </a:r>
            <a:r>
              <a:rPr lang="fa-IR" dirty="0">
                <a:cs typeface="B Shiraz" panose="00000400000000000000" pitchFamily="2" charset="-78"/>
              </a:rPr>
              <a:t>اخلاق و تربیت</a:t>
            </a:r>
            <a:endParaRPr lang="fa-IR" b="1" dirty="0">
              <a:cs typeface="B Shiraz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24001"/>
            <a:ext cx="11487150" cy="4559299"/>
          </a:xfrm>
        </p:spPr>
        <p:txBody>
          <a:bodyPr>
            <a:no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گروه پژوهشی مطالعات </a:t>
            </a:r>
            <a:r>
              <a:rPr lang="fa-IR" sz="2400" b="1" dirty="0">
                <a:cs typeface="B Mitra" panose="00000400000000000000" pitchFamily="2" charset="-78"/>
              </a:rPr>
              <a:t>کاربردی </a:t>
            </a:r>
            <a:r>
              <a:rPr lang="fa-IR" sz="2400" b="1" dirty="0" smtClean="0">
                <a:cs typeface="B Mitra" panose="00000400000000000000" pitchFamily="2" charset="-78"/>
              </a:rPr>
              <a:t>اخلاق :</a:t>
            </a: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b="1" dirty="0">
                <a:cs typeface="B Compset" panose="00000400000000000000" pitchFamily="2" charset="-78"/>
              </a:rPr>
              <a:t>1-دکتر روح‌الله کریمی،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Compset" panose="00000400000000000000" pitchFamily="2" charset="-78"/>
              </a:rPr>
              <a:t>مدیر گروه </a:t>
            </a:r>
            <a:r>
              <a:rPr lang="fa-IR" b="1" dirty="0" smtClean="0">
                <a:cs typeface="B Compset" panose="00000400000000000000" pitchFamily="2" charset="-78"/>
              </a:rPr>
              <a:t> </a:t>
            </a:r>
            <a:endParaRPr lang="fa-IR" b="1" dirty="0">
              <a:cs typeface="B Compset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b="1" dirty="0">
                <a:cs typeface="B Compset" panose="00000400000000000000" pitchFamily="2" charset="-78"/>
              </a:rPr>
              <a:t>2- دکتر سیدعلی اصغری  </a:t>
            </a:r>
            <a:endParaRPr lang="fa-IR" b="1" dirty="0" smtClean="0">
              <a:cs typeface="B Compset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endParaRPr lang="fa-IR" b="1" dirty="0" smtClean="0">
              <a:cs typeface="B Compset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endParaRPr lang="fa-IR" b="1" dirty="0">
              <a:cs typeface="B Compset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کارشناس پژوهشکده: </a:t>
            </a: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Mitra" panose="00000400000000000000" pitchFamily="2" charset="-78"/>
              </a:rPr>
              <a:t>1- محسن ‌بنی‌اسدی </a:t>
            </a:r>
          </a:p>
          <a:p>
            <a:pPr lvl="0" algn="r" rtl="1">
              <a:lnSpc>
                <a:spcPct val="200000"/>
              </a:lnSpc>
            </a:pPr>
            <a:endParaRPr lang="fa-IR" b="1" dirty="0">
              <a:cs typeface="B Mitra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endParaRPr lang="fa-IR" sz="3600" b="1" dirty="0" smtClean="0">
              <a:cs typeface="B Compset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endParaRPr lang="en-US" sz="3600" b="1" dirty="0">
              <a:cs typeface="B Compset" panose="000004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cs typeface="B Compse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2783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24291"/>
              </p:ext>
            </p:extLst>
          </p:nvPr>
        </p:nvGraphicFramePr>
        <p:xfrm>
          <a:off x="0" y="1447800"/>
          <a:ext cx="12191999" cy="5181599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459420">
                  <a:extLst>
                    <a:ext uri="{9D8B030D-6E8A-4147-A177-3AD203B41FA5}">
                      <a16:colId xmlns:a16="http://schemas.microsoft.com/office/drawing/2014/main" val="3495066870"/>
                    </a:ext>
                  </a:extLst>
                </a:gridCol>
                <a:gridCol w="7819696">
                  <a:extLst>
                    <a:ext uri="{9D8B030D-6E8A-4147-A177-3AD203B41FA5}">
                      <a16:colId xmlns:a16="http://schemas.microsoft.com/office/drawing/2014/main" val="2857632700"/>
                    </a:ext>
                  </a:extLst>
                </a:gridCol>
                <a:gridCol w="1082566">
                  <a:extLst>
                    <a:ext uri="{9D8B030D-6E8A-4147-A177-3AD203B41FA5}">
                      <a16:colId xmlns:a16="http://schemas.microsoft.com/office/drawing/2014/main" val="4245272232"/>
                    </a:ext>
                  </a:extLst>
                </a:gridCol>
                <a:gridCol w="830317">
                  <a:extLst>
                    <a:ext uri="{9D8B030D-6E8A-4147-A177-3AD203B41FA5}">
                      <a16:colId xmlns:a16="http://schemas.microsoft.com/office/drawing/2014/main" val="3004128513"/>
                    </a:ext>
                  </a:extLst>
                </a:gridCol>
              </a:tblGrid>
              <a:tr h="195071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مهرنوش هدایتی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بررسی تاثیر تقویت تفکر مراقبتی در مدیران و کارکنان شرکت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بهره‌برداری و تعمیراتی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مپنا </a:t>
                      </a:r>
                      <a:endParaRPr lang="fa-IR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میزان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تاب‌آوری آنان در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دوران تحریم اقتصادی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غیر موظف برون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7679990"/>
                  </a:ext>
                </a:extLst>
              </a:tr>
              <a:tr h="191697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مهرنوش هدایتی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آسیب شناسی نظام خانواده (تشکیل و تداوم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):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ارزیابی انتقادی رویکردهای رایج عشق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تکیه بر مطالعات انجام شده در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ایران (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رویکرد هرم عشق مراقبتی)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696098"/>
                  </a:ext>
                </a:extLst>
              </a:tr>
              <a:tr h="131390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مهرنوش هدایتی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طراحی شیوه‌نامه (پروتکل) تقویت «بلوغ مراقبتی» به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روش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«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حلقۀ کندوکاو زوجی» بر تاب‌آوری خانواده در بحران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56919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Shiraz" panose="00000400000000000000" pitchFamily="2" charset="-78"/>
              </a:rPr>
              <a:t>طرح‌های پژوهشی انجام شده پایان یافته و </a:t>
            </a:r>
            <a:r>
              <a:rPr lang="fa-IR" b="1" dirty="0" smtClean="0">
                <a:cs typeface="B Shiraz" panose="00000400000000000000" pitchFamily="2" charset="-78"/>
              </a:rPr>
              <a:t>جاری</a:t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sz="2800" b="1" dirty="0" smtClean="0">
                <a:cs typeface="B Shiraz" panose="00000400000000000000" pitchFamily="2" charset="-78"/>
              </a:rPr>
              <a:t> (1398/07/01 </a:t>
            </a:r>
            <a:r>
              <a:rPr lang="fa-IR" sz="2800" b="1" dirty="0">
                <a:cs typeface="B Shiraz" panose="00000400000000000000" pitchFamily="2" charset="-78"/>
              </a:rPr>
              <a:t>الی </a:t>
            </a:r>
            <a:r>
              <a:rPr lang="fa-IR" sz="2800" b="1" dirty="0" smtClean="0">
                <a:cs typeface="B Shiraz" panose="00000400000000000000" pitchFamily="2" charset="-78"/>
              </a:rPr>
              <a:t>1399/07/01)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61229824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23305"/>
              </p:ext>
            </p:extLst>
          </p:nvPr>
        </p:nvGraphicFramePr>
        <p:xfrm>
          <a:off x="0" y="1466850"/>
          <a:ext cx="12192000" cy="5028563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417379">
                  <a:extLst>
                    <a:ext uri="{9D8B030D-6E8A-4147-A177-3AD203B41FA5}">
                      <a16:colId xmlns:a16="http://schemas.microsoft.com/office/drawing/2014/main" val="3495066870"/>
                    </a:ext>
                  </a:extLst>
                </a:gridCol>
                <a:gridCol w="7872249">
                  <a:extLst>
                    <a:ext uri="{9D8B030D-6E8A-4147-A177-3AD203B41FA5}">
                      <a16:colId xmlns:a16="http://schemas.microsoft.com/office/drawing/2014/main" val="2857632700"/>
                    </a:ext>
                  </a:extLst>
                </a:gridCol>
                <a:gridCol w="1019503">
                  <a:extLst>
                    <a:ext uri="{9D8B030D-6E8A-4147-A177-3AD203B41FA5}">
                      <a16:colId xmlns:a16="http://schemas.microsoft.com/office/drawing/2014/main" val="4245272232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3004128513"/>
                    </a:ext>
                  </a:extLst>
                </a:gridCol>
              </a:tblGrid>
              <a:tr h="17624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سیدعلی </a:t>
                      </a: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اصغری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تبیین مسألة جایگاه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اصل‌های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اخلاقی و تشخیص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مبتنی‌بر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دلائل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جزئی عمل در فکر اخلاقی و پاسخ به آن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3571633"/>
                  </a:ext>
                </a:extLst>
              </a:tr>
              <a:tr h="158440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سیدعلی </a:t>
                      </a: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اصغری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بررسـی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قـالب‌هاي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منظر قلمروهاي شـناخت اجتماعی </a:t>
                      </a:r>
                      <a:endParaRPr lang="fa-IR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مثابه‌ي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چارچوب تبیین وضعیت اخلاق در ایران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377269"/>
                  </a:ext>
                </a:extLst>
              </a:tr>
              <a:tr h="16816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سیدعلی اصغری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نقد و بررسی بحران محیط زیست در ایران با تأکید بر 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برنامه‌های توسعه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155572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Shiraz" panose="00000400000000000000" pitchFamily="2" charset="-78"/>
              </a:rPr>
              <a:t>طرح‌های پژوهشی انجام شده پایان یافته و </a:t>
            </a:r>
            <a:r>
              <a:rPr lang="fa-IR" b="1" dirty="0" smtClean="0">
                <a:cs typeface="B Shiraz" panose="00000400000000000000" pitchFamily="2" charset="-78"/>
              </a:rPr>
              <a:t>جاری</a:t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sz="2800" b="1" dirty="0" smtClean="0">
                <a:cs typeface="B Shiraz" panose="00000400000000000000" pitchFamily="2" charset="-78"/>
              </a:rPr>
              <a:t> (1398/07/01 </a:t>
            </a:r>
            <a:r>
              <a:rPr lang="fa-IR" sz="2800" b="1" dirty="0">
                <a:cs typeface="B Shiraz" panose="00000400000000000000" pitchFamily="2" charset="-78"/>
              </a:rPr>
              <a:t>الی </a:t>
            </a:r>
            <a:r>
              <a:rPr lang="fa-IR" sz="2800" b="1" dirty="0" smtClean="0">
                <a:cs typeface="B Shiraz" panose="00000400000000000000" pitchFamily="2" charset="-78"/>
              </a:rPr>
              <a:t>1399/07/01)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314947734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76774"/>
              </p:ext>
            </p:extLst>
          </p:nvPr>
        </p:nvGraphicFramePr>
        <p:xfrm>
          <a:off x="0" y="1460938"/>
          <a:ext cx="12191999" cy="503675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2396358">
                  <a:extLst>
                    <a:ext uri="{9D8B030D-6E8A-4147-A177-3AD203B41FA5}">
                      <a16:colId xmlns:a16="http://schemas.microsoft.com/office/drawing/2014/main" val="3495066870"/>
                    </a:ext>
                  </a:extLst>
                </a:gridCol>
                <a:gridCol w="7956331">
                  <a:extLst>
                    <a:ext uri="{9D8B030D-6E8A-4147-A177-3AD203B41FA5}">
                      <a16:colId xmlns:a16="http://schemas.microsoft.com/office/drawing/2014/main" val="2857632700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val="4245272232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3004128513"/>
                    </a:ext>
                  </a:extLst>
                </a:gridCol>
              </a:tblGrid>
              <a:tr h="177920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روح‌الله </a:t>
                      </a: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شهابی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فهم مردم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انگارانه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از داربست شناختی و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ابعاد والدگری مادران ایرانی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1056919"/>
                  </a:ext>
                </a:extLst>
              </a:tr>
              <a:tr h="162877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روح‌الله شهابی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درآمدی بر ریشه­های فرهنگی شناخت در کودکان ایرانی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پایان یافته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719596"/>
                  </a:ext>
                </a:extLst>
              </a:tr>
              <a:tr h="162877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اسماعیل ناصری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ارائه مدل مفهومی از عوامل خطر و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محافظت‌کننده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</a:t>
                      </a: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پیش‌بینی سوء‌مصرف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مواد در بین نوجوانان ایران: </a:t>
                      </a:r>
                      <a:endParaRPr lang="fa-IR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مرور نظام‌مند </a:t>
                      </a:r>
                      <a:r>
                        <a:rPr lang="fa-IR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 فراتحلیل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موظف سازمانی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cs typeface="B Nazanin" panose="00000400000000000000" pitchFamily="2" charset="-78"/>
                        </a:rPr>
                        <a:t>جاری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297093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cs typeface="B Shiraz" panose="00000400000000000000" pitchFamily="2" charset="-78"/>
              </a:rPr>
              <a:t>طرح‌های پژوهشی انجام شده پایان یافته و </a:t>
            </a:r>
            <a:r>
              <a:rPr lang="fa-IR" b="1" dirty="0" smtClean="0">
                <a:cs typeface="B Shiraz" panose="00000400000000000000" pitchFamily="2" charset="-78"/>
              </a:rPr>
              <a:t>جاری</a:t>
            </a:r>
            <a:br>
              <a:rPr lang="fa-IR" b="1" dirty="0" smtClean="0">
                <a:cs typeface="B Shiraz" panose="00000400000000000000" pitchFamily="2" charset="-78"/>
              </a:rPr>
            </a:br>
            <a:r>
              <a:rPr lang="fa-IR" sz="2800" b="1" dirty="0" smtClean="0">
                <a:cs typeface="B Shiraz" panose="00000400000000000000" pitchFamily="2" charset="-78"/>
              </a:rPr>
              <a:t> (1398/07/01 </a:t>
            </a:r>
            <a:r>
              <a:rPr lang="fa-IR" sz="2800" b="1" dirty="0">
                <a:cs typeface="B Shiraz" panose="00000400000000000000" pitchFamily="2" charset="-78"/>
              </a:rPr>
              <a:t>الی </a:t>
            </a:r>
            <a:r>
              <a:rPr lang="fa-IR" sz="2800" b="1" dirty="0" smtClean="0">
                <a:cs typeface="B Shiraz" panose="00000400000000000000" pitchFamily="2" charset="-78"/>
              </a:rPr>
              <a:t>1399/07/01)</a:t>
            </a: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05864967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614</TotalTime>
  <Words>1585</Words>
  <Application>Microsoft Office PowerPoint</Application>
  <PresentationFormat>Widescreen</PresentationFormat>
  <Paragraphs>332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B Compset</vt:lpstr>
      <vt:lpstr>B Davat</vt:lpstr>
      <vt:lpstr>B Mitra</vt:lpstr>
      <vt:lpstr>B Nazanin</vt:lpstr>
      <vt:lpstr>B Shiraz</vt:lpstr>
      <vt:lpstr>B Titr</vt:lpstr>
      <vt:lpstr>Bookman Old Style</vt:lpstr>
      <vt:lpstr>Calibri</vt:lpstr>
      <vt:lpstr>Rockwell</vt:lpstr>
      <vt:lpstr>Times New Roman</vt:lpstr>
      <vt:lpstr>Damask</vt:lpstr>
      <vt:lpstr>PowerPoint Presentation</vt:lpstr>
      <vt:lpstr>پژوهشکده اخلاق و تربیت</vt:lpstr>
      <vt:lpstr>پژوهشکده اخلاق و تربیت</vt:lpstr>
      <vt:lpstr>پژوهشکده اخلاق و تربیت </vt:lpstr>
      <vt:lpstr> پژوهشکده اخلاق و تربیت </vt:lpstr>
      <vt:lpstr> پژوهشکده اخلاق و تربیت</vt:lpstr>
      <vt:lpstr>طرح‌های پژوهشی انجام شده پایان یافته و جاری  (1398/07/01 الی 1399/07/01)</vt:lpstr>
      <vt:lpstr>طرح‌های پژوهشی انجام شده پایان یافته و جاری  (1398/07/01 الی 1399/07/01)</vt:lpstr>
      <vt:lpstr>طرح‌های پژوهشی انجام شده پایان یافته و جاری  (1398/07/01 الی 1399/07/01)</vt:lpstr>
      <vt:lpstr>طرح‌های پژوهشی انجام شده پایان یافته و جاری  (1398/07/01 الی 1399/07/01)</vt:lpstr>
      <vt:lpstr>طرح‌های پژوهشی انجام شده پایان یافته و جاری  (1398/07/01 الی 1399/07/01)</vt:lpstr>
      <vt:lpstr>کتب منتشر شده   (1398/07/01 الی 1399/07/01)</vt:lpstr>
      <vt:lpstr>کتب منتشر شده   (1398/07/01 الی 1399/07/01)</vt:lpstr>
      <vt:lpstr>مجموعه مقالات و مقالات منتشر شده   (1398/07/01 الی 1399/07/01)</vt:lpstr>
      <vt:lpstr>مجموعه مقالات و مقالات منتشر شده   (1398/07/01 الی 1399/07/01)</vt:lpstr>
      <vt:lpstr>مجموعه مقالات و مقالات منتشر شده   (1398/07/01 الی 1399/07/01)</vt:lpstr>
      <vt:lpstr>گزارش برنامه‌های انجام شده   (1398/07/01 الی 1399/07/01)</vt:lpstr>
      <vt:lpstr>گزارش برنامه‌های انجام شده   (1398/07/01 الی 1399/07/01)</vt:lpstr>
      <vt:lpstr>گزارش برنامه‌های انجام شده   (1398/07/01 الی 1399/07/01)</vt:lpstr>
      <vt:lpstr>گزارش برنامه‌های انجام شده   (1398/07/01 الی 1399/07/01)</vt:lpstr>
      <vt:lpstr>گزارش برنامه‌های انجام شده   (1398/07/01 الی 1399/07/01)</vt:lpstr>
      <vt:lpstr>گزارش برنامه‌های انجام شده   (1398/07/01 الی 1399/07/01)</vt:lpstr>
      <vt:lpstr>سخنرانی‌های انجام شده  (01/07/1398 الی 01/07/1399)</vt:lpstr>
      <vt:lpstr>سخنرانی‌های انجام شده  (1398/07/01 الی 1399/07/01)</vt:lpstr>
      <vt:lpstr>سخنرانی‌های انجام شده  (1398/07/01 الی 1399/07/01)</vt:lpstr>
      <vt:lpstr>سخنرانی‌های انجام شده  (1398/07/01 الی 1399/07/01)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Baniasadi</dc:creator>
  <cp:lastModifiedBy>Mohsen Baniasadi</cp:lastModifiedBy>
  <cp:revision>48</cp:revision>
  <dcterms:created xsi:type="dcterms:W3CDTF">2020-11-23T10:39:52Z</dcterms:created>
  <dcterms:modified xsi:type="dcterms:W3CDTF">2020-12-01T06:34:30Z</dcterms:modified>
</cp:coreProperties>
</file>