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57" r:id="rId4"/>
    <p:sldId id="258" r:id="rId5"/>
    <p:sldId id="261" r:id="rId6"/>
    <p:sldId id="269" r:id="rId7"/>
    <p:sldId id="262" r:id="rId8"/>
    <p:sldId id="263" r:id="rId9"/>
    <p:sldId id="268" r:id="rId10"/>
    <p:sldId id="260" r:id="rId11"/>
    <p:sldId id="266" r:id="rId12"/>
    <p:sldId id="264" r:id="rId13"/>
    <p:sldId id="267" r:id="rId14"/>
    <p:sldId id="265" r:id="rId15"/>
  </p:sldIdLst>
  <p:sldSz cx="12192000" cy="6858000"/>
  <p:notesSz cx="6797675" cy="9928225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7" autoAdjust="0"/>
    <p:restoredTop sz="94662" autoAdjust="0"/>
  </p:normalViewPr>
  <p:slideViewPr>
    <p:cSldViewPr snapToGrid="0">
      <p:cViewPr varScale="1">
        <p:scale>
          <a:sx n="81" d="100"/>
          <a:sy n="81" d="100"/>
        </p:scale>
        <p:origin x="24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20C72EB-7472-4AF8-82F8-F043226309D5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EA13603-DD46-46DB-BD77-8174220126D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1947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2D35B52-D77C-4DC6-B85C-6F291B6EBACD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775DC-5025-4BDA-8C1F-190557FB322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043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775DC-5025-4BDA-8C1F-190557FB3223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9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000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503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95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498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24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067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65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826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46836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8245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151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4E229CE-5B52-4E31-BF70-D1B830307ECB}" type="datetimeFigureOut">
              <a:rPr lang="fa-IR" smtClean="0"/>
              <a:t>04/12/1441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4FCE8D3-A736-47FE-BF65-B718B0BB6377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8234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499659"/>
            <a:ext cx="12191999" cy="19975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1" eaLnBrk="1" latinLnBrk="0" hangingPunct="1">
              <a:lnSpc>
                <a:spcPct val="105000"/>
              </a:lnSpc>
              <a:spcBef>
                <a:spcPct val="0"/>
              </a:spcBef>
              <a:buNone/>
              <a:defRPr sz="3900" kern="120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بسم الله الرحمن الرحیم</a:t>
            </a:r>
            <a:endParaRPr lang="fa-IR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5099751"/>
            <a:ext cx="12191999" cy="10377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1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هفته پژوهش 1398</a:t>
            </a:r>
          </a:p>
        </p:txBody>
      </p:sp>
    </p:spTree>
    <p:extLst>
      <p:ext uri="{BB962C8B-B14F-4D97-AF65-F5344CB8AC3E}">
        <p14:creationId xmlns:p14="http://schemas.microsoft.com/office/powerpoint/2010/main" val="285027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307174"/>
            <a:ext cx="11131065" cy="5479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 دوم: دستاوردهای حوزه پژوهش و فعالیت‌های علمی</a:t>
            </a: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sz="26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نمودها و تأثیرات کوشش برای ارتقاء کیفیت در این واقعیت‌ها به چشم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می‌خورد که در 9 عنوان قابل احصا است: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1- رشد کیفیت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مجلّات و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رسیدن 4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مجله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علمی- پژوهشی به درجه </a:t>
            </a: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Q1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(برای نخستین بار شاهد این رخداد هستیم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) و برنده شدن یک مجله در جشنواره سالانه نقد.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2- رشد سرانه تولید علم و افزایش چشمگیر کیفیت و کمیت مقالات علمی اعضای هیات علمی و تولید علم به حدود عدد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2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بدین‌ترتیب از سال 92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تاکنون300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%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رشد و نسبت به سال گذشته حدود 18% رشد داشته است.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3- رشد 50% درصدی اعطای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گرنت نسبت به سال گذشته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(برای اولین سال تعداد پرونده‌های اعطای گرنت از مرز 155 مورد عبور کرده است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.)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4- رشد بی‌سابقه در تعداد ترفیع‌یافتگان؛ برای اولین بار از مرز صد نفر گذشت که 25% رشد را نشان می‌دهد.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5- تقویت بخش‌های ترویجی‌سازی و عمومی‌سازی علم و نوآوری و رویکرد ذی‌نفع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محوری.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930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390299"/>
            <a:ext cx="11131065" cy="50580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a-IR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دوم</a:t>
            </a:r>
            <a:r>
              <a:rPr lang="fa-IR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marL="0" indent="0">
              <a:buNone/>
            </a:pPr>
            <a:endParaRPr lang="fa-IR" sz="26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6-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برای نخستین بار چاپ مقالات برتر در نشریات معتبر جهانی از مرز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12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مقاله در سال گذشته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است.</a:t>
            </a: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7-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برگزاری مبتکرانه پنج همایش بین‌المللی اثرگذار که بعضاً به صورت مشترک با دیگر کشورها برگزار شده است و یکی از آنها در آلمان و اتریش: با‌ آلمان، اتریش و مابقی به صورت مشترک در ایران برگزار شده با کشورهای هند، الجزایر، پاکستان؛ عراق و مشارکت نمایندگان بیش از 15 کشور و بیش از یکصد دانشمند از سراسر جهان در مجموع در این همایش‌ها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شرکت داشته‌اند و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برگزاری درخشان مدرسه ایرانشناسی برای دانشمندان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روس.</a:t>
            </a: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8-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مشارکت اثرگذار حدود 10 تن از اعضای هیئت‌علمی در همایشهای بین‌المللی و تقویت همکاری با بیش از 5 دانشگاه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جهان.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9-شناسایی و اسکن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ششصد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روزه نسخه‌های ارزشمند خطی (و بعضاَ منحصر به فرد) در گنجینه کتابخانه استاد مینوی و خوانش </a:t>
            </a:r>
            <a:r>
              <a:rPr lang="fa-IR" sz="22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تحشیه‌های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استاد مینوی در حاشیه نسخه‌ها و کتاب‌های این گنجینه و اقدام برای معرفی جامع این آثار و چاپ چند مقاله در این بازه تاکنون.</a:t>
            </a: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26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44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259674"/>
            <a:ext cx="11131065" cy="53430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سوم: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اقدامات و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موفقیت‌های راهبردی</a:t>
            </a:r>
          </a:p>
          <a:p>
            <a:pPr marL="0" indent="0">
              <a:buNone/>
            </a:pPr>
            <a:endParaRPr lang="fa-IR" sz="26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r>
              <a:rPr lang="fa-IR" sz="2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 این بخش به شش مورد اشاره می‌شود:</a:t>
            </a:r>
            <a:endParaRPr lang="fa-IR" sz="26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40000"/>
              </a:lnSpc>
              <a:buNone/>
            </a:pP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1-به تصویب رساندن اساسنامه جدید پژوهشگاه طی سال اخیر (پیشران،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راهبردی و واقع‌گرا)</a:t>
            </a: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40000"/>
              </a:lnSpc>
              <a:buNone/>
            </a:pP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2- تصویب ساختار سازمانی روزآمد،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چابک، کارآمد و توانمند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با کوچک کردن تشکیلات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با تقلیل 69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گروه به 42 گروه و 15 پژوهشکده به 11 پژوهشکده، طی سال اخیر و تقویت بخش‌های ترویجی‌سازی و عمومی‌سازی علم و نوآوری و رویکرد ذی‌نفع محوری در آینده</a:t>
            </a: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40000"/>
              </a:lnSpc>
              <a:buNone/>
            </a:pP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3- طراحی تصویب برنامه دوم توسعه راهبردی پژوهشگاه در گذرگاه خرد جمعی و با مشارکت همه پژوهشکده‌ها و قاطبة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پژوهشگران، با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ویژگی‌های ممتاز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با رویکرد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کاربردی پس از تعیین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اولویت‌های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دقیق پژوهشی مستخرج از طرح پیشنهادی، متناظر با پرسش‌ها و چالش‌های اساسی پژوهشگاه و پایش عملکرد برنامه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اول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4- تقویت نظام‌مندی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فرایندهای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پژوهشی</a:t>
            </a: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40000"/>
              </a:lnSpc>
              <a:buNone/>
            </a:pPr>
            <a:endParaRPr lang="en-US" sz="2200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889014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224048"/>
            <a:ext cx="11131065" cy="5307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سوم:</a:t>
            </a:r>
          </a:p>
          <a:p>
            <a:pPr marL="0" indent="0">
              <a:buNone/>
            </a:pPr>
            <a:endParaRPr lang="fa-IR" sz="16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40000"/>
              </a:lnSpc>
              <a:buNone/>
            </a:pP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5-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ارتقاء همه جانبه جایگاه ملی و بین‌المللی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پژوهشگاه </a:t>
            </a:r>
          </a:p>
          <a:p>
            <a:pPr algn="just">
              <a:lnSpc>
                <a:spcPct val="140000"/>
              </a:lnSpc>
              <a:buFontTx/>
              <a:buChar char="-"/>
              <a:defRPr/>
            </a:pP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برگزاری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نشست، سخنرانی‌، هم‌اندیشی و همایش‌های بین‌المللی                </a:t>
            </a:r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-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برگزاری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دوره‌های علمی برای استادان و دانشجویان خارجی</a:t>
            </a:r>
          </a:p>
          <a:p>
            <a:pPr algn="just">
              <a:lnSpc>
                <a:spcPct val="140000"/>
              </a:lnSpc>
              <a:buFontTx/>
              <a:buChar char="-"/>
              <a:defRPr/>
            </a:pPr>
            <a:r>
              <a:rPr lang="fa-IR" altLang="en-US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برگزاری کارگاه‌های آموزشی با تدریس استادان خارجی                        </a:t>
            </a:r>
            <a:r>
              <a:rPr lang="fa-IR" altLang="en-US" dirty="0">
                <a:solidFill>
                  <a:schemeClr val="tx1"/>
                </a:solidFill>
                <a:cs typeface="B Nazanin" panose="00000400000000000000" pitchFamily="2" charset="-78"/>
              </a:rPr>
              <a:t> - </a:t>
            </a:r>
            <a:r>
              <a:rPr lang="fa-IR" altLang="en-US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انعقاد تفاهم‌نامه با دانشگاه‌ها و مؤسسات علمی بین‌المللی</a:t>
            </a:r>
          </a:p>
          <a:p>
            <a:pPr algn="just">
              <a:lnSpc>
                <a:spcPct val="140000"/>
              </a:lnSpc>
              <a:buFontTx/>
              <a:buChar char="-"/>
              <a:defRPr/>
            </a:pPr>
            <a:r>
              <a:rPr lang="fa-IR" altLang="en-US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تدوین </a:t>
            </a:r>
            <a:r>
              <a:rPr lang="fa-IR" altLang="en-US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دانشنامه‌های مشترک (هند، چین و روسیه)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6- </a:t>
            </a:r>
            <a:r>
              <a:rPr lang="fa-IR" sz="2200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تقویت شبکه نخبگانی و رساندن آن به 3 هزار نفر از سراسر کشور و توجه همه جانبه و فراهم آمدن زیرساخت‌های رشد و بالندگی بیشتر اعضای محترم هیات‌علمی و کارشناسان و ارتقاء کیفیت پژوهشی در </a:t>
            </a:r>
            <a:r>
              <a:rPr lang="fa-IR" sz="2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پژوهشگاه</a:t>
            </a:r>
          </a:p>
          <a:p>
            <a:pPr marL="0" indent="0" algn="just">
              <a:lnSpc>
                <a:spcPct val="140000"/>
              </a:lnSpc>
              <a:buNone/>
            </a:pP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انشاءالله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براساس دستاوردهای به دست آمده و توفیقات حاصل از اجرای برنامه توسعه راهبردی پنج ساله پژوهشگاه، شاهد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برداشتن گام‌های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بلندتر و استوارتر باشیم.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068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378424"/>
            <a:ext cx="11131065" cy="4711480"/>
          </a:xfrm>
        </p:spPr>
        <p:txBody>
          <a:bodyPr/>
          <a:lstStyle/>
          <a:p>
            <a:pPr marL="0" indent="0">
              <a:buNone/>
            </a:pPr>
            <a:endParaRPr lang="fa-IR" dirty="0" smtClean="0">
              <a:cs typeface="B Titr" panose="00000700000000000000" pitchFamily="2" charset="-78"/>
            </a:endParaRPr>
          </a:p>
          <a:p>
            <a:pPr marL="0" indent="0">
              <a:buNone/>
            </a:pPr>
            <a:endParaRPr lang="fa-IR" dirty="0">
              <a:cs typeface="B Titr" panose="00000700000000000000" pitchFamily="2" charset="-78"/>
            </a:endParaRPr>
          </a:p>
          <a:p>
            <a:pPr marL="0" indent="0" algn="ctr">
              <a:lnSpc>
                <a:spcPct val="250000"/>
              </a:lnSpc>
              <a:buNone/>
            </a:pPr>
            <a:r>
              <a:rPr lang="fa-IR" sz="2400" dirty="0" smtClean="0">
                <a:cs typeface="B Titr" panose="00000700000000000000" pitchFamily="2" charset="-78"/>
              </a:rPr>
              <a:t>آینده </a:t>
            </a:r>
            <a:r>
              <a:rPr lang="fa-IR" sz="2400" dirty="0">
                <a:cs typeface="B Titr" panose="00000700000000000000" pitchFamily="2" charset="-78"/>
              </a:rPr>
              <a:t>روشن، اطمینان بخش و </a:t>
            </a:r>
            <a:r>
              <a:rPr lang="fa-IR" sz="2400" dirty="0" smtClean="0">
                <a:cs typeface="B Titr" panose="00000700000000000000" pitchFamily="2" charset="-78"/>
              </a:rPr>
              <a:t>امیدآفرین روبه‌روی </a:t>
            </a:r>
            <a:r>
              <a:rPr lang="fa-IR" sz="2400" dirty="0">
                <a:cs typeface="B Titr" panose="00000700000000000000" pitchFamily="2" charset="-78"/>
              </a:rPr>
              <a:t>پژوهشگاه است.</a:t>
            </a:r>
            <a:endParaRPr lang="en-US" sz="2400" dirty="0">
              <a:cs typeface="B Titr" panose="00000700000000000000" pitchFamily="2" charset="-78"/>
            </a:endParaRPr>
          </a:p>
          <a:p>
            <a:pPr marL="0" indent="0" algn="ctr">
              <a:lnSpc>
                <a:spcPct val="250000"/>
              </a:lnSpc>
              <a:buNone/>
            </a:pPr>
            <a:r>
              <a:rPr lang="fa-IR" sz="2400" dirty="0">
                <a:cs typeface="B Titr" panose="00000700000000000000" pitchFamily="2" charset="-78"/>
              </a:rPr>
              <a:t>به امید آنکه الطاف الهی بیشتر شامل حال اعضای گرامی پژوهشگاه </a:t>
            </a:r>
            <a:r>
              <a:rPr lang="fa-IR" sz="2400" dirty="0" smtClean="0">
                <a:cs typeface="B Titr" panose="00000700000000000000" pitchFamily="2" charset="-78"/>
              </a:rPr>
              <a:t>باشد.</a:t>
            </a:r>
            <a:endParaRPr lang="en-US" sz="2400" dirty="0">
              <a:cs typeface="B Titr" panose="00000700000000000000" pitchFamily="2" charset="-78"/>
            </a:endParaRPr>
          </a:p>
          <a:p>
            <a:pPr marL="0" indent="0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3206" y="4776715"/>
            <a:ext cx="9062113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727140" y="1378424"/>
            <a:ext cx="0" cy="4680000"/>
          </a:xfrm>
          <a:prstGeom prst="line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84416" y="1149425"/>
            <a:ext cx="0" cy="4500000"/>
          </a:xfrm>
          <a:prstGeom prst="line">
            <a:avLst/>
          </a:prstGeom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85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378424"/>
            <a:ext cx="11131065" cy="47114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  <a:p>
            <a:pPr marL="0" indent="0">
              <a:buNone/>
            </a:pPr>
            <a:endParaRPr lang="fa-IR" dirty="0" smtClean="0"/>
          </a:p>
          <a:p>
            <a:pPr marL="0" indent="0" algn="ctr">
              <a:buNone/>
            </a:pPr>
            <a:r>
              <a:rPr lang="fa-IR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هفته </a:t>
            </a: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 1398 را به همة پژوهشگران فرهیخته پژوهشگاه تبریک عرض می‌کنم و آرزوی سلامت و سرافرازی برای تمامی کارکنان و اعضای محترم دارم</a:t>
            </a:r>
            <a:r>
              <a:rPr lang="fa-IR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pPr marL="0" indent="0" algn="ctr">
              <a:buNone/>
            </a:pPr>
            <a:r>
              <a:rPr lang="fa-IR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خیر مقدم به همه میهمانان و مدعوان گرامی.</a:t>
            </a:r>
            <a:endParaRPr lang="en-US" sz="28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>
              <a:buNone/>
            </a:pPr>
            <a:endParaRPr lang="fa-IR" sz="28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endParaRPr lang="fa-IR" sz="28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endParaRPr lang="fa-IR" sz="28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 smtClean="0"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3206" y="4731874"/>
            <a:ext cx="917129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573206" y="254441"/>
            <a:ext cx="11131065" cy="591715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1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3200" smtClean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4072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176545"/>
            <a:ext cx="11131065" cy="4711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کارنامه یک ساله پژوهشگاه در فاصله زمانی هفته پژوهش 1397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تاکنون (هفته پژوهش 98) را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اجمالاً می‌توان در سه بخش بیان کرد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.</a:t>
            </a:r>
          </a:p>
          <a:p>
            <a:pPr marL="0" indent="0" algn="just">
              <a:buNone/>
            </a:pP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 اول: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دستاوردهای ساختاری و اجرایی موثر</a:t>
            </a: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 دوم: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دستاوردهای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حوزه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 و فعالیت‌های علمی</a:t>
            </a: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سوم: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اقدامات و 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موفقیت‌های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راهبردی</a:t>
            </a: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buNone/>
            </a:pP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790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235924"/>
            <a:ext cx="11131065" cy="5479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 اول: </a:t>
            </a:r>
            <a:r>
              <a:rPr lang="fa-IR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دستاوردهای ساختاری و اجرایی موثر که عمده آن در 15 مورد قابل ارائه است:</a:t>
            </a:r>
          </a:p>
          <a:p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یک: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اقدامات همه جانبه و پیگیری‌های شبانه روزی برای بالا نگه داشتن سطح رفاهی و معیشتی کارکنان و پرداخت جدول معیشتی سالانه کم نظیر نسبت به پژوهشگاه‌ها و دانشگاه‌های شهر تهران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دو: </a:t>
            </a: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تقویت هرم تخصصی اعضای هیات علمی، نسبت گروه‌های هیات علمی از طریق تبدیل وضعیت‌ها، </a:t>
            </a:r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جذب‌ اعضای هیات علمی نخبه و </a:t>
            </a:r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نیروهای سرآمد </a:t>
            </a:r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علمی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سه: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حضور گسترده‌تر در عرصه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عمومی و حضور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پررنگ و پراستناد علمی در فضای مجازی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چهار : گرفتن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مجوز مرکز نوآوری و اقدام برای راه‌اندازی آن؛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که در حقیقت حرکت به سوی شکل‌گیری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استارتاپ‌ها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خواهد بود و آن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هم فقط هدف اقتصادی و اشتغال‌زایی را تعقیب نمی‌کند بلکه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مقدمه حرکت پژوهشگاه به سوی تعمیق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اثربخشی عینی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و بعضاً پیشبرد نتایج طرح‌های علوم‌انسانی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به‌صورت کلینیکال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ارتباط مستقیم علم با جامعه و مردم به شمار می‌آید.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پنج :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اخذ مجوز قطب علمی زبانشناسی پیکره‌ای در ایران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برای پژوهشگاه که در سطح کشور منحصربه فرد است.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8570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269243"/>
            <a:ext cx="11131065" cy="5527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</a:t>
            </a: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اول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marL="0" indent="0">
              <a:buNone/>
            </a:pPr>
            <a:endParaRPr lang="fa-IR" sz="24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21000"/>
              </a:lnSpc>
              <a:buNone/>
            </a:pP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شش: ارتقاء رتبه پرتال علوم‌انسانی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و رشد آن در رتبه‌بندی الکسا با 457 پله صعود (رتبه ما در شهریور 97، 931 بود که در آبان 98 به رتبه 476 رسیده است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).</a:t>
            </a:r>
            <a:endParaRPr lang="fa-IR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21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هفت: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رشد قابل توجه در توسعه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طرح‌های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کاربردی و ورود جدی‌تر پژوهشگاه به موسسه علمی نسل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سوم؛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از منظر مؤسسه علمی کارآفرین و همزمان از جهت اثرگذاری در سیاستگذاری‌ها‌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ورود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به عرصه موسسه علمی نسل چهارم؛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 همین ارتباط باید یادآور شد که برای نخستین بار، تعداد و قراردادهای پژوهشی با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دستگاه‌های اجرایی به 42 طرح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رسیده و با احتساب طرح‌های کارفرمایی غیرموظف از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قبل طرح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جامع اعتلا معطوف به پیشرفت کشور، جمعاً قریب به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55 پروژه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می‌رسد. اگر طرح‌های مشارکتی دانشنامه‌ای هم محاسبه شود متجاوز از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60 پروژه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خواهد شد. بدین‌ترتیب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قریب به نیمی از طرح‌های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پژوهشگاه را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 یک سال اخیر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پروژه‎های ذی‌نفع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محور و کارفرمایی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تشکیل می‌دهند. مجموعة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این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طرح‌ها،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پژوهش‌های اثرگذار در عرصه سیاستگذاری‌های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ملّی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حل مسائل اجتماعی به شمار می‌آیند و عملاً پژوهشگاه را در جرگه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مؤسسات علمی نسل چهارم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وارد کرده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است.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21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هشت: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فعالیت‌های در خور توجه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مربوط به اقتصاد مقاومتی، بیانیه گام دوم انقلاب اسلامی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که از سوی مقام معظم رهبری صادر شده است با برگزاری بیش از ده نشست علمی و چاپ حدود 6 جلد کتاب در حوزه اقتصاد مقاومتی و اقدام اوّلیه برای ترسیم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افق‌ها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 حوزه بیانیه و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پرتوافکنی‌های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آن در سیاست‌ها بر خط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مشی‌های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کشور.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574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259673"/>
            <a:ext cx="11131065" cy="55983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اول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marL="0" indent="0">
              <a:buNone/>
            </a:pPr>
            <a:endParaRPr lang="fa-IR" sz="17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21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نه: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تجهیز و راه‌اندازی آزمایشگاه زبانشناسی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که دارای مجهزترین دستگاه ضبط دقیق تجزیه و تحلیل آواها و دستگاه پیشرفته و نرم‌افزار تجزیه و تحلیل داده‌های زبانی است.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ده: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انتشار قریب به 60 جلد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کتاب و گزارش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ارزشمند علمی،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اعّم از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کتاب‌های کار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حاصل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طرح‌های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داخلی یا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کتاب‌های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پیشنهادی از سوی محققان بیرونی هستند و بخشی از آنها دستاوردهای شورای بررسی متون‌اند و بخشی از آنها نتیجه و به ثمر نشستن بیش از 15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گزارش‌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پژوهشی اثرگذار از مجموعه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طرح‌های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شاخص و کلان اعتلا و چاپ تعدادی آثار نفیس و فاخر با جاذبه‌های بین‌المللی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است.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عنوان نمونه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کتاب‌های‌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"کتیبه‌های خصوصی فارسی میانی ساسانی و پساساسانی" و "مبانی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دستور خط فارسی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شکسته"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گزارش‌های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"بررسی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وضعیت تحصیل و مهارت دانشجویان در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رشته‌های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گوناگون علوم انسانی و نسبت آن با اشتغال دانش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آموختگان"، "نقد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رویکرد پوزیتویستی به علوم انسانی در مساله شکاف نظر و عمل و بررسی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دیدگاه‌های بدیل"، "جریان‌شناسی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تحول‌خواهان علوم انسانی در جهان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اسلام"، "بررسی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تحلیل تاریخی تعامل حوزه علمیه با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رشته‌های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گوناگون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علوم انسانی"، "تأثیر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نظام بین المللی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قدرت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 علوم انسانی در ایران: مطالعه موردی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مارکسیسم"، "بررسی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تحلیل نقش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بخش‌های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مردم نهاد (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انجمن‌های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علمی) در گسترش علوم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انسانی"، "علوم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انسانی کاربردی: فرصت‌ها و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تهدیدها"، "تلائم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نظر و عمل در تلقی از علوم انسانی به مثابه حکمت عملی (فرونسیس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)"، "شناخت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تحلیل مبانی انگاره شهروندی در ایران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معاصر"، "علوم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انساني با رويكرد ميان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فرهنگي"، "علوم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انسانی در ایران: مسألۀ تأثیر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اجتماعی"، "اخلاق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 زندگی کنونی و شرایط اخلاقی پیشرفت و اعتلای علوم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انسانی"، "علوم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انسانی و حکمت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اسلامی" و ...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endParaRPr lang="fa-IR" sz="17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54556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378423"/>
            <a:ext cx="11131065" cy="5271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اول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marL="0" indent="0">
              <a:buNone/>
            </a:pPr>
            <a:endParaRPr lang="fa-IR" sz="17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21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یازده: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افزایش و ارتقای کسب افتخارات ملّی؛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برنده شدن عضو هیات علمی در جشنواره فارابی برای نخستین بار در تاریخ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پژوهشگاه، برنده شدن عضو هیات علمی در جشنواره علامه دهخدا،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برنده شدن هفت مقاله برگزیده علمی- پژوهشی پژوهشگاه در جشنوارانه سالانه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نقد،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برگزیده شدن تعدادی دیگر از اعضای هیات علمی در جشنواره‌های گوناگون ملی در طی سال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اخیر،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کسب جایزه علمی- ادبی دکتر طاهره صفارزاده، جایزه ادبی پروین اعتصامی، نخستین جایزه پژوهشی سینما و کسب عنوان برترین‌های پژوهش فرهنگی وزارت ارشاد اسلامی و ... توسط اعضای هیات علمی پژوهشگاه.</a:t>
            </a:r>
          </a:p>
          <a:p>
            <a:pPr marL="0" indent="0" algn="just">
              <a:lnSpc>
                <a:spcPct val="121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دوازده: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ارتقاء </a:t>
            </a: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سطح همکاری‌های بین‌المللی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پژوهشگاه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و نهادینه‌سازی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روابط و همکاری‌ها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با بسیاری از کشور‌ها و تبدیل آن به یک نقطه در خور توجه </a:t>
            </a:r>
            <a:r>
              <a:rPr lang="fa-IR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برای دیپلماسی علم و دیپلماسی عمومی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(از جمله: دانشنامه‌های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مشترک با هند، چین،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ترکیه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، روسیه و ...)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endParaRPr lang="fa-IR" sz="17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618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997527"/>
            <a:ext cx="11131065" cy="586047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41000"/>
              </a:lnSpc>
              <a:buNone/>
            </a:pPr>
            <a:r>
              <a:rPr lang="fa-IR" sz="3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اول: </a:t>
            </a:r>
            <a:endParaRPr lang="fa-IR" sz="3400" b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fa-IR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سیزده: </a:t>
            </a: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متنوع‌سازی گونه‌ها و ژانرهای تولید محصول و  </a:t>
            </a:r>
            <a:r>
              <a:rPr lang="fa-IR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خروجی‌های </a:t>
            </a: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تحقیقاتی </a:t>
            </a:r>
            <a:r>
              <a:rPr lang="fa-IR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پژوهشگاه؛ علاوه ‌بر </a:t>
            </a: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کتاب و مقالات، نشست‌های تخصصی و </a:t>
            </a:r>
            <a:r>
              <a:rPr lang="fa-IR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همایش‌های </a:t>
            </a:r>
            <a:r>
              <a:rPr lang="fa-IR" sz="26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علمی و توجه ویژه </a:t>
            </a:r>
            <a:r>
              <a:rPr lang="fa-IR" sz="26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به:</a:t>
            </a:r>
            <a:endParaRPr lang="fa-IR" sz="26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lvl="0" algn="just">
              <a:lnSpc>
                <a:spcPct val="120000"/>
              </a:lnSpc>
              <a:buFontTx/>
              <a:buChar char="-"/>
            </a:pPr>
            <a:r>
              <a:rPr lang="fa-IR" sz="2600" i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استخراج </a:t>
            </a: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توصیه‌های </a:t>
            </a:r>
            <a:r>
              <a:rPr lang="fa-IR" sz="2600" i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سیاستی</a:t>
            </a:r>
            <a:endParaRPr lang="fa-IR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lvl="0" algn="just">
              <a:lnSpc>
                <a:spcPct val="120000"/>
              </a:lnSpc>
              <a:buFontTx/>
              <a:buChar char="-"/>
            </a:pPr>
            <a:r>
              <a:rPr lang="fa-IR" sz="2600" i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گزارش‌های راهبردی</a:t>
            </a:r>
          </a:p>
          <a:p>
            <a:pPr lvl="0" algn="just">
              <a:lnSpc>
                <a:spcPct val="120000"/>
              </a:lnSpc>
              <a:buFontTx/>
              <a:buChar char="-"/>
            </a:pPr>
            <a:r>
              <a:rPr lang="fa-IR" sz="2600" i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گزارش‌های مدیریتی</a:t>
            </a:r>
            <a:endParaRPr lang="en-US" sz="2600" i="1" dirty="0" smtClean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 سندهای ملی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بسته های خدماتی مشاوره‌ای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درس </a:t>
            </a: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گفتارها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کارگاه‌ها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گفت و گو با مردم و جامعه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استخراج طرح‌نامه‌های کارفرمایی از گزارش‌های تحقیقاتی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fa-IR" sz="2600" i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تحویل فراورده‌های تحقیقاتی مورد نظر مرکز نوآوری به منظور تبدیل آنها به محصولات پژوهشی متناسب با استفاده عموم جامعه و فروش خدمات تخصصی و ارائه آنها در سطوح کلینیکال تخصصی که عملاً ورود پژوهشگاه به راه مؤسسات علمی نسل چهارم را قطعی‌تر می‌کند و استخراج بیش از 10 توصیه سیاستی و گزارش راهبردی که با استقبال سیاستگذاران و دست‌اندرکاران روبرو شده است. </a:t>
            </a:r>
            <a:endParaRPr lang="en-US" sz="2600" i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7828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206" y="254441"/>
            <a:ext cx="11131065" cy="591715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fa-IR" sz="3200" dirty="0">
                <a:solidFill>
                  <a:schemeClr val="tx2">
                    <a:lumMod val="50000"/>
                    <a:lumOff val="50000"/>
                  </a:schemeClr>
                </a:solidFill>
                <a:cs typeface="B Titr" panose="00000700000000000000" pitchFamily="2" charset="-78"/>
              </a:rPr>
              <a:t>پژوهش  و افق‌های پیشرفت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206" y="1378424"/>
            <a:ext cx="11131065" cy="4711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400" b="1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ادامه بخش اول</a:t>
            </a:r>
            <a:r>
              <a:rPr lang="fa-IR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marL="0" indent="0">
              <a:buNone/>
            </a:pPr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چهارده: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رساندن برگزاری کرسی‌های نقد و مناظره و نوآوری به 12 کرسی که نسبت به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سال گذشته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با رشد 25 درصدی مواجهیم.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پانزده: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گسترش فعالیت‌های ترویجی‌سازی و عمومی‌سازی علم با مباحث کاربردی و روزآمد به بیش از 500 فعالیت،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(با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رشد پانزده درصدی)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در کنار این دستاوردها باید به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نهایی شدن تحوّل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ساختاری در پژوهشکده دانشنامه‌نگاری اشاره کرد که مراحل نهایی انتقال آن در سال جدید صورت گرفته و بار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رویکرد کاربردیِ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بین‌المللی و بهره‌گیری از فرصت‌ها و </a:t>
            </a:r>
            <a:r>
              <a:rPr lang="fa-IR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ظرفیت‌های </a:t>
            </a:r>
            <a:r>
              <a:rPr lang="fa-IR" dirty="0">
                <a:solidFill>
                  <a:schemeClr val="tx2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میراثی کشور وارد عرصه دیپلماسی علم شده است.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  <a:p>
            <a:endParaRPr lang="fa-IR" sz="2400" b="1" dirty="0">
              <a:solidFill>
                <a:schemeClr val="tx2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06468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842</TotalTime>
  <Words>1863</Words>
  <Application>Microsoft Office PowerPoint</Application>
  <PresentationFormat>Widescreen</PresentationFormat>
  <Paragraphs>102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B Nazanin</vt:lpstr>
      <vt:lpstr>B Titr</vt:lpstr>
      <vt:lpstr>Calibri</vt:lpstr>
      <vt:lpstr>Century Schoolbook</vt:lpstr>
      <vt:lpstr>Corbel</vt:lpstr>
      <vt:lpstr>IranNastaliq</vt:lpstr>
      <vt:lpstr>Times New Roman</vt:lpstr>
      <vt:lpstr>Feathered</vt:lpstr>
      <vt:lpstr>PowerPoint Presentation</vt:lpstr>
      <vt:lpstr>PowerPoint Presentation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  <vt:lpstr>پژوهش  و افق‌های پیشرفت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r.goudarzi</dc:creator>
  <cp:lastModifiedBy>r.goudarzi</cp:lastModifiedBy>
  <cp:revision>88</cp:revision>
  <cp:lastPrinted>2019-12-09T10:24:43Z</cp:lastPrinted>
  <dcterms:created xsi:type="dcterms:W3CDTF">2019-12-07T06:50:33Z</dcterms:created>
  <dcterms:modified xsi:type="dcterms:W3CDTF">2019-12-09T10:42:29Z</dcterms:modified>
</cp:coreProperties>
</file>