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0080625" cy="567055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9" d="100"/>
          <a:sy n="129" d="100"/>
        </p:scale>
        <p:origin x="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IN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IN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IN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356E674C-D777-4037-90A2-D4161FD541B4}" type="slidenum">
              <a:rPr lang="en-IN" sz="1400" b="0" strike="noStrike" spc="-1">
                <a:latin typeface="Times New Roman"/>
              </a:rPr>
              <a:t>‹#›</a:t>
            </a:fld>
            <a:endParaRPr lang="en-IN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IN" sz="4400" b="0" strike="noStrike" spc="-1">
                <a:latin typeface="Arial"/>
              </a:rPr>
              <a:t>Art for brotherhood, culture and peace</a:t>
            </a:r>
          </a:p>
        </p:txBody>
      </p:sp>
      <p:sp>
        <p:nvSpPr>
          <p:cNvPr id="42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IN" sz="3200" b="0" strike="noStrike" spc="-1">
                <a:latin typeface="Arial"/>
              </a:rPr>
              <a:t>“Brotherhood through art and language: a historical overview”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5759640" y="648000"/>
            <a:ext cx="3816000" cy="388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IN" sz="4400" b="0" strike="noStrike" spc="-1">
                <a:latin typeface="Arial"/>
              </a:rPr>
              <a:t>Kanishka’s coin of Chinese Moon god Mao</a:t>
            </a:r>
          </a:p>
        </p:txBody>
      </p:sp>
      <p:sp>
        <p:nvSpPr>
          <p:cNvPr id="65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pic>
        <p:nvPicPr>
          <p:cNvPr id="66" name="Picture 65"/>
          <p:cNvPicPr/>
          <p:nvPr/>
        </p:nvPicPr>
        <p:blipFill>
          <a:blip r:embed="rId2"/>
          <a:stretch/>
        </p:blipFill>
        <p:spPr>
          <a:xfrm>
            <a:off x="726480" y="245520"/>
            <a:ext cx="4817520" cy="469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IN" sz="4400" b="0" strike="noStrike" spc="-1">
                <a:latin typeface="Arial"/>
              </a:rPr>
              <a:t>Kanishka’s coin of Buddha</a:t>
            </a:r>
          </a:p>
        </p:txBody>
      </p:sp>
      <p:sp>
        <p:nvSpPr>
          <p:cNvPr id="68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pic>
        <p:nvPicPr>
          <p:cNvPr id="69" name="Picture 68"/>
          <p:cNvPicPr/>
          <p:nvPr/>
        </p:nvPicPr>
        <p:blipFill>
          <a:blip r:embed="rId2"/>
          <a:stretch/>
        </p:blipFill>
        <p:spPr>
          <a:xfrm>
            <a:off x="1000800" y="1008000"/>
            <a:ext cx="8287200" cy="3932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IN" sz="4400" b="0" strike="noStrike" spc="-1">
                <a:latin typeface="Arial"/>
              </a:rPr>
              <a:t>Akbar’s coin of Ram and Sita</a:t>
            </a:r>
          </a:p>
        </p:txBody>
      </p:sp>
      <p:sp>
        <p:nvSpPr>
          <p:cNvPr id="71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pic>
        <p:nvPicPr>
          <p:cNvPr id="72" name="Picture 71"/>
          <p:cNvPicPr/>
          <p:nvPr/>
        </p:nvPicPr>
        <p:blipFill>
          <a:blip r:embed="rId2"/>
          <a:stretch/>
        </p:blipFill>
        <p:spPr>
          <a:xfrm>
            <a:off x="2084040" y="1172520"/>
            <a:ext cx="6843960" cy="3656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504000" y="74160"/>
            <a:ext cx="2736000" cy="4893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IN" sz="2800" b="0" strike="noStrike" spc="-1">
                <a:latin typeface="Arial"/>
              </a:rPr>
              <a:t>Akbar’s reign:</a:t>
            </a:r>
            <a:r>
              <a:t/>
            </a:r>
            <a:br/>
            <a:r>
              <a:rPr lang="en-IN" sz="2800" b="0" strike="noStrike" spc="-1">
                <a:latin typeface="Arial"/>
              </a:rPr>
              <a:t>Goat and Lion</a:t>
            </a:r>
            <a:r>
              <a:t/>
            </a:r>
            <a:br/>
            <a:r>
              <a:rPr lang="en-IN" sz="2800" b="0" strike="noStrike" spc="-1">
                <a:latin typeface="Arial"/>
              </a:rPr>
              <a:t>drink from the same source</a:t>
            </a:r>
          </a:p>
        </p:txBody>
      </p:sp>
      <p:pic>
        <p:nvPicPr>
          <p:cNvPr id="74" name="Picture 73"/>
          <p:cNvPicPr/>
          <p:nvPr/>
        </p:nvPicPr>
        <p:blipFill>
          <a:blip r:embed="rId2"/>
          <a:stretch/>
        </p:blipFill>
        <p:spPr>
          <a:xfrm>
            <a:off x="4104000" y="216000"/>
            <a:ext cx="3240000" cy="4878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4680000" y="288000"/>
            <a:ext cx="4896000" cy="417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IN" sz="4400" b="0" strike="noStrike" spc="-1">
                <a:latin typeface="Arial"/>
              </a:rPr>
              <a:t>Religious harmony;</a:t>
            </a:r>
            <a:r>
              <a:t/>
            </a:r>
            <a:br/>
            <a:r>
              <a:t/>
            </a:r>
            <a:br/>
            <a:r>
              <a:rPr lang="en-IN" sz="4400" b="0" strike="noStrike" spc="-1">
                <a:latin typeface="Arial"/>
              </a:rPr>
              <a:t>a Mughal miniature painting</a:t>
            </a:r>
          </a:p>
        </p:txBody>
      </p:sp>
      <p:sp>
        <p:nvSpPr>
          <p:cNvPr id="76" name="TextShape 2"/>
          <p:cNvSpPr txBox="1"/>
          <p:nvPr/>
        </p:nvSpPr>
        <p:spPr>
          <a:xfrm>
            <a:off x="3672000" y="3600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pic>
        <p:nvPicPr>
          <p:cNvPr id="77" name="Picture 76"/>
          <p:cNvPicPr/>
          <p:nvPr/>
        </p:nvPicPr>
        <p:blipFill>
          <a:blip r:embed="rId2"/>
          <a:stretch/>
        </p:blipFill>
        <p:spPr>
          <a:xfrm>
            <a:off x="648000" y="268920"/>
            <a:ext cx="3024000" cy="513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3960000" y="468720"/>
            <a:ext cx="5615640" cy="4283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IN" sz="4400" b="0" strike="noStrike" spc="-1">
                <a:latin typeface="Arial"/>
              </a:rPr>
              <a:t>Jahangir’s visit to Jadrup, a Hindu saint</a:t>
            </a:r>
          </a:p>
        </p:txBody>
      </p:sp>
      <p:sp>
        <p:nvSpPr>
          <p:cNvPr id="79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pic>
        <p:nvPicPr>
          <p:cNvPr id="80" name="Picture 79"/>
          <p:cNvPicPr/>
          <p:nvPr/>
        </p:nvPicPr>
        <p:blipFill>
          <a:blip r:embed="rId2"/>
          <a:stretch/>
        </p:blipFill>
        <p:spPr>
          <a:xfrm>
            <a:off x="504000" y="86760"/>
            <a:ext cx="3528000" cy="5667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4896000" y="288000"/>
            <a:ext cx="4536000" cy="460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IN" sz="4400" b="0" strike="noStrike" spc="-1">
                <a:latin typeface="Arial"/>
              </a:rPr>
              <a:t>Jahangir attacking Poverty</a:t>
            </a:r>
          </a:p>
        </p:txBody>
      </p:sp>
      <p:sp>
        <p:nvSpPr>
          <p:cNvPr id="82" name="TextShape 2"/>
          <p:cNvSpPr txBox="1"/>
          <p:nvPr/>
        </p:nvSpPr>
        <p:spPr>
          <a:xfrm>
            <a:off x="576000" y="288000"/>
            <a:ext cx="4320000" cy="496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pic>
        <p:nvPicPr>
          <p:cNvPr id="83" name="Picture 82"/>
          <p:cNvPicPr/>
          <p:nvPr/>
        </p:nvPicPr>
        <p:blipFill>
          <a:blip r:embed="rId2"/>
          <a:stretch/>
        </p:blipFill>
        <p:spPr>
          <a:xfrm>
            <a:off x="1296000" y="260280"/>
            <a:ext cx="3168000" cy="4995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7560000" y="-2160000"/>
            <a:ext cx="2520000" cy="568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IN" sz="4400" b="0" strike="noStrike" spc="-1">
                <a:latin typeface="Arial"/>
              </a:rPr>
              <a:t>Humayun and Shah</a:t>
            </a:r>
          </a:p>
        </p:txBody>
      </p:sp>
      <p:sp>
        <p:nvSpPr>
          <p:cNvPr id="85" name="TextShape 2"/>
          <p:cNvSpPr txBox="1"/>
          <p:nvPr/>
        </p:nvSpPr>
        <p:spPr>
          <a:xfrm>
            <a:off x="285840" y="-2160000"/>
            <a:ext cx="9071640" cy="314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pic>
        <p:nvPicPr>
          <p:cNvPr id="86" name="Picture 85"/>
          <p:cNvPicPr/>
          <p:nvPr/>
        </p:nvPicPr>
        <p:blipFill>
          <a:blip r:embed="rId2"/>
          <a:stretch/>
        </p:blipFill>
        <p:spPr>
          <a:xfrm>
            <a:off x="360000" y="288000"/>
            <a:ext cx="8210160" cy="4704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5256000" y="144000"/>
            <a:ext cx="4248000" cy="518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IN" sz="4400" b="0" strike="noStrike" spc="-1">
                <a:latin typeface="Arial"/>
              </a:rPr>
              <a:t>Jahangir and Shah Abbas</a:t>
            </a:r>
            <a:r>
              <a:t/>
            </a:r>
            <a:br/>
            <a:r>
              <a:rPr lang="en-IN" sz="4400" b="0" strike="noStrike" spc="-1">
                <a:latin typeface="Arial"/>
              </a:rPr>
              <a:t>( the goat and lion at feet symbolize peace in world) </a:t>
            </a:r>
          </a:p>
        </p:txBody>
      </p:sp>
      <p:sp>
        <p:nvSpPr>
          <p:cNvPr id="88" name="TextShape 2"/>
          <p:cNvSpPr txBox="1"/>
          <p:nvPr/>
        </p:nvSpPr>
        <p:spPr>
          <a:xfrm>
            <a:off x="288000" y="144000"/>
            <a:ext cx="4752000" cy="532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pic>
        <p:nvPicPr>
          <p:cNvPr id="89" name="Picture 88"/>
          <p:cNvPicPr/>
          <p:nvPr/>
        </p:nvPicPr>
        <p:blipFill>
          <a:blip r:embed="rId2"/>
          <a:stretch/>
        </p:blipFill>
        <p:spPr>
          <a:xfrm>
            <a:off x="1008000" y="112680"/>
            <a:ext cx="3816000" cy="5431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6120000" y="72000"/>
            <a:ext cx="3887640" cy="4677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IN" sz="4400" b="0" strike="noStrike" spc="-1">
                <a:latin typeface="Arial"/>
              </a:rPr>
              <a:t>Sassanian envoy entertained by Rashtrakuta court:</a:t>
            </a:r>
            <a:r>
              <a:t/>
            </a:r>
            <a:br/>
            <a:r>
              <a:rPr lang="en-IN" sz="4400" b="0" strike="noStrike" spc="-1">
                <a:latin typeface="Arial"/>
              </a:rPr>
              <a:t>Ajanta fresco</a:t>
            </a:r>
          </a:p>
        </p:txBody>
      </p:sp>
      <p:sp>
        <p:nvSpPr>
          <p:cNvPr id="91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pic>
        <p:nvPicPr>
          <p:cNvPr id="92" name="Picture 91"/>
          <p:cNvPicPr/>
          <p:nvPr/>
        </p:nvPicPr>
        <p:blipFill>
          <a:blip r:embed="rId2"/>
          <a:stretch/>
        </p:blipFill>
        <p:spPr>
          <a:xfrm>
            <a:off x="360000" y="288000"/>
            <a:ext cx="5733720" cy="4562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720000" y="4168080"/>
            <a:ext cx="9071640" cy="1250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IN" sz="4400" b="0" strike="noStrike" spc="-1">
                <a:latin typeface="Arial"/>
              </a:rPr>
              <a:t>Ashoka’s art for peace:  </a:t>
            </a:r>
            <a:r>
              <a:t/>
            </a:r>
            <a:br/>
            <a:r>
              <a:rPr lang="en-IN" sz="4400" b="0" strike="noStrike" spc="-1">
                <a:latin typeface="Arial"/>
              </a:rPr>
              <a:t>The calm elephant in Dhauli </a:t>
            </a:r>
          </a:p>
        </p:txBody>
      </p:sp>
      <p:pic>
        <p:nvPicPr>
          <p:cNvPr id="44" name="Picture 43"/>
          <p:cNvPicPr/>
          <p:nvPr/>
        </p:nvPicPr>
        <p:blipFill>
          <a:blip r:embed="rId2"/>
          <a:stretch/>
        </p:blipFill>
        <p:spPr>
          <a:xfrm>
            <a:off x="2160000" y="247320"/>
            <a:ext cx="5904000" cy="3928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IN" sz="4400" b="0" strike="noStrike" spc="-1">
                <a:latin typeface="Arial"/>
              </a:rPr>
              <a:t>Evolved symbol of Peace</a:t>
            </a:r>
          </a:p>
        </p:txBody>
      </p:sp>
      <p:sp>
        <p:nvSpPr>
          <p:cNvPr id="94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pic>
        <p:nvPicPr>
          <p:cNvPr id="95" name="Picture 94"/>
          <p:cNvPicPr/>
          <p:nvPr/>
        </p:nvPicPr>
        <p:blipFill>
          <a:blip r:embed="rId2"/>
          <a:stretch/>
        </p:blipFill>
        <p:spPr>
          <a:xfrm>
            <a:off x="504000" y="1268280"/>
            <a:ext cx="5976720" cy="3346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IN" sz="4400" b="0" strike="noStrike" spc="-1">
                <a:latin typeface="Arial"/>
              </a:rPr>
              <a:t>THANK YOU...</a:t>
            </a:r>
          </a:p>
        </p:txBody>
      </p:sp>
      <p:sp>
        <p:nvSpPr>
          <p:cNvPr id="97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4320000" y="-144000"/>
            <a:ext cx="5255640" cy="532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IN" sz="4400" b="0" strike="noStrike" spc="-1">
                <a:latin typeface="Arial"/>
              </a:rPr>
              <a:t>Opposed to the war elephant in the art at Konarka in the same Kalinga region,  many centuries later</a:t>
            </a:r>
          </a:p>
        </p:txBody>
      </p:sp>
      <p:sp>
        <p:nvSpPr>
          <p:cNvPr id="46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pic>
        <p:nvPicPr>
          <p:cNvPr id="47" name="Picture 46"/>
          <p:cNvPicPr/>
          <p:nvPr/>
        </p:nvPicPr>
        <p:blipFill>
          <a:blip r:embed="rId2"/>
          <a:stretch/>
        </p:blipFill>
        <p:spPr>
          <a:xfrm>
            <a:off x="527400" y="275760"/>
            <a:ext cx="3576600" cy="561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5904000" y="576000"/>
            <a:ext cx="3816000" cy="5000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IN" sz="4400" b="0" strike="noStrike" spc="-1" dirty="0" err="1">
                <a:latin typeface="Arial"/>
              </a:rPr>
              <a:t>Ashoka’s</a:t>
            </a:r>
            <a:r>
              <a:rPr lang="en-IN" sz="4400" b="0" strike="noStrike" spc="-1" dirty="0">
                <a:latin typeface="Arial"/>
              </a:rPr>
              <a:t> art work: The Bull from </a:t>
            </a:r>
            <a:r>
              <a:rPr lang="en-IN" sz="4400" b="0" strike="noStrike" spc="-1" dirty="0" err="1">
                <a:latin typeface="Arial"/>
              </a:rPr>
              <a:t>Rampurva</a:t>
            </a:r>
            <a:r>
              <a:rPr lang="en-IN" sz="4400" b="0" strike="noStrike" spc="-1" dirty="0">
                <a:latin typeface="Arial"/>
              </a:rPr>
              <a:t> (exhibited at the President’s House in New Delhi)</a:t>
            </a:r>
          </a:p>
        </p:txBody>
      </p:sp>
      <p:sp>
        <p:nvSpPr>
          <p:cNvPr id="49" name="TextShape 2"/>
          <p:cNvSpPr txBox="1"/>
          <p:nvPr/>
        </p:nvSpPr>
        <p:spPr>
          <a:xfrm>
            <a:off x="408903" y="1260763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pic>
        <p:nvPicPr>
          <p:cNvPr id="50" name="Picture 49"/>
          <p:cNvPicPr/>
          <p:nvPr/>
        </p:nvPicPr>
        <p:blipFill>
          <a:blip r:embed="rId2"/>
          <a:stretch/>
        </p:blipFill>
        <p:spPr>
          <a:xfrm>
            <a:off x="0" y="767537"/>
            <a:ext cx="5640019" cy="490301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6444360" y="432000"/>
            <a:ext cx="2879640" cy="5000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IN" sz="4400" b="0" strike="noStrike" spc="-1">
                <a:latin typeface="Arial"/>
              </a:rPr>
              <a:t>Rampurva Bull at Rashtrapati Bhawan, New Delhi</a:t>
            </a:r>
          </a:p>
        </p:txBody>
      </p:sp>
      <p:pic>
        <p:nvPicPr>
          <p:cNvPr id="52" name="Picture 51"/>
          <p:cNvPicPr/>
          <p:nvPr/>
        </p:nvPicPr>
        <p:blipFill>
          <a:blip r:embed="rId2"/>
          <a:stretch/>
        </p:blipFill>
        <p:spPr>
          <a:xfrm>
            <a:off x="2160000" y="576000"/>
            <a:ext cx="3886920" cy="468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IN" sz="4400" b="0" strike="noStrike" spc="-1">
                <a:latin typeface="Arial"/>
              </a:rPr>
              <a:t>The happy goose in Ashoka art: symbolic of the people </a:t>
            </a:r>
          </a:p>
        </p:txBody>
      </p:sp>
      <p:pic>
        <p:nvPicPr>
          <p:cNvPr id="54" name="Picture 53"/>
          <p:cNvPicPr/>
          <p:nvPr/>
        </p:nvPicPr>
        <p:blipFill>
          <a:blip r:embed="rId2"/>
          <a:stretch/>
        </p:blipFill>
        <p:spPr>
          <a:xfrm>
            <a:off x="504360" y="1451318"/>
            <a:ext cx="9070920" cy="3287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IN" sz="4400" b="0" strike="noStrike" spc="-1">
                <a:latin typeface="Arial"/>
              </a:rPr>
              <a:t>Kanishka coin of Greek god Helios</a:t>
            </a:r>
          </a:p>
        </p:txBody>
      </p:sp>
      <p:sp>
        <p:nvSpPr>
          <p:cNvPr id="56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pic>
        <p:nvPicPr>
          <p:cNvPr id="57" name="Picture 56"/>
          <p:cNvPicPr/>
          <p:nvPr/>
        </p:nvPicPr>
        <p:blipFill>
          <a:blip r:embed="rId2"/>
          <a:stretch/>
        </p:blipFill>
        <p:spPr>
          <a:xfrm>
            <a:off x="1092600" y="1067674"/>
            <a:ext cx="8051400" cy="4000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IN" sz="4400" b="0" strike="noStrike" spc="-1">
                <a:latin typeface="Arial"/>
              </a:rPr>
              <a:t>Kanishka’s coin of God Shiva</a:t>
            </a:r>
          </a:p>
        </p:txBody>
      </p:sp>
      <p:sp>
        <p:nvSpPr>
          <p:cNvPr id="59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pic>
        <p:nvPicPr>
          <p:cNvPr id="60" name="Picture 59"/>
          <p:cNvPicPr/>
          <p:nvPr/>
        </p:nvPicPr>
        <p:blipFill>
          <a:blip r:embed="rId2"/>
          <a:stretch/>
        </p:blipFill>
        <p:spPr>
          <a:xfrm>
            <a:off x="468720" y="1368000"/>
            <a:ext cx="7667280" cy="3666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IN" sz="4400" b="0" strike="noStrike" spc="-1">
                <a:latin typeface="Arial"/>
              </a:rPr>
              <a:t>Another “Shiva” coin by Kanishka </a:t>
            </a:r>
          </a:p>
        </p:txBody>
      </p:sp>
      <p:sp>
        <p:nvSpPr>
          <p:cNvPr id="62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pic>
        <p:nvPicPr>
          <p:cNvPr id="63" name="Picture 62"/>
          <p:cNvPicPr/>
          <p:nvPr/>
        </p:nvPicPr>
        <p:blipFill>
          <a:blip r:embed="rId2"/>
          <a:stretch/>
        </p:blipFill>
        <p:spPr>
          <a:xfrm>
            <a:off x="1656000" y="1348920"/>
            <a:ext cx="6984000" cy="3763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152</Words>
  <Application>Microsoft Office PowerPoint</Application>
  <PresentationFormat>Custom</PresentationFormat>
  <Paragraphs>22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DejaVu Sans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User 40َ</cp:lastModifiedBy>
  <cp:revision>3</cp:revision>
  <dcterms:created xsi:type="dcterms:W3CDTF">2019-09-02T09:11:51Z</dcterms:created>
  <dcterms:modified xsi:type="dcterms:W3CDTF">2019-09-02T09:12:06Z</dcterms:modified>
  <dc:language>en-IN</dc:language>
</cp:coreProperties>
</file>