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68" r:id="rId2"/>
    <p:sldId id="258" r:id="rId3"/>
    <p:sldId id="420" r:id="rId4"/>
    <p:sldId id="421" r:id="rId5"/>
    <p:sldId id="422" r:id="rId6"/>
    <p:sldId id="462" r:id="rId7"/>
    <p:sldId id="381" r:id="rId8"/>
    <p:sldId id="461" r:id="rId9"/>
    <p:sldId id="450" r:id="rId10"/>
    <p:sldId id="454" r:id="rId11"/>
    <p:sldId id="455" r:id="rId12"/>
    <p:sldId id="451" r:id="rId13"/>
    <p:sldId id="424" r:id="rId14"/>
    <p:sldId id="452" r:id="rId15"/>
    <p:sldId id="427" r:id="rId16"/>
    <p:sldId id="453" r:id="rId17"/>
    <p:sldId id="425" r:id="rId18"/>
    <p:sldId id="426" r:id="rId19"/>
    <p:sldId id="430" r:id="rId20"/>
    <p:sldId id="431" r:id="rId21"/>
    <p:sldId id="432" r:id="rId22"/>
    <p:sldId id="423" r:id="rId23"/>
    <p:sldId id="433" r:id="rId24"/>
    <p:sldId id="435" r:id="rId25"/>
    <p:sldId id="456" r:id="rId26"/>
    <p:sldId id="434" r:id="rId27"/>
    <p:sldId id="439" r:id="rId28"/>
    <p:sldId id="441" r:id="rId29"/>
    <p:sldId id="445" r:id="rId30"/>
    <p:sldId id="457" r:id="rId31"/>
    <p:sldId id="440" r:id="rId32"/>
    <p:sldId id="458" r:id="rId33"/>
    <p:sldId id="459" r:id="rId34"/>
    <p:sldId id="460" r:id="rId35"/>
    <p:sldId id="44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77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02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237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444386E-9DA7-4B2B-92F1-5D7CF735B47C}" type="datetimeFigureOut">
              <a:rPr lang="fa-IR" smtClean="0"/>
              <a:pPr/>
              <a:t>02/01/1441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361FE4-D580-4FDC-AC64-BEE0E690549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906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8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2529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22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3861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986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42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3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4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04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360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0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3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0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7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Eirene_Ploutos_Glyptothek_Munich.jpg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sa=t&amp;rct=j&amp;q=&amp;esrc=s&amp;source=web&amp;cd=12&amp;ved=2ahUKEwj8weLGtbHkAhUMUlAKHeCBB-44ChC3AjABegQICRAB&amp;url=https://www.youtube.com/watch?v=mFdoQRjS5ro&amp;usg=AOvVaw23fIyidlEaFQXCpGeN2Ru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62001" y="1295400"/>
            <a:ext cx="7772400" cy="5181600"/>
          </a:xfrm>
        </p:spPr>
        <p:txBody>
          <a:bodyPr>
            <a:normAutofit/>
          </a:bodyPr>
          <a:lstStyle/>
          <a:p>
            <a:pPr eaLnBrk="1" hangingPunct="1"/>
            <a:endParaRPr lang="fa-IR" sz="3200" dirty="0" smtClean="0">
              <a:ea typeface="Majalla UI"/>
              <a:cs typeface="Zar" pitchFamily="2" charset="-78"/>
            </a:endParaRPr>
          </a:p>
          <a:p>
            <a:pPr algn="ctr" rtl="1">
              <a:buNone/>
              <a:defRPr/>
            </a:pPr>
            <a:endParaRPr lang="fa-IR" sz="3200" dirty="0" smtClean="0">
              <a:cs typeface="Zar" pitchFamily="2" charset="-78"/>
            </a:endParaRPr>
          </a:p>
          <a:p>
            <a:pPr algn="ctr" rtl="1">
              <a:buNone/>
              <a:defRPr/>
            </a:pPr>
            <a:endParaRPr lang="fa-IR" sz="3200" dirty="0">
              <a:cs typeface="Zar" pitchFamily="2" charset="-78"/>
            </a:endParaRPr>
          </a:p>
          <a:p>
            <a:pPr algn="ctr" rtl="1">
              <a:buNone/>
              <a:defRPr/>
            </a:pPr>
            <a:r>
              <a:rPr lang="fa-IR" sz="6600" dirty="0" smtClean="0">
                <a:latin typeface="Andalus" pitchFamily="18" charset="-78"/>
                <a:cs typeface="Andalus" pitchFamily="18" charset="-78"/>
              </a:rPr>
              <a:t>بسم اللـه الرحمن الرحيم</a:t>
            </a:r>
          </a:p>
        </p:txBody>
      </p:sp>
    </p:spTree>
    <p:extLst>
      <p:ext uri="{BB962C8B-B14F-4D97-AF65-F5344CB8AC3E}">
        <p14:creationId xmlns:p14="http://schemas.microsoft.com/office/powerpoint/2010/main" val="31082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دوست داشتن و دانايی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/>
          </a:bodyPr>
          <a:lstStyle/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محبت ثمره معرفت است و آن کس که نشناسد، نمی تواند محبت بورزد</a:t>
            </a:r>
          </a:p>
          <a:p>
            <a:pPr algn="r" rtl="1" eaLnBrk="1" hangingPunct="1">
              <a:buNone/>
            </a:pPr>
            <a:r>
              <a:rPr lang="fa-IR" sz="3000" dirty="0" smtClean="0">
                <a:latin typeface="Times New Roman" pitchFamily="18" charset="0"/>
                <a:cs typeface="Zar" pitchFamily="2" charset="-78"/>
              </a:rPr>
              <a:t>(روزبهان بقلی، عبهر العاشقين، 31)</a:t>
            </a:r>
            <a:endParaRPr lang="en-US" sz="3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>
              <a:buNone/>
            </a:pPr>
            <a:r>
              <a:rPr lang="en-US" sz="3000" dirty="0" err="1" smtClean="0">
                <a:latin typeface="Times New Roman" pitchFamily="18" charset="0"/>
                <a:cs typeface="Zar" pitchFamily="2" charset="-78"/>
              </a:rPr>
              <a:t>Ruzbeh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Baqlī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(1128-1209)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 eaLnBrk="1" hangingPunct="1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“Love is fruit of knowledge. One who lacks knowledge, cannot love”</a:t>
            </a:r>
            <a:endParaRPr lang="fa-IR" sz="3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699421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دوست داشتن و همگرايی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 lnSpcReduction="10000"/>
          </a:bodyPr>
          <a:lstStyle/>
          <a:p>
            <a:pPr algn="r" rtl="1" eaLnBrk="1" hangingPunct="1">
              <a:buNone/>
            </a:pP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حديث نبوی: لا خير فی من لا يألف ولا يؤلف </a:t>
            </a:r>
            <a:r>
              <a:rPr lang="fa-IR" sz="2400" dirty="0" smtClean="0">
                <a:latin typeface="Times New Roman" pitchFamily="18" charset="0"/>
                <a:cs typeface="Zar" pitchFamily="2" charset="-78"/>
              </a:rPr>
              <a:t>(امثال الحديث ابوالشيخ، شهاب الاخبار قاضی قضاعی)</a:t>
            </a: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رابطه ميان عشق و الفت مردم </a:t>
            </a:r>
            <a:r>
              <a:rPr lang="fa-IR" sz="2400" dirty="0" smtClean="0">
                <a:latin typeface="Times New Roman" pitchFamily="18" charset="0"/>
                <a:cs typeface="Zar" pitchFamily="2" charset="-78"/>
              </a:rPr>
              <a:t>(روزبهان بقلی، عبهر العاشقين، 31)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عشق به مثابه وادی وحدت</a:t>
            </a:r>
            <a:r>
              <a:rPr lang="fa-IR" sz="28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fa-IR" sz="2400" dirty="0" smtClean="0">
                <a:latin typeface="Times New Roman" pitchFamily="18" charset="0"/>
                <a:cs typeface="Zar" pitchFamily="2" charset="-78"/>
              </a:rPr>
              <a:t>(فضولی بغدادی)</a:t>
            </a: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Zar" pitchFamily="2" charset="-78"/>
            </a:endParaRPr>
          </a:p>
          <a:p>
            <a:pPr algn="l" eaLnBrk="1" hangingPunct="1">
              <a:buNone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Love and People’s integration</a:t>
            </a:r>
            <a:endParaRPr lang="fa-IR" sz="3600" dirty="0" smtClean="0">
              <a:solidFill>
                <a:schemeClr val="accent1"/>
              </a:solidFill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711486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اول: طلب   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       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                 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Seeking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دوم: عشق                  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Falling in Love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سوم: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معرفت            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Knowing          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چهارم: استغناء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Independence            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پنجم: توحيد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Unifying                      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ششم: حيرت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Wandering                   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وادی هفتم: فقر و فنا</a:t>
            </a:r>
          </a:p>
          <a:p>
            <a:pPr algn="l" eaLnBrk="1" hangingPunct="1"/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Absolute Need and Release</a:t>
            </a:r>
            <a:endParaRPr lang="fr-FR" sz="4000" dirty="0" smtClean="0">
              <a:solidFill>
                <a:schemeClr val="accent1"/>
              </a:solidFill>
              <a:cs typeface="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653659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 fontScale="92500"/>
          </a:bodyPr>
          <a:lstStyle/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Mi</a:t>
            </a:r>
            <a:r>
              <a:rPr lang="el-GR" sz="4000" dirty="0" smtClean="0">
                <a:latin typeface="Times New Roman" pitchFamily="18" charset="0"/>
                <a:cs typeface="Zar" pitchFamily="2" charset="-78"/>
              </a:rPr>
              <a:t>θ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ra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(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ميثره، مهر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)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ايزد پيمان در اوستا </a:t>
            </a:r>
            <a:endParaRPr lang="en-US" sz="4000" dirty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اهورامزدا خطاب به زردشت در مهريشت: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کسی که به مهر دروغ گويد و پيمان شکند و شرط وفا نداند، ويران کننده کشور و کشنده راستی است.</a:t>
            </a:r>
            <a:endParaRPr lang="fr-FR" sz="4000" dirty="0" smtClean="0"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Love in Deep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 fontScale="85000" lnSpcReduction="10000"/>
          </a:bodyPr>
          <a:lstStyle/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Mi</a:t>
            </a:r>
            <a:r>
              <a:rPr lang="el-GR" sz="4000" dirty="0" smtClean="0">
                <a:latin typeface="Times New Roman" pitchFamily="18" charset="0"/>
                <a:cs typeface="Zar" pitchFamily="2" charset="-78"/>
              </a:rPr>
              <a:t>θ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ra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/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Mitra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Deity of Promise in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Avesta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endParaRPr lang="en-US" sz="4000" dirty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err="1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Ahura</a:t>
            </a:r>
            <a:r>
              <a:rPr lang="en-US" sz="40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 Mazda said to Zarathustra:</a:t>
            </a: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“One who lies to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Mithra</a:t>
            </a:r>
            <a:r>
              <a:rPr lang="en-US" sz="4000" dirty="0">
                <a:latin typeface="Times New Roman" pitchFamily="18" charset="0"/>
                <a:cs typeface="Zar" pitchFamily="2" charset="-78"/>
              </a:rPr>
              <a:t>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and breaks the promise, is destroyer of the country and killer of the truth”.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109398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 fontScale="92500" lnSpcReduction="1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وصف گردونه مهر در مهريشت: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رشن در سمت راست مهر، چيستا در سمت چپ مهر در حال رفتن به جنگ ديوان و پيمان شکنان و اهريمن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رشن: نظم بخشينده، به سامان آورنده، داور، نگاهبان گيتی و آفريده های اهورا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چيستا: ايزد دانش و فرزانگی</a:t>
            </a:r>
            <a:endParaRPr lang="fr-FR" sz="4000" dirty="0" smtClean="0"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Love in Deep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 fontScale="92500" lnSpcReduction="20000"/>
          </a:bodyPr>
          <a:lstStyle/>
          <a:p>
            <a:pPr algn="l" eaLnBrk="1" hangingPunct="1"/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Description of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Mithra’s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 Chariot in 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Avesta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 (</a:t>
            </a:r>
            <a:r>
              <a:rPr lang="en-US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Mihr-yasht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Zar" pitchFamily="2" charset="-78"/>
              </a:rPr>
              <a:t>)</a:t>
            </a:r>
            <a:endParaRPr lang="en-US" sz="4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“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Ra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on the right hand and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Chistā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the left going to fight against the demons, promise-breakers and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Diabol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”.</a:t>
            </a:r>
          </a:p>
          <a:p>
            <a:pPr algn="l" eaLnBrk="1" hangingPunct="1"/>
            <a:r>
              <a:rPr lang="en-US" sz="3100" dirty="0" err="1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Ra</a:t>
            </a:r>
            <a:r>
              <a:rPr lang="en-US" sz="31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šn</a:t>
            </a:r>
            <a:r>
              <a:rPr lang="en-US" sz="31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order-giving, judge, protector if world and God’s creatures </a:t>
            </a:r>
          </a:p>
          <a:p>
            <a:pPr algn="l" eaLnBrk="1" hangingPunct="1"/>
            <a:r>
              <a:rPr lang="en-US" sz="3100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Chistā</a:t>
            </a:r>
            <a:r>
              <a:rPr lang="en-US" sz="31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deity of knowledge and culture</a:t>
            </a:r>
            <a:endParaRPr lang="fa-IR" sz="3100" dirty="0" smtClean="0">
              <a:solidFill>
                <a:schemeClr val="accent1"/>
              </a:solidFill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413170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Mi</a:t>
            </a:r>
            <a:r>
              <a:rPr lang="el-GR" sz="4000" dirty="0" smtClean="0">
                <a:latin typeface="Times New Roman" pitchFamily="18" charset="0"/>
                <a:cs typeface="Zar" pitchFamily="2" charset="-78"/>
              </a:rPr>
              <a:t>θ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ra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(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ميثره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)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/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Mitra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ايزد پيمان در اوستا &gt; نماد عشق</a:t>
            </a: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مهربانی، مهر ورزيدن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مهر کسی به دل نشستن</a:t>
            </a:r>
            <a:endParaRPr lang="fr-FR" sz="4000" dirty="0" smtClean="0"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/>
          </a:bodyPr>
          <a:lstStyle/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                     </a:t>
            </a: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                   پيمان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Promise </a:t>
            </a:r>
          </a:p>
          <a:p>
            <a:pPr algn="r" rtl="1" eaLnBrk="1" hangingPunct="1">
              <a:buNone/>
            </a:pPr>
            <a:r>
              <a:rPr lang="en-US" sz="2800" dirty="0" smtClean="0">
                <a:latin typeface="Times New Roman" pitchFamily="18" charset="0"/>
                <a:cs typeface="Zar" pitchFamily="2" charset="-78"/>
              </a:rPr>
              <a:t>                         </a:t>
            </a:r>
            <a:r>
              <a:rPr lang="fa-IR" sz="2800" dirty="0" smtClean="0">
                <a:latin typeface="Times New Roman" pitchFamily="18" charset="0"/>
                <a:cs typeface="Zar" pitchFamily="2" charset="-78"/>
              </a:rPr>
              <a:t>(عشق  </a:t>
            </a: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Love</a:t>
            </a:r>
            <a:r>
              <a:rPr lang="fa-IR" sz="2800" dirty="0" smtClean="0">
                <a:latin typeface="Times New Roman" pitchFamily="18" charset="0"/>
                <a:cs typeface="Zar" pitchFamily="2" charset="-78"/>
              </a:rPr>
              <a:t>)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>
              <a:buNone/>
            </a:pP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نظم و قانون                  دانش و فرهنگ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>
              <a:buNone/>
            </a:pPr>
            <a:r>
              <a:rPr lang="en-US" sz="28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Knowledge &amp; Culture        Order and Law</a:t>
            </a:r>
            <a:endParaRPr lang="fa-IR" sz="2800" dirty="0" smtClean="0">
              <a:solidFill>
                <a:schemeClr val="accent1"/>
              </a:solidFill>
              <a:latin typeface="Times New Roman" pitchFamily="18" charset="0"/>
              <a:cs typeface="Zar" pitchFamily="2" charset="-78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/>
          </a:bodyPr>
          <a:lstStyle/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اريش فروم، </a:t>
            </a:r>
            <a:r>
              <a:rPr lang="fa-IR" sz="4000" i="1" dirty="0" smtClean="0">
                <a:latin typeface="Times New Roman" pitchFamily="18" charset="0"/>
                <a:cs typeface="Zar" pitchFamily="2" charset="-78"/>
              </a:rPr>
              <a:t>هنر عشق ورزيدن</a:t>
            </a:r>
            <a:endParaRPr lang="en-US" sz="4000" i="1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>
              <a:buNone/>
            </a:pP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>
              <a:buNone/>
            </a:pP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Erich Fromm (1900-1980)</a:t>
            </a:r>
          </a:p>
          <a:p>
            <a:pPr algn="l" eaLnBrk="1" hangingPunct="1">
              <a:buNone/>
            </a:pPr>
            <a:r>
              <a:rPr lang="en-US" sz="4000" b="1" dirty="0" smtClean="0">
                <a:latin typeface="Times New Roman" pitchFamily="18" charset="0"/>
                <a:cs typeface="Zar" pitchFamily="2" charset="-78"/>
              </a:rPr>
              <a:t>The Art of Loving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(1956)</a:t>
            </a:r>
          </a:p>
          <a:p>
            <a:pPr algn="l" eaLnBrk="1" hangingPunct="1">
              <a:buNone/>
            </a:pP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In: World Perspectives Series</a:t>
            </a:r>
            <a:endParaRPr lang="fa-IR" sz="3000" dirty="0" smtClean="0">
              <a:latin typeface="Times New Roman" pitchFamily="18" charset="0"/>
              <a:cs typeface="Zar" pitchFamily="2" charset="-78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942415" y="1295400"/>
            <a:ext cx="6591985" cy="5181600"/>
          </a:xfrm>
        </p:spPr>
        <p:txBody>
          <a:bodyPr>
            <a:normAutofit/>
          </a:bodyPr>
          <a:lstStyle/>
          <a:p>
            <a:pPr eaLnBrk="1" hangingPunct="1"/>
            <a:endParaRPr lang="fa-IR" sz="3200" dirty="0" smtClean="0">
              <a:ea typeface="Majalla UI"/>
              <a:cs typeface="Zar" pitchFamily="2" charset="-78"/>
            </a:endParaRPr>
          </a:p>
          <a:p>
            <a:pPr algn="ctr" rtl="1">
              <a:buNone/>
              <a:defRPr/>
            </a:pPr>
            <a:r>
              <a:rPr lang="fa-IR" sz="6000" dirty="0" smtClean="0">
                <a:latin typeface="IranNastaliq" pitchFamily="18" charset="0"/>
                <a:cs typeface="Andalus" panose="02010000000000000000" pitchFamily="2" charset="-78"/>
              </a:rPr>
              <a:t>هنر برای برادری : فرهنگ  و صلح</a:t>
            </a:r>
          </a:p>
          <a:p>
            <a:pPr algn="ctr" rtl="1">
              <a:buNone/>
              <a:defRPr/>
            </a:pPr>
            <a:r>
              <a:rPr lang="en-US" sz="5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Zar" pitchFamily="2" charset="-78"/>
              </a:rPr>
              <a:t>Art for Brotherhood: </a:t>
            </a:r>
          </a:p>
          <a:p>
            <a:pPr algn="ctr" rtl="1">
              <a:buNone/>
              <a:defRPr/>
            </a:pPr>
            <a:r>
              <a:rPr lang="en-US" sz="5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Zar" pitchFamily="2" charset="-78"/>
              </a:rPr>
              <a:t>Culture and Peace</a:t>
            </a:r>
            <a:endParaRPr lang="fa-IR" sz="5400" dirty="0">
              <a:solidFill>
                <a:schemeClr val="accent1"/>
              </a:solidFill>
              <a:latin typeface="Times New Roman" panose="02020603050405020304" pitchFamily="18" charset="0"/>
              <a:cs typeface="Zar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/>
          </a:bodyPr>
          <a:lstStyle/>
          <a:p>
            <a:pPr algn="l" eaLnBrk="1" hangingPunct="1">
              <a:buNone/>
            </a:pP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>
              <a:buNone/>
            </a:pP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Self-Love</a:t>
            </a: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تأکيد بر روی دوست داشتن خود با ژرفا:</a:t>
            </a: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کسی نمی تواند واقعاً ديگری را دوست داشته باشد، اگر او همه انسانها را و از آن جمله خود را دوست نداشته باشد.</a:t>
            </a:r>
            <a:endParaRPr lang="fa-IR" sz="3000" dirty="0" smtClean="0">
              <a:latin typeface="Times New Roman" pitchFamily="18" charset="0"/>
              <a:cs typeface="Zar" pitchFamily="2" charset="-78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752600"/>
            <a:ext cx="6591985" cy="4158622"/>
          </a:xfrm>
        </p:spPr>
        <p:txBody>
          <a:bodyPr>
            <a:normAutofit/>
          </a:bodyPr>
          <a:lstStyle/>
          <a:p>
            <a:pPr algn="l" eaLnBrk="1" hangingPunct="1">
              <a:buNone/>
            </a:pP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>
              <a:buNone/>
            </a:pP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Loving as Art</a:t>
            </a: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اهميت دادن به کسی، احترام گذاشتن به کسی، شناختن کسی</a:t>
            </a:r>
          </a:p>
          <a:p>
            <a:pPr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دوست داشتن نياز به دانايی و تمرين دارد.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دوست داشتن، زيبايی و هنر</a:t>
            </a:r>
            <a:br>
              <a:rPr lang="fa-IR" b="1" dirty="0" smtClean="0">
                <a:cs typeface="Zar" pitchFamily="2" charset="-78"/>
              </a:rPr>
            </a:b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 Beauty and Art               </a:t>
            </a:r>
            <a:endParaRPr lang="fr-FR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kāma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کام، لذت حسی، لذت زيبايی شناختی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śṛṅgāra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درک رمانتيک از زيبايی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maitri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همه زيبا بينی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bhakti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درک جمال الهی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atma-prema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درون زبيا بينی</a:t>
            </a:r>
            <a:endParaRPr lang="fr-FR" sz="4000" dirty="0" smtClean="0"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دوست داشتن، زيبايی و هنر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 Beauty and Art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endParaRPr lang="fr-FR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عشق عفيف: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#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عشقی که سرچشمه آن حس زيبايی مطلق باشد من حيث الذات و آن اعلی درجه عشق انسان است.</a:t>
            </a: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The highest stage of love is that which source is sense of absolute beauty.</a:t>
            </a:r>
            <a:endParaRPr lang="fr-FR" sz="4000" dirty="0" smtClean="0"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دوست داشتن، زيبايی و هنر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 Beauty and Art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676400"/>
            <a:ext cx="6591985" cy="4234822"/>
          </a:xfrm>
        </p:spPr>
        <p:txBody>
          <a:bodyPr>
            <a:normAutofit lnSpcReduction="10000"/>
          </a:bodyPr>
          <a:lstStyle/>
          <a:p>
            <a:pPr algn="r" rtl="1" eaLnBrk="1" hangingPunct="1"/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فضولی بغدادی (قرن 10ق):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عشق آن ساحت کمال است که توليد حرارت می و تأثير صدای نی از آن است.</a:t>
            </a:r>
          </a:p>
          <a:p>
            <a:pPr marL="0" indent="0" algn="r" rtl="1" eaLnBrk="1" hangingPunct="1">
              <a:buNone/>
            </a:pPr>
            <a:r>
              <a:rPr lang="fa-IR" sz="30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عشق دير اول نشئه کامل کيم اوندان دير مدام</a:t>
            </a:r>
          </a:p>
          <a:p>
            <a:pPr marL="0" indent="0" algn="r" rtl="1" eaLnBrk="1" hangingPunct="1">
              <a:buNone/>
            </a:pPr>
            <a:r>
              <a:rPr lang="en-US" sz="30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                      </a:t>
            </a:r>
            <a:r>
              <a:rPr lang="fa-IR" sz="30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می ده تنوير حرارت نی ده تأثير صدا</a:t>
            </a:r>
            <a:endParaRPr lang="fr-FR" sz="3000" dirty="0" smtClean="0">
              <a:solidFill>
                <a:schemeClr val="accent1"/>
              </a:solidFill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دوست داشتن، زيبايی و هنر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 Beauty and Art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676400"/>
            <a:ext cx="6591985" cy="4234822"/>
          </a:xfrm>
        </p:spPr>
        <p:txBody>
          <a:bodyPr>
            <a:normAutofit/>
          </a:bodyPr>
          <a:lstStyle/>
          <a:p>
            <a:pPr algn="r" rtl="1" eaLnBrk="1" hangingPunct="1"/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Muhammad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Fuz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ūlī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(1483-1556)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The affection of reed’s sound is constantly originated from LOVE, a state of perfection</a:t>
            </a:r>
          </a:p>
        </p:txBody>
      </p:sp>
    </p:spTree>
    <p:extLst>
      <p:ext uri="{BB962C8B-B14F-4D97-AF65-F5344CB8AC3E}">
        <p14:creationId xmlns:p14="http://schemas.microsoft.com/office/powerpoint/2010/main" val="290648593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دوست داشتن، زيبايی و هنر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 Beauty and Art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فضولی بغدادی (قرن 10ق):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ذوق بی انتها از عشق بر می آيد.</a:t>
            </a:r>
          </a:p>
          <a:p>
            <a:pPr algn="l" eaLnBrk="1" hangingPunct="1"/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Eternal artistic sense is originated in LOVE.</a:t>
            </a:r>
          </a:p>
          <a:p>
            <a:pPr algn="r" rtl="1" eaLnBrk="1" hangingPunct="1"/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3200" dirty="0" smtClean="0">
                <a:solidFill>
                  <a:schemeClr val="tx1"/>
                </a:solidFill>
                <a:latin typeface="Times New Roman" pitchFamily="18" charset="0"/>
                <a:cs typeface="Zar" pitchFamily="2" charset="-78"/>
              </a:rPr>
              <a:t>ای فضولی انتهاسيز ذوق بولدون عشق دن</a:t>
            </a:r>
          </a:p>
          <a:p>
            <a:pPr algn="r" rtl="1" eaLnBrk="1" hangingPunct="1"/>
            <a:r>
              <a:rPr lang="fa-IR" sz="3200" dirty="0" smtClean="0">
                <a:solidFill>
                  <a:schemeClr val="tx1"/>
                </a:solidFill>
                <a:latin typeface="Times New Roman" pitchFamily="18" charset="0"/>
                <a:cs typeface="Zar" pitchFamily="2" charset="-78"/>
              </a:rPr>
              <a:t>بؤيله دير هر ايش کی حق آدی له قيلسان ابتدا</a:t>
            </a:r>
            <a:endParaRPr lang="fr-FR" sz="3200" dirty="0" smtClean="0">
              <a:solidFill>
                <a:schemeClr val="tx1"/>
              </a:solidFill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b="1" dirty="0">
                <a:cs typeface="Zar" pitchFamily="2" charset="-78"/>
              </a:rPr>
              <a:t>دوست </a:t>
            </a:r>
            <a:r>
              <a:rPr lang="fa-IR" b="1" dirty="0" smtClean="0">
                <a:cs typeface="Zar" pitchFamily="2" charset="-78"/>
              </a:rPr>
              <a:t>داشتن </a:t>
            </a:r>
            <a:r>
              <a:rPr lang="fa-IR" b="1" dirty="0">
                <a:cs typeface="Zar" pitchFamily="2" charset="-78"/>
              </a:rPr>
              <a:t>و </a:t>
            </a:r>
            <a:r>
              <a:rPr lang="fa-IR" b="1" dirty="0" smtClean="0">
                <a:cs typeface="Zar" pitchFamily="2" charset="-78"/>
              </a:rPr>
              <a:t>صلح</a:t>
            </a:r>
            <a:r>
              <a:rPr lang="fa-IR" b="1" dirty="0">
                <a:cs typeface="Zar" pitchFamily="2" charset="-78"/>
              </a:rPr>
              <a:t/>
            </a:r>
            <a:br>
              <a:rPr lang="fa-IR" b="1" dirty="0">
                <a:cs typeface="Zar" pitchFamily="2" charset="-78"/>
              </a:rPr>
            </a:br>
            <a:r>
              <a:rPr lang="fa-IR" b="1" dirty="0" smtClean="0">
                <a:cs typeface="Zar" pitchFamily="2" charset="-78"/>
              </a:rPr>
              <a:t>     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Peace        </a:t>
            </a:r>
            <a:r>
              <a:rPr lang="fa-IR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fr-FR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anose="00000400000000000000" pitchFamily="2" charset="-78"/>
              </a:rPr>
              <a:t>آرام: دلپذير، زيبا، دوست داشتنی (انتقال معنايی به دور بودن از آشوب، آسودگی)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anose="00000400000000000000" pitchFamily="2" charset="-78"/>
              </a:rPr>
              <a:t>فارسی ميانه: </a:t>
            </a:r>
            <a:r>
              <a:rPr lang="en-US" sz="4000" dirty="0" err="1" smtClean="0">
                <a:latin typeface="Times New Roman" panose="02020603050405020304" pitchFamily="18" charset="0"/>
                <a:cs typeface="Zar" panose="00000400000000000000" pitchFamily="2" charset="-78"/>
              </a:rPr>
              <a:t>rām</a:t>
            </a:r>
            <a:r>
              <a:rPr lang="fa-IR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 : آسودن، شادی کردن</a:t>
            </a:r>
            <a:r>
              <a:rPr lang="fa-IR" sz="4000" dirty="0"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r>
              <a:rPr lang="fa-IR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(رابطه رامش و هنر)</a:t>
            </a:r>
          </a:p>
          <a:p>
            <a:pPr algn="r" rtl="1"/>
            <a:r>
              <a:rPr lang="fa-IR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سنسکريت: </a:t>
            </a:r>
            <a:r>
              <a:rPr lang="en-US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 /ā-</a:t>
            </a:r>
            <a:r>
              <a:rPr lang="en-US" sz="4000" dirty="0" err="1" smtClean="0">
                <a:latin typeface="Times New Roman" panose="02020603050405020304" pitchFamily="18" charset="0"/>
                <a:cs typeface="Zar" panose="00000400000000000000" pitchFamily="2" charset="-78"/>
              </a:rPr>
              <a:t>rāmá</a:t>
            </a:r>
            <a:r>
              <a:rPr lang="en-US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r>
              <a:rPr lang="fa-IR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 </a:t>
            </a:r>
            <a:r>
              <a:rPr lang="hi-IN" sz="4000" dirty="0" smtClean="0"/>
              <a:t>आराम </a:t>
            </a:r>
            <a:r>
              <a:rPr lang="fa-IR" sz="4000" dirty="0" smtClean="0">
                <a:latin typeface="Times New Roman" panose="02020603050405020304" pitchFamily="18" charset="0"/>
                <a:cs typeface="Zar" panose="00000400000000000000" pitchFamily="2" charset="-78"/>
              </a:rPr>
              <a:t>(شادی کردن، آسودن)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دوست داشتن و صلح</a:t>
            </a:r>
            <a:br>
              <a:rPr lang="fa-IR" b="1" dirty="0">
                <a:cs typeface="Zar" pitchFamily="2" charset="-78"/>
              </a:rPr>
            </a:br>
            <a:r>
              <a:rPr lang="fa-IR" b="1" dirty="0" smtClean="0">
                <a:cs typeface="Zar" pitchFamily="2" charset="-78"/>
              </a:rPr>
              <a:t>           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اسطوره های يونانی:</a:t>
            </a:r>
          </a:p>
          <a:p>
            <a:pPr algn="l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Eirene</a:t>
            </a:r>
            <a:r>
              <a:rPr lang="en-US" sz="4000" dirty="0">
                <a:latin typeface="Times New Roman" pitchFamily="18" charset="0"/>
                <a:cs typeface="Zar" pitchFamily="2" charset="-78"/>
              </a:rPr>
              <a:t>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(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Pax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)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  <a:hlinkClick r:id="rId2" action="ppaction://hlinkfile"/>
              </a:rPr>
              <a:t>خدای صلح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که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Plutus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خدای فراوانی و ثروت را مانند نوزادی در آغوش دارد و در مجسمه، نگاه او به نوزاد توأم با مهر مادری و نگاه نوزاد به او توأم با اعتماد است.</a:t>
            </a:r>
            <a:endParaRPr lang="fa-IR" sz="4000" dirty="0" smtClean="0"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دوست داشتن و صلح</a:t>
            </a:r>
            <a:br>
              <a:rPr lang="fa-IR" b="1" dirty="0">
                <a:cs typeface="Zar" pitchFamily="2" charset="-78"/>
              </a:rPr>
            </a:br>
            <a:r>
              <a:rPr lang="fa-IR" b="1" dirty="0" smtClean="0">
                <a:cs typeface="Zar" pitchFamily="2" charset="-78"/>
              </a:rPr>
              <a:t>           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and Peace </a:t>
            </a:r>
            <a:r>
              <a:rPr lang="fa-IR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اسطوره های يونانی:</a:t>
            </a:r>
          </a:p>
          <a:p>
            <a:pPr algn="l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Eirene</a:t>
            </a:r>
            <a:r>
              <a:rPr lang="en-US" sz="4000" dirty="0">
                <a:latin typeface="Times New Roman" pitchFamily="18" charset="0"/>
                <a:cs typeface="Zar" pitchFamily="2" charset="-78"/>
              </a:rPr>
              <a:t>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(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Pax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)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فرزند زئوس و 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Themis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الهه نظم خدايی، عدالت و قانون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فرزند ژوپيتر و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Justitia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الهه عدالت</a:t>
            </a:r>
            <a:endParaRPr lang="fa-IR" sz="4000" dirty="0" smtClean="0"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42926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942415" y="1295400"/>
            <a:ext cx="6591985" cy="5181600"/>
          </a:xfrm>
        </p:spPr>
        <p:txBody>
          <a:bodyPr>
            <a:normAutofit/>
          </a:bodyPr>
          <a:lstStyle/>
          <a:p>
            <a:pPr eaLnBrk="1" hangingPunct="1"/>
            <a:endParaRPr lang="fa-IR" sz="3200" dirty="0" smtClean="0">
              <a:ea typeface="Majalla UI"/>
              <a:cs typeface="Zar" pitchFamily="2" charset="-78"/>
            </a:endParaRPr>
          </a:p>
          <a:p>
            <a:pPr algn="ctr" rtl="1">
              <a:buNone/>
              <a:defRPr/>
            </a:pPr>
            <a:r>
              <a:rPr lang="fa-IR" sz="5400" dirty="0" smtClean="0">
                <a:latin typeface="IRTitr" pitchFamily="2" charset="-78"/>
                <a:cs typeface="Andalus" panose="02010000000000000000" pitchFamily="2" charset="-78"/>
              </a:rPr>
              <a:t>دوست داشتن: حلقه وصل هنر و صلح</a:t>
            </a:r>
          </a:p>
          <a:p>
            <a:pPr algn="ctr" rtl="1">
              <a:buNone/>
              <a:defRPr/>
            </a:pPr>
            <a:endParaRPr lang="fa-IR" sz="5400" dirty="0" smtClean="0">
              <a:solidFill>
                <a:schemeClr val="accent1"/>
              </a:solidFill>
              <a:latin typeface="Times New Roman" panose="02020603050405020304" pitchFamily="18" charset="0"/>
              <a:cs typeface="Zar" pitchFamily="2" charset="-78"/>
            </a:endParaRPr>
          </a:p>
          <a:p>
            <a:pPr algn="ctr" rtl="1">
              <a:buNone/>
              <a:defRPr/>
            </a:pPr>
            <a:r>
              <a:rPr lang="fa-IR" sz="44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Zar" pitchFamily="2" charset="-78"/>
              </a:rPr>
              <a:t>ارائه از: احمد پاکتچی</a:t>
            </a:r>
          </a:p>
          <a:p>
            <a:pPr algn="ctr" rtl="1">
              <a:buNone/>
              <a:defRPr/>
            </a:pPr>
            <a:r>
              <a:rPr lang="fa-IR" sz="3600" dirty="0" smtClean="0">
                <a:solidFill>
                  <a:schemeClr val="accent1"/>
                </a:solidFill>
                <a:latin typeface="Times New Roman" panose="02020603050405020304" pitchFamily="18" charset="0"/>
                <a:cs typeface="Zar" pitchFamily="2" charset="-78"/>
              </a:rPr>
              <a:t>پژوهشگاه علوم انسانی و مطالعات فرهنگی</a:t>
            </a:r>
            <a:endParaRPr lang="fa-IR" sz="3600" dirty="0">
              <a:solidFill>
                <a:schemeClr val="accent1"/>
              </a:solidFill>
              <a:latin typeface="Times New Roman" panose="02020603050405020304" pitchFamily="18" charset="0"/>
              <a:cs typeface="Zar" pitchFamily="2" charset="-7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cs typeface="Zar" pitchFamily="2" charset="-78"/>
              </a:rPr>
              <a:t>هنر </a:t>
            </a:r>
            <a:r>
              <a:rPr lang="fa-IR" b="1" dirty="0">
                <a:cs typeface="Zar" pitchFamily="2" charset="-78"/>
              </a:rPr>
              <a:t>و صلح</a:t>
            </a:r>
            <a:br>
              <a:rPr lang="fa-IR" b="1" dirty="0">
                <a:cs typeface="Zar" pitchFamily="2" charset="-78"/>
              </a:rPr>
            </a:br>
            <a:r>
              <a:rPr lang="en-US" b="1" dirty="0" smtClean="0">
                <a:cs typeface="Zar" pitchFamily="2" charset="-78"/>
              </a:rPr>
              <a:t>                </a:t>
            </a:r>
            <a:r>
              <a:rPr lang="fa-IR" b="1" dirty="0" smtClean="0">
                <a:cs typeface="Zar" pitchFamily="2" charset="-78"/>
              </a:rPr>
              <a:t>  </a:t>
            </a:r>
            <a:r>
              <a:rPr 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 eaLnBrk="1" hangingPunct="1"/>
            <a:r>
              <a:rPr lang="fa-IR" sz="3000" dirty="0">
                <a:latin typeface="Times New Roman" pitchFamily="18" charset="0"/>
                <a:cs typeface="Zar" pitchFamily="2" charset="-78"/>
              </a:rPr>
              <a:t>اسطوره های يونانی:</a:t>
            </a:r>
          </a:p>
          <a:p>
            <a:pPr algn="l" eaLnBrk="1" hangingPunct="1"/>
            <a:r>
              <a:rPr lang="en-US" sz="3000" dirty="0">
                <a:latin typeface="Times New Roman" pitchFamily="18" charset="0"/>
                <a:cs typeface="Zar" pitchFamily="2" charset="-78"/>
              </a:rPr>
              <a:t>Apollo</a:t>
            </a:r>
            <a:endParaRPr lang="fa-IR" sz="3000" dirty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3000" dirty="0" smtClean="0">
                <a:latin typeface="Times New Roman" pitchFamily="18" charset="0"/>
                <a:cs typeface="Zar" pitchFamily="2" charset="-78"/>
              </a:rPr>
              <a:t>نيچه در زايش تراژدی:</a:t>
            </a:r>
            <a:r>
              <a:rPr lang="en-US" sz="30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fa-IR" sz="3000" dirty="0" smtClean="0">
                <a:latin typeface="Times New Roman" pitchFamily="18" charset="0"/>
                <a:cs typeface="Zar" pitchFamily="2" charset="-78"/>
              </a:rPr>
              <a:t>خدای صلح و زيبايی شناسی، عقل و نظم منطقی، نماينده مرزها و اندازه ها، اخلاق، نقاشی، پيکرتراشی، شعر حماسی</a:t>
            </a:r>
            <a:endParaRPr lang="en-US" sz="3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30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Nietzsche, Birth of Tragedy: Deity of peace and aesthetics, ethics, painting, sculpture, epics </a:t>
            </a:r>
            <a:endParaRPr lang="fa-IR" sz="3000" dirty="0">
              <a:solidFill>
                <a:schemeClr val="accent1"/>
              </a:solidFill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3000" dirty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590285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هنر و صلح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cs typeface="Zar" pitchFamily="2" charset="-78"/>
              </a:rPr>
              <a:t>                </a:t>
            </a:r>
            <a:r>
              <a:rPr lang="fa-IR" b="1" dirty="0">
                <a:cs typeface="Zar" pitchFamily="2" charset="-78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42415" y="1905000"/>
            <a:ext cx="6591985" cy="4343400"/>
          </a:xfrm>
        </p:spPr>
        <p:txBody>
          <a:bodyPr>
            <a:normAutofit fontScale="92500" lnSpcReduction="2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واژه فارسی «آشتی»</a:t>
            </a: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Per.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āštī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āxšti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indent="0" algn="r" rtl="1" eaLnBrk="1" hangingPunct="1">
              <a:buNone/>
            </a:pPr>
            <a:r>
              <a:rPr lang="fa-I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مقايسه با آسی:</a:t>
            </a:r>
          </a:p>
          <a:p>
            <a:pPr marL="0" indent="0" algn="l" eaLnBrk="1" hangingPunct="1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Iron.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axs</a:t>
            </a:r>
            <a:r>
              <a:rPr lang="lv-LV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ģ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iag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 eaLnBrk="1" hangingPunct="1"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Dig.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Axsgiag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rtl="1" eaLnBrk="1" hangingPunct="1">
              <a:buNone/>
            </a:pPr>
            <a:r>
              <a:rPr lang="fa-I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عزيز، دوست داشتنی،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dear, lovely</a:t>
            </a:r>
          </a:p>
          <a:p>
            <a:pPr marL="0" indent="0" algn="l" eaLnBrk="1" hangingPunct="1">
              <a:buNone/>
            </a:pP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هنر و صلح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cs typeface="Zar" pitchFamily="2" charset="-78"/>
              </a:rPr>
              <a:t>                </a:t>
            </a:r>
            <a:r>
              <a:rPr lang="fa-IR" b="1" dirty="0">
                <a:cs typeface="Zar" pitchFamily="2" charset="-78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فرهنگ هندی:</a:t>
            </a:r>
          </a:p>
          <a:p>
            <a:r>
              <a:rPr lang="hi-IN" sz="4000" dirty="0" smtClean="0">
                <a:latin typeface="Times New Roman" panose="02020603050405020304" pitchFamily="18" charset="0"/>
              </a:rPr>
              <a:t>शांति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shānti</a:t>
            </a:r>
            <a:r>
              <a:rPr lang="en-US" sz="4000" dirty="0" smtClean="0">
                <a:latin typeface="Times New Roman" pitchFamily="18" charset="0"/>
                <a:cs typeface="Times New Roman" panose="02020603050405020304" pitchFamily="18" charset="0"/>
              </a:rPr>
              <a:t>)</a:t>
            </a:r>
            <a:endParaRPr lang="fa-IR" sz="4000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Inner peace, Outer peace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صلح، متضمن معنای همسازی (هارمونی) درونی</a:t>
            </a:r>
            <a:endParaRPr lang="fa-IR" sz="4000" dirty="0" smtClean="0"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55225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هنر و صلح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cs typeface="Zar" pitchFamily="2" charset="-78"/>
              </a:rPr>
              <a:t>                </a:t>
            </a:r>
            <a:r>
              <a:rPr lang="fa-IR" b="1" dirty="0">
                <a:cs typeface="Zar" pitchFamily="2" charset="-78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Bhagavan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Das (1869-1958)</a:t>
            </a: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Science of Peace (1904)</a:t>
            </a:r>
          </a:p>
          <a:p>
            <a:pPr algn="l" eaLnBrk="1" hangingPunct="1"/>
            <a:endParaRPr lang="en-US" sz="4000" dirty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Zar" pitchFamily="2" charset="-78"/>
              </a:rPr>
              <a:t>ātma-vidy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endParaRPr lang="en-US" sz="4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one of the first principles, the science of the self.</a:t>
            </a:r>
            <a:endParaRPr lang="fa-IR" sz="4000" dirty="0" smtClean="0"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6309781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هنر و صلح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cs typeface="Zar" pitchFamily="2" charset="-78"/>
              </a:rPr>
              <a:t>                </a:t>
            </a:r>
            <a:r>
              <a:rPr lang="fa-IR" b="1" dirty="0">
                <a:cs typeface="Zar" pitchFamily="2" charset="-78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Rabindrant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Tagore</a:t>
            </a:r>
          </a:p>
          <a:p>
            <a:pPr algn="l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S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ādhanā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the Realization of Life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Zar" pitchFamily="2" charset="-78"/>
              </a:rPr>
              <a:t>1. The relation of the Individual to the Universe</a:t>
            </a:r>
          </a:p>
          <a:p>
            <a:pPr algn="l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Zar" pitchFamily="2" charset="-78"/>
              </a:rPr>
              <a:t>5. Realization on Love</a:t>
            </a:r>
          </a:p>
          <a:p>
            <a:pPr algn="l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Zar" pitchFamily="2" charset="-78"/>
              </a:rPr>
              <a:t>6. Realization in Action</a:t>
            </a:r>
          </a:p>
          <a:p>
            <a:pPr algn="l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Zar" pitchFamily="2" charset="-78"/>
              </a:rPr>
              <a:t>7. Realization in Beauty </a:t>
            </a:r>
            <a:endParaRPr lang="fa-IR" sz="2800" dirty="0" smtClean="0">
              <a:solidFill>
                <a:srgbClr val="FF0000"/>
              </a:solidFill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311889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cs typeface="Zar" pitchFamily="2" charset="-78"/>
              </a:rPr>
              <a:t>هنر و صلح</a:t>
            </a:r>
            <a:br>
              <a:rPr lang="fa-IR" b="1" dirty="0">
                <a:cs typeface="Zar" pitchFamily="2" charset="-78"/>
              </a:rPr>
            </a:br>
            <a:r>
              <a:rPr lang="en-US" b="1" dirty="0">
                <a:cs typeface="Zar" pitchFamily="2" charset="-78"/>
              </a:rPr>
              <a:t>                </a:t>
            </a:r>
            <a:r>
              <a:rPr lang="fa-IR" b="1" dirty="0">
                <a:cs typeface="Zar" pitchFamily="2" charset="-78"/>
              </a:rPr>
              <a:t>  </a:t>
            </a:r>
            <a:r>
              <a:rPr lang="en-US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and Peace </a:t>
            </a:r>
            <a:endParaRPr lang="fr-FR" b="1" dirty="0" smtClean="0">
              <a:solidFill>
                <a:schemeClr val="accent1"/>
              </a:solidFill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جمعيت (الجمعية): 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پيوند ميان دوست داشتن و صلح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به مثابه عامل تحقق زيبايی و ابزار درک زيبايی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(فوائح الجمال نجم الدين کبری)</a:t>
            </a:r>
            <a:endParaRPr lang="fa-IR" sz="4000" dirty="0" smtClean="0">
              <a:latin typeface="Times New Roman" pitchFamily="18" charset="0"/>
              <a:cs typeface="Traditional Arabic" pitchFamily="2" charset="-78"/>
            </a:endParaRPr>
          </a:p>
          <a:p>
            <a:pPr algn="r" rtl="1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437177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942415" y="1295400"/>
            <a:ext cx="6591985" cy="51816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endParaRPr lang="fa-IR" sz="3200" dirty="0" smtClean="0">
              <a:ea typeface="Majalla UI"/>
              <a:cs typeface="Zar" pitchFamily="2" charset="-78"/>
            </a:endParaRPr>
          </a:p>
          <a:p>
            <a:pPr algn="ctr" rtl="1">
              <a:buNone/>
              <a:defRPr/>
            </a:pPr>
            <a:r>
              <a:rPr lang="en-US" sz="4400" dirty="0" smtClean="0">
                <a:latin typeface="Algerian" pitchFamily="82" charset="0"/>
                <a:cs typeface="IRTitr" pitchFamily="2" charset="-78"/>
              </a:rPr>
              <a:t>Loving as a Connection between Art and Peace</a:t>
            </a:r>
            <a:endParaRPr lang="fa-IR" sz="4400" dirty="0" smtClean="0">
              <a:latin typeface="Algerian" pitchFamily="82" charset="0"/>
              <a:cs typeface="IRTitr" pitchFamily="2" charset="-78"/>
            </a:endParaRPr>
          </a:p>
          <a:p>
            <a:pPr algn="ctr" rtl="1">
              <a:buNone/>
              <a:defRPr/>
            </a:pPr>
            <a:endParaRPr lang="fa-IR" sz="5400" dirty="0" smtClean="0">
              <a:solidFill>
                <a:schemeClr val="accent1"/>
              </a:solidFill>
              <a:latin typeface="Times New Roman" panose="02020603050405020304" pitchFamily="18" charset="0"/>
              <a:cs typeface="Zar" pitchFamily="2" charset="-78"/>
            </a:endParaRPr>
          </a:p>
          <a:p>
            <a:pPr algn="ctr" rtl="1">
              <a:buNone/>
              <a:defRPr/>
            </a:pPr>
            <a:r>
              <a:rPr lang="en-US" sz="4400" dirty="0" smtClean="0">
                <a:solidFill>
                  <a:schemeClr val="accent1"/>
                </a:solidFill>
                <a:latin typeface="Modern No. 20" pitchFamily="18" charset="0"/>
                <a:cs typeface="Zar" pitchFamily="2" charset="-78"/>
              </a:rPr>
              <a:t>Presented by: Ahmad Pakatchi</a:t>
            </a:r>
          </a:p>
          <a:p>
            <a:pPr algn="ctr" rtl="1">
              <a:buNone/>
              <a:defRPr/>
            </a:pPr>
            <a:r>
              <a:rPr lang="en-US" sz="4400" dirty="0" smtClean="0">
                <a:solidFill>
                  <a:schemeClr val="accent1"/>
                </a:solidFill>
                <a:latin typeface="Modern No. 20" pitchFamily="18" charset="0"/>
                <a:cs typeface="Zar" pitchFamily="2" charset="-78"/>
              </a:rPr>
              <a:t>Institute For Humanities and Cultural Studies (IHCS)</a:t>
            </a:r>
            <a:endParaRPr lang="fa-IR" sz="3600" dirty="0">
              <a:solidFill>
                <a:schemeClr val="accent1"/>
              </a:solidFill>
              <a:latin typeface="Modern No. 20" pitchFamily="18" charset="0"/>
              <a:cs typeface="Zar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صلح پايدار /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 Peace</a:t>
            </a: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 rtl="1" eaLnBrk="1" hangingPunct="1">
              <a:buNone/>
            </a:pPr>
            <a:r>
              <a:rPr lang="fa-IR" sz="4000" dirty="0" smtClean="0">
                <a:latin typeface="Times New Roman" pitchFamily="18" charset="0"/>
                <a:cs typeface="Badr" pitchFamily="2" charset="-78"/>
              </a:rPr>
              <a:t>مر مرا چه جای جنگ نيک و بد</a:t>
            </a:r>
          </a:p>
          <a:p>
            <a:pPr marL="457200" lvl="1" indent="0" algn="r" rtl="1">
              <a:buNone/>
            </a:pPr>
            <a:r>
              <a:rPr lang="fa-IR" sz="3800" dirty="0" smtClean="0">
                <a:latin typeface="Times New Roman" pitchFamily="18" charset="0"/>
                <a:cs typeface="Badr" pitchFamily="2" charset="-78"/>
              </a:rPr>
              <a:t>                  کين دلم از صلح ها هم می رمد</a:t>
            </a:r>
            <a:endParaRPr lang="fa-IR" sz="3800" dirty="0">
              <a:cs typeface="Badr" pitchFamily="2" charset="-78"/>
            </a:endParaRPr>
          </a:p>
          <a:p>
            <a:pPr marL="457200" lvl="1" indent="0" algn="r" rtl="1">
              <a:buNone/>
            </a:pPr>
            <a:endParaRPr lang="fa-IR" sz="3800" dirty="0" smtClean="0">
              <a:latin typeface="Times New Roman" pitchFamily="18" charset="0"/>
              <a:cs typeface="Badr" pitchFamily="2" charset="-78"/>
            </a:endParaRPr>
          </a:p>
          <a:p>
            <a:pPr marL="0" indent="0" algn="r" rtl="1">
              <a:buNone/>
            </a:pPr>
            <a:r>
              <a:rPr lang="fa-IR" sz="4000" dirty="0" smtClean="0">
                <a:latin typeface="Times New Roman" pitchFamily="18" charset="0"/>
                <a:cs typeface="Badr" pitchFamily="2" charset="-78"/>
              </a:rPr>
              <a:t>جر و مد و دخل و خرج اين نفس</a:t>
            </a:r>
            <a:endParaRPr lang="fa-IR" sz="4000" dirty="0">
              <a:latin typeface="Times New Roman" pitchFamily="18" charset="0"/>
              <a:cs typeface="Badr" pitchFamily="2" charset="-78"/>
            </a:endParaRPr>
          </a:p>
          <a:p>
            <a:pPr marL="457200" lvl="1" indent="0" algn="r" rtl="1">
              <a:buNone/>
            </a:pPr>
            <a:r>
              <a:rPr lang="fa-IR" sz="3800" dirty="0" smtClean="0">
                <a:latin typeface="Times New Roman" pitchFamily="18" charset="0"/>
                <a:cs typeface="Badr" pitchFamily="2" charset="-78"/>
              </a:rPr>
              <a:t>                       از کی باشد جز زجان پرهوس</a:t>
            </a:r>
          </a:p>
          <a:p>
            <a:pPr marL="0" indent="0" algn="r" rtl="1">
              <a:buNone/>
            </a:pPr>
            <a:r>
              <a:rPr lang="fa-IR" sz="4000" dirty="0" smtClean="0">
                <a:latin typeface="Times New Roman" pitchFamily="18" charset="0"/>
                <a:cs typeface="Badr" pitchFamily="2" charset="-78"/>
              </a:rPr>
              <a:t>گاه جميش می کند گه حاء و دال</a:t>
            </a:r>
            <a:endParaRPr lang="fa-IR" sz="4000" dirty="0">
              <a:latin typeface="Times New Roman" pitchFamily="18" charset="0"/>
              <a:cs typeface="Badr" pitchFamily="2" charset="-78"/>
            </a:endParaRPr>
          </a:p>
          <a:p>
            <a:pPr marL="457200" lvl="1" indent="0" algn="r" rtl="1">
              <a:buNone/>
            </a:pPr>
            <a:r>
              <a:rPr lang="fa-IR" sz="3800" dirty="0" smtClean="0">
                <a:latin typeface="Times New Roman" pitchFamily="18" charset="0"/>
                <a:cs typeface="Badr" pitchFamily="2" charset="-78"/>
              </a:rPr>
              <a:t>                  گاه صلحش می کند گاهی جدال</a:t>
            </a:r>
            <a:endParaRPr lang="fa-IR" sz="3800" dirty="0">
              <a:cs typeface="Badr" pitchFamily="2" charset="-78"/>
            </a:endParaRPr>
          </a:p>
          <a:p>
            <a:pPr lvl="1" algn="r" rtl="1"/>
            <a:endParaRPr lang="fa-IR" sz="3800" dirty="0">
              <a:cs typeface="Badr" pitchFamily="2" charset="-78"/>
            </a:endParaRPr>
          </a:p>
          <a:p>
            <a:pPr lvl="1" algn="r" rtl="1"/>
            <a:endParaRPr lang="fa-IR" sz="3800" dirty="0" smtClean="0">
              <a:latin typeface="Times New Roman" pitchFamily="18" charset="0"/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صلح پايدار /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 Peace</a:t>
            </a:r>
            <a:endParaRPr lang="fr-FR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eaLnBrk="1" hangingPunct="1">
              <a:buNone/>
            </a:pPr>
            <a:r>
              <a:rPr lang="en-US" sz="4000" dirty="0" smtClean="0">
                <a:latin typeface="Times New Roman" pitchFamily="18" charset="0"/>
                <a:cs typeface="Badr" pitchFamily="2" charset="-78"/>
              </a:rPr>
              <a:t>Rumi’s thought on Peace</a:t>
            </a:r>
          </a:p>
          <a:p>
            <a:pPr marL="0" indent="0" algn="l" eaLnBrk="1" hangingPunct="1">
              <a:buNone/>
            </a:pPr>
            <a:endParaRPr lang="en-US" sz="4000" dirty="0">
              <a:latin typeface="Times New Roman" pitchFamily="18" charset="0"/>
              <a:cs typeface="Badr" pitchFamily="2" charset="-78"/>
            </a:endParaRPr>
          </a:p>
          <a:p>
            <a:pPr marL="0" indent="0" algn="l" eaLnBrk="1" hangingPunct="1">
              <a:buNone/>
            </a:pPr>
            <a:r>
              <a:rPr lang="en-US" sz="4000" smtClean="0">
                <a:latin typeface="Times New Roman" pitchFamily="18" charset="0"/>
                <a:cs typeface="Badr" pitchFamily="2" charset="-78"/>
              </a:rPr>
              <a:t>“Not </a:t>
            </a:r>
            <a:r>
              <a:rPr lang="en-US" sz="4000" dirty="0" smtClean="0">
                <a:latin typeface="Times New Roman" pitchFamily="18" charset="0"/>
                <a:cs typeface="Badr" pitchFamily="2" charset="-78"/>
              </a:rPr>
              <a:t>only the willing soul of people is origin of wars, but also peace with the same origin should </a:t>
            </a:r>
            <a:r>
              <a:rPr lang="en-US" sz="4000" smtClean="0">
                <a:latin typeface="Times New Roman" pitchFamily="18" charset="0"/>
                <a:cs typeface="Badr" pitchFamily="2" charset="-78"/>
              </a:rPr>
              <a:t>be unsustainable”.</a:t>
            </a:r>
            <a:endParaRPr lang="fa-IR" sz="3800" dirty="0">
              <a:cs typeface="Badr" pitchFamily="2" charset="-78"/>
            </a:endParaRPr>
          </a:p>
          <a:p>
            <a:pPr lvl="1" algn="r" rtl="1"/>
            <a:endParaRPr lang="fa-IR" sz="3800" dirty="0">
              <a:cs typeface="Badr" pitchFamily="2" charset="-78"/>
            </a:endParaRPr>
          </a:p>
          <a:p>
            <a:pPr lvl="1" algn="r" rtl="1"/>
            <a:endParaRPr lang="fa-IR" sz="3800" dirty="0" smtClean="0">
              <a:latin typeface="Times New Roman" pitchFamily="18" charset="0"/>
              <a:cs typeface="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559507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Love in Deep</a:t>
            </a: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مراحل پنجگانه دوست داشتن در فلسفه هندی: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Five stages of Love in Indian Philosophy:</a:t>
            </a:r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endParaRPr lang="fa-IR" sz="4000" dirty="0" smtClean="0">
              <a:latin typeface="Times New Roman" pitchFamily="18" charset="0"/>
              <a:cs typeface="Zar" pitchFamily="2" charset="-78"/>
            </a:endParaRPr>
          </a:p>
          <a:p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1.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kāma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             / </a:t>
            </a:r>
            <a:r>
              <a:rPr lang="hi-IN" sz="3200" dirty="0"/>
              <a:t>काम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2.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śṛṅgāra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          / </a:t>
            </a:r>
            <a:r>
              <a:rPr lang="hi-IN" sz="3200" dirty="0"/>
              <a:t>शृङ्गार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3. 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maitri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             / </a:t>
            </a:r>
            <a:r>
              <a:rPr lang="hi-IN" sz="3200" dirty="0" smtClean="0"/>
              <a:t>मैत्री</a:t>
            </a:r>
            <a:endParaRPr lang="en-US" sz="3200" dirty="0" smtClean="0"/>
          </a:p>
          <a:p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4. bhakti               / </a:t>
            </a:r>
            <a:r>
              <a:rPr lang="hi-IN" sz="3200" dirty="0"/>
              <a:t>भक्ति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5.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tma-prema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     / </a:t>
            </a:r>
            <a:r>
              <a:rPr lang="hi-IN" sz="3200" dirty="0" smtClean="0"/>
              <a:t>आत्मप्रेम</a:t>
            </a:r>
            <a:endParaRPr lang="en-US" sz="3200" dirty="0">
              <a:hlinkClick r:id="rId2"/>
            </a:endParaRPr>
          </a:p>
          <a:p>
            <a:pPr algn="l" eaLnBrk="1" hangingPunct="1"/>
            <a:endParaRPr lang="fr-FR" sz="4000" dirty="0" smtClean="0">
              <a:cs typeface="Badr" pitchFamily="2" charset="-7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/>
            <a:r>
              <a:rPr lang="fa-IR" b="1" dirty="0" smtClean="0">
                <a:cs typeface="Zar" pitchFamily="2" charset="-78"/>
              </a:rPr>
              <a:t>ژرف انديشی در باره دوست داشتن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kāma</a:t>
            </a:r>
            <a:r>
              <a:rPr lang="en-US" sz="4000" dirty="0" smtClean="0">
                <a:latin typeface="Times New Roman" pitchFamily="18" charset="0"/>
                <a:cs typeface="Zar" pitchFamily="2" charset="-78"/>
              </a:rPr>
              <a:t> 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کام، لذت حسی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śṛṅgāra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خلوت شورانگيز، عشق رمانتيک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maitri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دلسوزی باگذشت، مهربانی بلندنظرانه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bhakti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عشق الهی، عشق به کليت جهان، عشق غير شخصی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r" rtl="1" eaLnBrk="1" hangingPunct="1"/>
            <a:r>
              <a:rPr lang="en-US" sz="4000" dirty="0" err="1" smtClean="0">
                <a:latin typeface="Times New Roman" pitchFamily="18" charset="0"/>
                <a:cs typeface="Zar" pitchFamily="2" charset="-78"/>
              </a:rPr>
              <a:t>atma-prema</a:t>
            </a:r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 : خلوت درونی، دوست داشتن خود</a:t>
            </a:r>
            <a:endParaRPr lang="fr-FR" sz="4000" dirty="0" smtClean="0">
              <a:cs typeface="Bad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489977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Love in Deep</a:t>
            </a:r>
            <a:endParaRPr lang="fr-FR" b="1" dirty="0" smtClean="0">
              <a:cs typeface="Zar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هفت شهر عشق </a:t>
            </a:r>
          </a:p>
          <a:p>
            <a:pPr algn="r" rtl="1" eaLnBrk="1" hangingPunct="1"/>
            <a:r>
              <a:rPr lang="fa-IR" sz="3600" dirty="0" smtClean="0">
                <a:solidFill>
                  <a:schemeClr val="accent1"/>
                </a:solidFill>
                <a:latin typeface="Times New Roman" pitchFamily="18" charset="0"/>
                <a:cs typeface="Zar" pitchFamily="2" charset="-78"/>
              </a:rPr>
              <a:t>(هفت وادی عشق)</a:t>
            </a:r>
          </a:p>
          <a:p>
            <a:pPr algn="r" rtl="1" eaLnBrk="1" hangingPunct="1"/>
            <a:r>
              <a:rPr lang="fa-IR" sz="4000" dirty="0" smtClean="0">
                <a:latin typeface="Times New Roman" pitchFamily="18" charset="0"/>
                <a:cs typeface="Zar" pitchFamily="2" charset="-78"/>
              </a:rPr>
              <a:t>بازتاب در منطق الطير عطار نيشابوری</a:t>
            </a:r>
            <a:endParaRPr lang="en-US" sz="4000" dirty="0" smtClean="0">
              <a:latin typeface="Times New Roman" pitchFamily="18" charset="0"/>
              <a:cs typeface="Zar" pitchFamily="2" charset="-78"/>
            </a:endParaRPr>
          </a:p>
          <a:p>
            <a:pPr algn="l" eaLnBrk="1" hangingPunct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Seven Stages of Love</a:t>
            </a:r>
          </a:p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Farid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Attar (c. 1145- c. 1221), </a:t>
            </a:r>
            <a:r>
              <a:rPr lang="en-US" sz="3200" i="1" dirty="0" smtClean="0">
                <a:latin typeface="Times New Roman" pitchFamily="18" charset="0"/>
                <a:cs typeface="Times New Roman" panose="02020603050405020304" pitchFamily="18" charset="0"/>
              </a:rPr>
              <a:t>Speech of the Birds</a:t>
            </a:r>
          </a:p>
        </p:txBody>
      </p:sp>
    </p:spTree>
    <p:extLst>
      <p:ext uri="{BB962C8B-B14F-4D97-AF65-F5344CB8AC3E}">
        <p14:creationId xmlns:p14="http://schemas.microsoft.com/office/powerpoint/2010/main" val="199734999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1982</TotalTime>
  <Words>1313</Words>
  <Application>Microsoft Office PowerPoint</Application>
  <PresentationFormat>On-screen Show (4:3)</PresentationFormat>
  <Paragraphs>200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51" baseType="lpstr">
      <vt:lpstr>Algerian</vt:lpstr>
      <vt:lpstr>Andalus</vt:lpstr>
      <vt:lpstr>Arial</vt:lpstr>
      <vt:lpstr>Badr</vt:lpstr>
      <vt:lpstr>Calibri</vt:lpstr>
      <vt:lpstr>Century Gothic</vt:lpstr>
      <vt:lpstr>IranNastaliq</vt:lpstr>
      <vt:lpstr>IRTitr</vt:lpstr>
      <vt:lpstr>Majalla UI</vt:lpstr>
      <vt:lpstr>Mangal</vt:lpstr>
      <vt:lpstr>Modern No. 20</vt:lpstr>
      <vt:lpstr>Times New Roman</vt:lpstr>
      <vt:lpstr>Traditional Arabic</vt:lpstr>
      <vt:lpstr>Wingdings 3</vt:lpstr>
      <vt:lpstr>Zar</vt:lpstr>
      <vt:lpstr>Wisp</vt:lpstr>
      <vt:lpstr>PowerPoint Presentation</vt:lpstr>
      <vt:lpstr>PowerPoint Presentation</vt:lpstr>
      <vt:lpstr>PowerPoint Presentation</vt:lpstr>
      <vt:lpstr>PowerPoint Presentation</vt:lpstr>
      <vt:lpstr>صلح پايدار / Sustainable Peace</vt:lpstr>
      <vt:lpstr>صلح پايدار / Sustainable Peace</vt:lpstr>
      <vt:lpstr>Understanding Love in Deep</vt:lpstr>
      <vt:lpstr>ژرف انديشی در باره دوست داشتن</vt:lpstr>
      <vt:lpstr>Understanding Love in Deep</vt:lpstr>
      <vt:lpstr>دوست داشتن و دانايی</vt:lpstr>
      <vt:lpstr>دوست داشتن و همگرايی</vt:lpstr>
      <vt:lpstr>ژرف انديشی در باره دوست داشتن</vt:lpstr>
      <vt:lpstr>ژرف انديشی در باره دوست داشتن</vt:lpstr>
      <vt:lpstr>Understanding Love in Deep</vt:lpstr>
      <vt:lpstr>ژرف انديشی در باره دوست داشتن</vt:lpstr>
      <vt:lpstr>Understanding Love in Deep</vt:lpstr>
      <vt:lpstr>ژرف انديشی در باره دوست داشتن</vt:lpstr>
      <vt:lpstr>ژرف انديشی در باره دوست داشتن</vt:lpstr>
      <vt:lpstr>ژرف انديشی در باره دوست داشتن</vt:lpstr>
      <vt:lpstr>ژرف انديشی در باره دوست داشتن</vt:lpstr>
      <vt:lpstr>ژرف انديشی در باره دوست داشتن</vt:lpstr>
      <vt:lpstr>دوست داشتن، زيبايی و هنر Love, Beauty and Art               </vt:lpstr>
      <vt:lpstr>دوست داشتن، زيبايی و هنر Love, Beauty and Art                   </vt:lpstr>
      <vt:lpstr>دوست داشتن، زيبايی و هنر Love, Beauty and Art                 </vt:lpstr>
      <vt:lpstr>دوست داشتن، زيبايی و هنر Love, Beauty and Art                 </vt:lpstr>
      <vt:lpstr>دوست داشتن، زيبايی و هنر Love, Beauty and Art                  </vt:lpstr>
      <vt:lpstr>دوست داشتن و صلح       Love and Peace                  </vt:lpstr>
      <vt:lpstr>دوست داشتن و صلح              Love and Peace </vt:lpstr>
      <vt:lpstr>دوست داشتن و صلح              Love and Peace   </vt:lpstr>
      <vt:lpstr>هنر و صلح                   Art and Peace </vt:lpstr>
      <vt:lpstr>هنر و صلح                   Art and Peace </vt:lpstr>
      <vt:lpstr>هنر و صلح                   Art and Peace </vt:lpstr>
      <vt:lpstr>هنر و صلح                   Art and Peace </vt:lpstr>
      <vt:lpstr>هنر و صلح                   Art and Peace </vt:lpstr>
      <vt:lpstr>هنر و صلح                   Art and Peace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</dc:title>
  <dc:creator>A.P</dc:creator>
  <cp:lastModifiedBy>asus</cp:lastModifiedBy>
  <cp:revision>55</cp:revision>
  <dcterms:created xsi:type="dcterms:W3CDTF">2006-08-16T00:00:00Z</dcterms:created>
  <dcterms:modified xsi:type="dcterms:W3CDTF">2019-09-02T07:01:11Z</dcterms:modified>
</cp:coreProperties>
</file>