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0" r:id="rId2"/>
    <p:sldId id="256" r:id="rId3"/>
    <p:sldId id="325" r:id="rId4"/>
    <p:sldId id="269" r:id="rId5"/>
    <p:sldId id="267" r:id="rId6"/>
    <p:sldId id="284" r:id="rId7"/>
    <p:sldId id="306" r:id="rId8"/>
    <p:sldId id="263" r:id="rId9"/>
    <p:sldId id="291" r:id="rId10"/>
    <p:sldId id="301" r:id="rId11"/>
    <p:sldId id="312" r:id="rId12"/>
    <p:sldId id="316" r:id="rId13"/>
    <p:sldId id="275" r:id="rId14"/>
    <p:sldId id="317" r:id="rId15"/>
    <p:sldId id="314" r:id="rId16"/>
    <p:sldId id="293" r:id="rId17"/>
    <p:sldId id="294" r:id="rId18"/>
    <p:sldId id="295" r:id="rId19"/>
    <p:sldId id="296" r:id="rId20"/>
    <p:sldId id="298" r:id="rId21"/>
    <p:sldId id="297" r:id="rId22"/>
    <p:sldId id="292" r:id="rId23"/>
    <p:sldId id="299" r:id="rId24"/>
    <p:sldId id="300" r:id="rId25"/>
    <p:sldId id="315" r:id="rId26"/>
    <p:sldId id="305" r:id="rId27"/>
    <p:sldId id="302" r:id="rId28"/>
    <p:sldId id="303" r:id="rId29"/>
    <p:sldId id="304" r:id="rId30"/>
    <p:sldId id="318" r:id="rId31"/>
    <p:sldId id="320" r:id="rId32"/>
    <p:sldId id="322" r:id="rId33"/>
    <p:sldId id="321" r:id="rId34"/>
    <p:sldId id="324" r:id="rId35"/>
    <p:sldId id="308" r:id="rId36"/>
    <p:sldId id="282" r:id="rId37"/>
    <p:sldId id="307" r:id="rId38"/>
    <p:sldId id="310" r:id="rId39"/>
    <p:sldId id="311" r:id="rId40"/>
    <p:sldId id="281" r:id="rId41"/>
    <p:sldId id="309" r:id="rId42"/>
    <p:sldId id="285" r:id="rId43"/>
    <p:sldId id="323" r:id="rId44"/>
    <p:sldId id="290"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214" autoAdjust="0"/>
  </p:normalViewPr>
  <p:slideViewPr>
    <p:cSldViewPr>
      <p:cViewPr varScale="1">
        <p:scale>
          <a:sx n="82" d="100"/>
          <a:sy n="82" d="100"/>
        </p:scale>
        <p:origin x="12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9AF5A70-54B3-450C-A8EE-1909925362FC}" type="datetimeFigureOut">
              <a:rPr lang="fa-IR" smtClean="0"/>
              <a:pPr/>
              <a:t>01/03/1440</a:t>
            </a:fld>
            <a:endParaRPr lang="fa-IR"/>
          </a:p>
        </p:txBody>
      </p:sp>
      <p:sp>
        <p:nvSpPr>
          <p:cNvPr id="17" name="Slide Number Placeholder 16"/>
          <p:cNvSpPr>
            <a:spLocks noGrp="1"/>
          </p:cNvSpPr>
          <p:nvPr>
            <p:ph type="sldNum" sz="quarter" idx="11"/>
          </p:nvPr>
        </p:nvSpPr>
        <p:spPr/>
        <p:txBody>
          <a:bodyPr/>
          <a:lstStyle/>
          <a:p>
            <a:fld id="{38E2D33B-8E47-4858-AF24-BD83E51CB6DA}" type="slidenum">
              <a:rPr lang="fa-IR" smtClean="0"/>
              <a:pPr/>
              <a:t>‹#›</a:t>
            </a:fld>
            <a:endParaRPr lang="fa-IR"/>
          </a:p>
        </p:txBody>
      </p:sp>
      <p:sp>
        <p:nvSpPr>
          <p:cNvPr id="19" name="Footer Placeholder 18"/>
          <p:cNvSpPr>
            <a:spLocks noGrp="1"/>
          </p:cNvSpPr>
          <p:nvPr>
            <p:ph type="ftr" sz="quarter" idx="12"/>
          </p:nvPr>
        </p:nvSpPr>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F5A70-54B3-450C-A8EE-1909925362FC}" type="datetimeFigureOut">
              <a:rPr lang="fa-IR" smtClean="0"/>
              <a:pPr/>
              <a:t>01/03/1440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E2D33B-8E47-4858-AF24-BD83E51CB6DA}"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F5A70-54B3-450C-A8EE-1909925362FC}" type="datetimeFigureOut">
              <a:rPr lang="fa-IR" smtClean="0"/>
              <a:pPr/>
              <a:t>01/03/1440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E2D33B-8E47-4858-AF24-BD83E51CB6DA}" type="slidenum">
              <a:rPr lang="fa-IR" smtClean="0"/>
              <a:pPr/>
              <a:t>‹#›</a:t>
            </a:fld>
            <a:endParaRPr lang="fa-I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9AF5A70-54B3-450C-A8EE-1909925362FC}" type="datetimeFigureOut">
              <a:rPr lang="fa-IR" smtClean="0"/>
              <a:pPr/>
              <a:t>01/03/1440</a:t>
            </a:fld>
            <a:endParaRPr lang="fa-IR"/>
          </a:p>
        </p:txBody>
      </p:sp>
      <p:sp>
        <p:nvSpPr>
          <p:cNvPr id="12" name="Slide Number Placeholder 11"/>
          <p:cNvSpPr>
            <a:spLocks noGrp="1"/>
          </p:cNvSpPr>
          <p:nvPr>
            <p:ph type="sldNum" sz="quarter" idx="15"/>
          </p:nvPr>
        </p:nvSpPr>
        <p:spPr/>
        <p:txBody>
          <a:bodyPr/>
          <a:lstStyle/>
          <a:p>
            <a:fld id="{38E2D33B-8E47-4858-AF24-BD83E51CB6DA}" type="slidenum">
              <a:rPr lang="fa-IR" smtClean="0"/>
              <a:pPr/>
              <a:t>‹#›</a:t>
            </a:fld>
            <a:endParaRPr lang="fa-IR"/>
          </a:p>
        </p:txBody>
      </p:sp>
      <p:sp>
        <p:nvSpPr>
          <p:cNvPr id="13" name="Footer Placeholder 12"/>
          <p:cNvSpPr>
            <a:spLocks noGrp="1"/>
          </p:cNvSpPr>
          <p:nvPr>
            <p:ph type="ftr" sz="quarter" idx="16"/>
          </p:nvPr>
        </p:nvSpPr>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9AF5A70-54B3-450C-A8EE-1909925362FC}" type="datetimeFigureOut">
              <a:rPr lang="fa-IR" smtClean="0"/>
              <a:pPr/>
              <a:t>01/03/1440</a:t>
            </a:fld>
            <a:endParaRPr lang="fa-IR"/>
          </a:p>
        </p:txBody>
      </p:sp>
      <p:sp>
        <p:nvSpPr>
          <p:cNvPr id="14" name="Slide Number Placeholder 13"/>
          <p:cNvSpPr>
            <a:spLocks noGrp="1"/>
          </p:cNvSpPr>
          <p:nvPr>
            <p:ph type="sldNum" sz="quarter" idx="11"/>
          </p:nvPr>
        </p:nvSpPr>
        <p:spPr/>
        <p:txBody>
          <a:bodyPr/>
          <a:lstStyle/>
          <a:p>
            <a:fld id="{38E2D33B-8E47-4858-AF24-BD83E51CB6DA}" type="slidenum">
              <a:rPr lang="fa-IR" smtClean="0"/>
              <a:pPr/>
              <a:t>‹#›</a:t>
            </a:fld>
            <a:endParaRPr lang="fa-IR"/>
          </a:p>
        </p:txBody>
      </p:sp>
      <p:sp>
        <p:nvSpPr>
          <p:cNvPr id="15" name="Footer Placeholder 14"/>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9AF5A70-54B3-450C-A8EE-1909925362FC}" type="datetimeFigureOut">
              <a:rPr lang="fa-IR" smtClean="0"/>
              <a:pPr/>
              <a:t>01/03/1440</a:t>
            </a:fld>
            <a:endParaRPr lang="fa-IR"/>
          </a:p>
        </p:txBody>
      </p:sp>
      <p:sp>
        <p:nvSpPr>
          <p:cNvPr id="12" name="Slide Number Placeholder 11"/>
          <p:cNvSpPr>
            <a:spLocks noGrp="1"/>
          </p:cNvSpPr>
          <p:nvPr>
            <p:ph type="sldNum" sz="quarter" idx="16"/>
          </p:nvPr>
        </p:nvSpPr>
        <p:spPr/>
        <p:txBody>
          <a:bodyPr/>
          <a:lstStyle/>
          <a:p>
            <a:fld id="{38E2D33B-8E47-4858-AF24-BD83E51CB6DA}" type="slidenum">
              <a:rPr lang="fa-IR" smtClean="0"/>
              <a:pPr/>
              <a:t>‹#›</a:t>
            </a:fld>
            <a:endParaRPr lang="fa-IR"/>
          </a:p>
        </p:txBody>
      </p:sp>
      <p:sp>
        <p:nvSpPr>
          <p:cNvPr id="13" name="Footer Placeholder 12"/>
          <p:cNvSpPr>
            <a:spLocks noGrp="1"/>
          </p:cNvSpPr>
          <p:nvPr>
            <p:ph type="ftr" sz="quarter" idx="17"/>
          </p:nvPr>
        </p:nvSpPr>
        <p:spPr/>
        <p:txBody>
          <a:bodyPr/>
          <a:lstStyle/>
          <a:p>
            <a:endParaRPr lang="fa-I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9AF5A70-54B3-450C-A8EE-1909925362FC}" type="datetimeFigureOut">
              <a:rPr lang="fa-IR" smtClean="0"/>
              <a:pPr/>
              <a:t>01/03/1440</a:t>
            </a:fld>
            <a:endParaRPr lang="fa-IR"/>
          </a:p>
        </p:txBody>
      </p:sp>
      <p:sp>
        <p:nvSpPr>
          <p:cNvPr id="12" name="Slide Number Placeholder 11"/>
          <p:cNvSpPr>
            <a:spLocks noGrp="1"/>
          </p:cNvSpPr>
          <p:nvPr>
            <p:ph type="sldNum" sz="quarter" idx="17"/>
          </p:nvPr>
        </p:nvSpPr>
        <p:spPr/>
        <p:txBody>
          <a:bodyPr/>
          <a:lstStyle/>
          <a:p>
            <a:fld id="{38E2D33B-8E47-4858-AF24-BD83E51CB6DA}" type="slidenum">
              <a:rPr lang="fa-IR" smtClean="0"/>
              <a:pPr/>
              <a:t>‹#›</a:t>
            </a:fld>
            <a:endParaRPr lang="fa-IR"/>
          </a:p>
        </p:txBody>
      </p:sp>
      <p:sp>
        <p:nvSpPr>
          <p:cNvPr id="13" name="Footer Placeholder 12"/>
          <p:cNvSpPr>
            <a:spLocks noGrp="1"/>
          </p:cNvSpPr>
          <p:nvPr>
            <p:ph type="ftr" sz="quarter" idx="18"/>
          </p:nvPr>
        </p:nvSpPr>
        <p:spPr/>
        <p:txBody>
          <a:bodyPr/>
          <a:lstStyle/>
          <a:p>
            <a:endParaRPr lang="fa-I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9AF5A70-54B3-450C-A8EE-1909925362FC}" type="datetimeFigureOut">
              <a:rPr lang="fa-IR" smtClean="0"/>
              <a:pPr/>
              <a:t>01/03/1440</a:t>
            </a:fld>
            <a:endParaRPr lang="fa-IR"/>
          </a:p>
        </p:txBody>
      </p:sp>
      <p:sp>
        <p:nvSpPr>
          <p:cNvPr id="16" name="Slide Number Placeholder 15"/>
          <p:cNvSpPr>
            <a:spLocks noGrp="1"/>
          </p:cNvSpPr>
          <p:nvPr>
            <p:ph type="sldNum" sz="quarter" idx="11"/>
          </p:nvPr>
        </p:nvSpPr>
        <p:spPr/>
        <p:txBody>
          <a:bodyPr/>
          <a:lstStyle/>
          <a:p>
            <a:fld id="{38E2D33B-8E47-4858-AF24-BD83E51CB6DA}"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9AF5A70-54B3-450C-A8EE-1909925362FC}" type="datetimeFigureOut">
              <a:rPr lang="fa-IR" smtClean="0"/>
              <a:pPr/>
              <a:t>01/03/1440</a:t>
            </a:fld>
            <a:endParaRPr lang="fa-IR"/>
          </a:p>
        </p:txBody>
      </p:sp>
      <p:sp>
        <p:nvSpPr>
          <p:cNvPr id="8" name="Slide Number Placeholder 7"/>
          <p:cNvSpPr>
            <a:spLocks noGrp="1"/>
          </p:cNvSpPr>
          <p:nvPr>
            <p:ph type="sldNum" sz="quarter" idx="11"/>
          </p:nvPr>
        </p:nvSpPr>
        <p:spPr/>
        <p:txBody>
          <a:bodyPr/>
          <a:lstStyle/>
          <a:p>
            <a:fld id="{38E2D33B-8E47-4858-AF24-BD83E51CB6DA}"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9AF5A70-54B3-450C-A8EE-1909925362FC}" type="datetimeFigureOut">
              <a:rPr lang="fa-IR" smtClean="0"/>
              <a:pPr/>
              <a:t>01/03/1440</a:t>
            </a:fld>
            <a:endParaRPr lang="fa-IR"/>
          </a:p>
        </p:txBody>
      </p:sp>
      <p:sp>
        <p:nvSpPr>
          <p:cNvPr id="19" name="Slide Number Placeholder 18"/>
          <p:cNvSpPr>
            <a:spLocks noGrp="1"/>
          </p:cNvSpPr>
          <p:nvPr>
            <p:ph type="sldNum" sz="quarter" idx="16"/>
          </p:nvPr>
        </p:nvSpPr>
        <p:spPr/>
        <p:txBody>
          <a:bodyPr/>
          <a:lstStyle/>
          <a:p>
            <a:fld id="{38E2D33B-8E47-4858-AF24-BD83E51CB6DA}" type="slidenum">
              <a:rPr lang="fa-IR" smtClean="0"/>
              <a:pPr/>
              <a:t>‹#›</a:t>
            </a:fld>
            <a:endParaRPr lang="fa-IR"/>
          </a:p>
        </p:txBody>
      </p:sp>
      <p:sp>
        <p:nvSpPr>
          <p:cNvPr id="23" name="Footer Placeholder 22"/>
          <p:cNvSpPr>
            <a:spLocks noGrp="1"/>
          </p:cNvSpPr>
          <p:nvPr>
            <p:ph type="ftr" sz="quarter" idx="17"/>
          </p:nvPr>
        </p:nvSpPr>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9AF5A70-54B3-450C-A8EE-1909925362FC}" type="datetimeFigureOut">
              <a:rPr lang="fa-IR" smtClean="0"/>
              <a:pPr/>
              <a:t>01/03/1440</a:t>
            </a:fld>
            <a:endParaRPr lang="fa-IR"/>
          </a:p>
        </p:txBody>
      </p:sp>
      <p:sp>
        <p:nvSpPr>
          <p:cNvPr id="14" name="Slide Number Placeholder 13"/>
          <p:cNvSpPr>
            <a:spLocks noGrp="1"/>
          </p:cNvSpPr>
          <p:nvPr>
            <p:ph type="sldNum" sz="quarter" idx="15"/>
          </p:nvPr>
        </p:nvSpPr>
        <p:spPr>
          <a:xfrm>
            <a:off x="4038600" y="6172200"/>
            <a:ext cx="1066800" cy="304800"/>
          </a:xfrm>
        </p:spPr>
        <p:txBody>
          <a:bodyPr/>
          <a:lstStyle/>
          <a:p>
            <a:fld id="{38E2D33B-8E47-4858-AF24-BD83E51CB6DA}" type="slidenum">
              <a:rPr lang="fa-IR" smtClean="0"/>
              <a:pPr/>
              <a:t>‹#›</a:t>
            </a:fld>
            <a:endParaRPr lang="fa-IR"/>
          </a:p>
        </p:txBody>
      </p:sp>
      <p:sp>
        <p:nvSpPr>
          <p:cNvPr id="15" name="Footer Placeholder 14"/>
          <p:cNvSpPr>
            <a:spLocks noGrp="1"/>
          </p:cNvSpPr>
          <p:nvPr>
            <p:ph type="ftr" sz="quarter" idx="16"/>
          </p:nvPr>
        </p:nvSpPr>
        <p:spPr>
          <a:xfrm>
            <a:off x="1447800" y="6486525"/>
            <a:ext cx="6248400" cy="292100"/>
          </a:xfrm>
        </p:spPr>
        <p:txBody>
          <a:bodyPr/>
          <a:lstStyle/>
          <a:p>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9AF5A70-54B3-450C-A8EE-1909925362FC}" type="datetimeFigureOut">
              <a:rPr lang="fa-IR" smtClean="0"/>
              <a:pPr/>
              <a:t>01/03/1440</a:t>
            </a:fld>
            <a:endParaRPr lang="fa-I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fa-I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8E2D33B-8E47-4858-AF24-BD83E51CB6DA}" type="slidenum">
              <a:rPr lang="fa-IR" smtClean="0"/>
              <a:pPr/>
              <a:t>‹#›</a:t>
            </a:fld>
            <a:endParaRPr lang="fa-I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بسم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2" y="685800"/>
            <a:ext cx="8162730" cy="5715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1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039" y="2996952"/>
            <a:ext cx="8327921" cy="3277820"/>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اسطوره مُدِ </a:t>
            </a:r>
            <a:r>
              <a:rPr lang="fa-IR" sz="7200" b="1" i="1" u="sng" dirty="0" smtClean="0">
                <a:solidFill>
                  <a:srgbClr val="FFC000"/>
                </a:solidFill>
                <a:effectLst>
                  <a:glow rad="63500">
                    <a:schemeClr val="accent4">
                      <a:satMod val="175000"/>
                      <a:alpha val="40000"/>
                    </a:schemeClr>
                  </a:glow>
                </a:effectLst>
                <a:cs typeface="B Mitra" pitchFamily="2" charset="-78"/>
              </a:rPr>
              <a:t>ایرانی-اسلامی</a:t>
            </a:r>
          </a:p>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توهم، آرزو یا چه؟!</a:t>
            </a:r>
            <a:endParaRPr lang="fa-IR" sz="7200" b="1" dirty="0">
              <a:solidFill>
                <a:srgbClr val="FFC000"/>
              </a:solidFill>
              <a:effectLst>
                <a:glow rad="63500">
                  <a:schemeClr val="accent4">
                    <a:satMod val="175000"/>
                    <a:alpha val="40000"/>
                  </a:schemeClr>
                </a:glow>
              </a:effectLst>
              <a:cs typeface="B Mitra"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995" y="404664"/>
            <a:ext cx="3810000" cy="2667000"/>
          </a:xfrm>
          <a:prstGeom prst="rect">
            <a:avLst/>
          </a:prstGeom>
        </p:spPr>
      </p:pic>
    </p:spTree>
    <p:extLst>
      <p:ext uri="{BB962C8B-B14F-4D97-AF65-F5344CB8AC3E}">
        <p14:creationId xmlns:p14="http://schemas.microsoft.com/office/powerpoint/2010/main" val="16854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988840"/>
            <a:ext cx="6286544" cy="2677656"/>
          </a:xfrm>
          <a:prstGeom prst="rect">
            <a:avLst/>
          </a:prstGeom>
          <a:noFill/>
        </p:spPr>
        <p:txBody>
          <a:bodyPr wrap="square" rtlCol="1">
            <a:spAutoFit/>
          </a:bodyPr>
          <a:lstStyle/>
          <a:p>
            <a:pPr marL="457200" indent="-457200" algn="justLow">
              <a:lnSpc>
                <a:spcPct val="150000"/>
              </a:lnSpc>
              <a:buFont typeface="Arial" panose="020B0604020202020204" pitchFamily="34" charset="0"/>
              <a:buChar char="•"/>
            </a:pPr>
            <a:r>
              <a:rPr lang="fa-IR" sz="2800" b="1" dirty="0" smtClean="0">
                <a:effectLst>
                  <a:glow rad="63500">
                    <a:schemeClr val="accent6">
                      <a:satMod val="175000"/>
                      <a:alpha val="40000"/>
                    </a:schemeClr>
                  </a:glow>
                </a:effectLst>
                <a:cs typeface="B Mitra" pitchFamily="2" charset="-78"/>
              </a:rPr>
              <a:t>بین سال های 1362-1385، شش قانون مرتبط به پوشش در حوزه های مختلف تصویب شده بود اما هیچکدام به طور مستقیم در خصوص </a:t>
            </a:r>
            <a:r>
              <a:rPr lang="fa-IR" sz="2800" b="1" u="sng" dirty="0" smtClean="0">
                <a:effectLst>
                  <a:glow rad="63500">
                    <a:schemeClr val="accent6">
                      <a:satMod val="175000"/>
                      <a:alpha val="40000"/>
                    </a:schemeClr>
                  </a:glow>
                </a:effectLst>
                <a:cs typeface="B Mitra" pitchFamily="2" charset="-78"/>
              </a:rPr>
              <a:t>مُد</a:t>
            </a:r>
            <a:r>
              <a:rPr lang="fa-IR" sz="2800" b="1" dirty="0" smtClean="0">
                <a:effectLst>
                  <a:glow rad="63500">
                    <a:schemeClr val="accent6">
                      <a:satMod val="175000"/>
                      <a:alpha val="40000"/>
                    </a:schemeClr>
                  </a:glow>
                </a:effectLst>
                <a:cs typeface="B Mitra" pitchFamily="2" charset="-78"/>
              </a:rPr>
              <a:t> نبود.</a:t>
            </a:r>
            <a:endParaRPr lang="fa-IR" sz="2800" b="1" dirty="0">
              <a:effectLst>
                <a:glow rad="63500">
                  <a:schemeClr val="accent6">
                    <a:satMod val="175000"/>
                    <a:alpha val="40000"/>
                  </a:schemeClr>
                </a:glow>
              </a:effectLst>
              <a:cs typeface="B Mitra" pitchFamily="2" charset="-78"/>
            </a:endParaRPr>
          </a:p>
        </p:txBody>
      </p:sp>
    </p:spTree>
    <p:extLst>
      <p:ext uri="{BB962C8B-B14F-4D97-AF65-F5344CB8AC3E}">
        <p14:creationId xmlns:p14="http://schemas.microsoft.com/office/powerpoint/2010/main" val="16305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34085" y="548680"/>
            <a:ext cx="6894299" cy="5672889"/>
            <a:chOff x="1134085" y="548680"/>
            <a:chExt cx="6894299" cy="5672889"/>
          </a:xfrm>
        </p:grpSpPr>
        <p:pic>
          <p:nvPicPr>
            <p:cNvPr id="2051" name="Picture 3" descr="E:\cmc\picture\آقا\milade-Agha[1].jp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16035" r="14554"/>
            <a:stretch/>
          </p:blipFill>
          <p:spPr bwMode="auto">
            <a:xfrm>
              <a:off x="1141788" y="548680"/>
              <a:ext cx="6886596" cy="567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1814" y="1931402"/>
              <a:ext cx="6286544" cy="2823850"/>
            </a:xfrm>
            <a:prstGeom prst="rect">
              <a:avLst/>
            </a:prstGeom>
            <a:noFill/>
            <a:ln>
              <a:noFill/>
            </a:ln>
          </p:spPr>
          <p:txBody>
            <a:bodyPr wrap="square" rtlCol="1">
              <a:spAutoFit/>
            </a:bodyPr>
            <a:lstStyle/>
            <a:p>
              <a:pPr algn="justLow">
                <a:lnSpc>
                  <a:spcPct val="150000"/>
                </a:lnSpc>
              </a:pPr>
              <a:r>
                <a:rPr lang="fa-IR" sz="2000" b="1" dirty="0">
                  <a:effectLst/>
                  <a:cs typeface="B Mitra" pitchFamily="2" charset="-78"/>
                </a:rPr>
                <a:t>ﺑﻨﺪه ﺑﺎ ﻣُﺪ ﺧﯿﻠﯽ ﻣﻮاﻓﻘﻢ؛ ﺟﺰو آدمﻫﺎﯾﯽ ﻫﺴﺘﻢ ﮐﻪ ﺑﻪ ﻣُﺪ ﮔﺮاﯾﺶ دارم، </a:t>
              </a:r>
              <a:r>
                <a:rPr lang="fa-IR" sz="2000" b="1" u="sng" dirty="0">
                  <a:effectLst/>
                  <a:cs typeface="B Mitra" pitchFamily="2" charset="-78"/>
                </a:rPr>
                <a:t>اﻣﺎ ﻣُﺪي ﮐﻪ از داﺧﻞ ﺟﻮﺷﯿﺪه ﺑﺎﺷﺪ</a:t>
              </a:r>
              <a:r>
                <a:rPr lang="fa-IR" sz="2000" b="1" dirty="0">
                  <a:effectLst/>
                  <a:cs typeface="B Mitra" pitchFamily="2" charset="-78"/>
                </a:rPr>
                <a:t>- ﭼﻮن ﻣُﺪ ﯾﻌﻨﯽ اﺑﺘﮑﺎر و ﻧﻮآوري- ﻧﻪ ﭼﯿﺰي ﮐﻪ از ﺑﯿﺮون ﺑﯿﺎﯾﺪ. ﻣُﺪ آراﯾﺶ ﻣﻮ و ﻟﺒﺎس و ﺣﺮف زدن ﻣﺎ ﻫﻤﻪ اش دارد از ﺑﯿﺮون ﻣﯽآﯾﺪ. ﺑﺎﯾﺪ ﺑﺮاي ﻫﻤﯿﻦ ﮐﻠﻤﻪ ي ﻣُﺪ، آﻗﺎي ﺣﺪادﻋﺎدل ﻓﮑﺮي ﺑﮑﻨﻨﺪ ﺗﺎ ﺑﻨﺪه ﻫﻢ ﮐﻪ اﯾﻦ ﻗﺪر از اﺳﺘﻌﻤﺎل ﮐﻠﻤﺎت دﺧﯿﻞ ﺑﭙﺮدازم، ﻣﺠﺒﻮر ﻧﺒﺎﺷﻢ آن را ﺑﻪ ﮐﺎر ﺑﺒﺮم. </a:t>
              </a:r>
            </a:p>
          </p:txBody>
        </p:sp>
        <p:sp>
          <p:nvSpPr>
            <p:cNvPr id="3" name="TextBox 2"/>
            <p:cNvSpPr txBox="1"/>
            <p:nvPr/>
          </p:nvSpPr>
          <p:spPr>
            <a:xfrm>
              <a:off x="1134085" y="4869160"/>
              <a:ext cx="3384376" cy="877163"/>
            </a:xfrm>
            <a:prstGeom prst="rect">
              <a:avLst/>
            </a:prstGeom>
            <a:noFill/>
          </p:spPr>
          <p:txBody>
            <a:bodyPr wrap="square" rtlCol="1">
              <a:spAutoFit/>
            </a:bodyPr>
            <a:lstStyle/>
            <a:p>
              <a:pPr algn="ctr">
                <a:lnSpc>
                  <a:spcPct val="150000"/>
                </a:lnSpc>
              </a:pPr>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دیدار با اعضای شورای عالی انقلاب فرهنگی</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1381</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grpSp>
    </p:spTree>
    <p:extLst>
      <p:ext uri="{BB962C8B-B14F-4D97-AF65-F5344CB8AC3E}">
        <p14:creationId xmlns:p14="http://schemas.microsoft.com/office/powerpoint/2010/main" val="419026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548680"/>
            <a:ext cx="7488832" cy="5672889"/>
            <a:chOff x="539552" y="548680"/>
            <a:chExt cx="7488832" cy="5672889"/>
          </a:xfrm>
        </p:grpSpPr>
        <p:pic>
          <p:nvPicPr>
            <p:cNvPr id="2051" name="Picture 3" descr="E:\cmc\picture\آقا\milade-Agha[1].jp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16035" r="14554"/>
            <a:stretch/>
          </p:blipFill>
          <p:spPr bwMode="auto">
            <a:xfrm>
              <a:off x="1141788" y="548680"/>
              <a:ext cx="6886596" cy="567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3808" y="1285860"/>
              <a:ext cx="6286544" cy="4208844"/>
            </a:xfrm>
            <a:prstGeom prst="rect">
              <a:avLst/>
            </a:prstGeom>
            <a:noFill/>
            <a:ln>
              <a:noFill/>
            </a:ln>
          </p:spPr>
          <p:txBody>
            <a:bodyPr wrap="square" rtlCol="1">
              <a:spAutoFit/>
            </a:bodyPr>
            <a:lstStyle/>
            <a:p>
              <a:pPr algn="justLow">
                <a:lnSpc>
                  <a:spcPct val="150000"/>
                </a:lnSpc>
              </a:pPr>
              <a:r>
                <a:rPr lang="fa-IR" sz="2000" b="1" dirty="0" smtClean="0">
                  <a:effectLst/>
                  <a:cs typeface="B Mitra" pitchFamily="2" charset="-78"/>
                </a:rPr>
                <a:t>....این </a:t>
              </a:r>
              <a:r>
                <a:rPr lang="fa-IR" sz="2000" b="1" dirty="0">
                  <a:effectLst/>
                  <a:cs typeface="B Mitra" pitchFamily="2" charset="-78"/>
                </a:rPr>
                <a:t>حرف اشتباه نشود با این‌که بنده با مُد و تنوع و تحول در روشهای زندگی مخالفم؛ نخیر، مُدگرایی و نوگرایی اگر افراطی نباشد، اگر روی چشم و همچشمىِ رقابتهای کودکانه نباشد، عیبی ندارد. لباس و رفتار و آرایش تغییر پیدا میکند، مانعی هم ندارد؛ اما مواظب باشید قبله‌نمای این مُدگرایی به سمت اروپا نباشد؛ این بد است. اگر مدیست‌های اروپا و امریکا در مجلاتی که مُدها را مطرح میکنند، فلان‌طور لباس را برای مردان یا زنانِ خودشان ترسیم کردند، آیا ما باید این‌جا در همدان یا تهران یا در مشهد آن را تقلید کنیم؟ این بد است. خودتان طراحی کنید و خودتان بسازید.</a:t>
              </a:r>
            </a:p>
          </p:txBody>
        </p:sp>
        <p:sp>
          <p:nvSpPr>
            <p:cNvPr id="3" name="TextBox 2"/>
            <p:cNvSpPr txBox="1"/>
            <p:nvPr/>
          </p:nvSpPr>
          <p:spPr>
            <a:xfrm>
              <a:off x="539552" y="5251340"/>
              <a:ext cx="3071834" cy="888705"/>
            </a:xfrm>
            <a:prstGeom prst="rect">
              <a:avLst/>
            </a:prstGeom>
            <a:noFill/>
          </p:spPr>
          <p:txBody>
            <a:bodyPr wrap="square" rtlCol="1">
              <a:spAutoFit/>
            </a:bodyPr>
            <a:lstStyle/>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همدان</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1383</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32856"/>
            <a:ext cx="6286544" cy="2400657"/>
          </a:xfrm>
          <a:prstGeom prst="rect">
            <a:avLst/>
          </a:prstGeom>
          <a:noFill/>
          <a:ln>
            <a:noFill/>
          </a:ln>
        </p:spPr>
        <p:txBody>
          <a:bodyPr wrap="square" rtlCol="1">
            <a:spAutoFit/>
          </a:bodyPr>
          <a:lstStyle/>
          <a:p>
            <a:pPr algn="justLow">
              <a:lnSpc>
                <a:spcPct val="150000"/>
              </a:lnSpc>
            </a:pPr>
            <a:r>
              <a:rPr lang="fa-IR" sz="2000" b="1" dirty="0">
                <a:effectLst/>
                <a:cs typeface="B Mitra" pitchFamily="2" charset="-78"/>
              </a:rPr>
              <a:t>ﺳﺮﮐﺎر ﺧﺎﻧﻢ ﻻﻟﻪ </a:t>
            </a:r>
            <a:r>
              <a:rPr lang="fa-IR" sz="2000" b="1" dirty="0" smtClean="0">
                <a:effectLst/>
                <a:cs typeface="B Mitra" pitchFamily="2" charset="-78"/>
              </a:rPr>
              <a:t>اﻓﺘﺨﺎري از نمایندگان دوره هفتم مجلس:</a:t>
            </a:r>
          </a:p>
          <a:p>
            <a:pPr algn="justLow">
              <a:lnSpc>
                <a:spcPct val="150000"/>
              </a:lnSpc>
            </a:pPr>
            <a:r>
              <a:rPr lang="fa-IR" sz="2000" b="1" dirty="0" smtClean="0">
                <a:effectLst/>
                <a:cs typeface="B Mitra" pitchFamily="2" charset="-78"/>
              </a:rPr>
              <a:t>ﺗﺎﮐﯿﺪ </a:t>
            </a:r>
            <a:r>
              <a:rPr lang="fa-IR" sz="2000" b="1" dirty="0">
                <a:effectLst/>
                <a:cs typeface="B Mitra" pitchFamily="2" charset="-78"/>
              </a:rPr>
              <a:t>رﻫﺒﺮ ﻣﻌﻈﻢ اﻧﻘﻼب در ﻫﻤﺪان ﺑﻪ اﻫﻤﯿﺖ ﻣُﺪ و ﻟﺒﺎس ﻣﻮﺟﺐ ﺗﺼﻮﯾﺐ ﻗﺎﻧﻮن ﻣُﺪ و ﻟﺒﺎس </a:t>
            </a:r>
            <a:r>
              <a:rPr lang="fa-IR" sz="2000" b="1" dirty="0" smtClean="0">
                <a:effectLst/>
                <a:cs typeface="B Mitra" pitchFamily="2" charset="-78"/>
              </a:rPr>
              <a:t>ﺷﺪ.</a:t>
            </a:r>
          </a:p>
          <a:p>
            <a:pPr algn="l">
              <a:lnSpc>
                <a:spcPct val="150000"/>
              </a:lnSpc>
            </a:pPr>
            <a:r>
              <a:rPr lang="fa-IR" sz="2000" b="1" dirty="0" smtClean="0">
                <a:effectLst/>
                <a:cs typeface="B Mitra" pitchFamily="2" charset="-78"/>
              </a:rPr>
              <a:t>ﺧﺒﺮﮔﺰاري </a:t>
            </a:r>
            <a:r>
              <a:rPr lang="fa-IR" sz="2000" b="1" dirty="0">
                <a:effectLst/>
                <a:cs typeface="B Mitra" pitchFamily="2" charset="-78"/>
              </a:rPr>
              <a:t>ﺷﺒﺴﺘﺎن، </a:t>
            </a:r>
            <a:endParaRPr lang="fa-IR" sz="2000" b="1" dirty="0" smtClean="0">
              <a:effectLst/>
              <a:cs typeface="B Mitra" pitchFamily="2" charset="-78"/>
            </a:endParaRPr>
          </a:p>
          <a:p>
            <a:pPr algn="l">
              <a:lnSpc>
                <a:spcPct val="150000"/>
              </a:lnSpc>
            </a:pPr>
            <a:r>
              <a:rPr lang="fa-IR" sz="2000" b="1" dirty="0" smtClean="0">
                <a:effectLst/>
                <a:cs typeface="B Mitra" pitchFamily="2" charset="-78"/>
              </a:rPr>
              <a:t>7 </a:t>
            </a:r>
            <a:r>
              <a:rPr lang="fa-IR" sz="2000" b="1" dirty="0">
                <a:effectLst/>
                <a:cs typeface="B Mitra" pitchFamily="2" charset="-78"/>
              </a:rPr>
              <a:t>دي 94 ﮐﺪ ﺧﺒﺮ: </a:t>
            </a:r>
            <a:r>
              <a:rPr lang="fa-IR" sz="2000" b="1" dirty="0" smtClean="0">
                <a:effectLst/>
                <a:cs typeface="B Mitra" pitchFamily="2" charset="-78"/>
              </a:rPr>
              <a:t>23361</a:t>
            </a:r>
            <a:endParaRPr lang="fa-IR" sz="2000" b="1" dirty="0">
              <a:effectLst/>
              <a:cs typeface="B Mitra" pitchFamily="2" charset="-78"/>
            </a:endParaRPr>
          </a:p>
        </p:txBody>
      </p:sp>
    </p:spTree>
    <p:extLst>
      <p:ext uri="{BB962C8B-B14F-4D97-AF65-F5344CB8AC3E}">
        <p14:creationId xmlns:p14="http://schemas.microsoft.com/office/powerpoint/2010/main" val="12599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3212976"/>
            <a:ext cx="6286544" cy="2677656"/>
          </a:xfrm>
          <a:prstGeom prst="rect">
            <a:avLst/>
          </a:prstGeom>
          <a:noFill/>
        </p:spPr>
        <p:txBody>
          <a:bodyPr wrap="square" rtlCol="1">
            <a:spAutoFit/>
          </a:bodyPr>
          <a:lstStyle/>
          <a:p>
            <a:pPr marL="457200" indent="-457200" algn="justLow">
              <a:lnSpc>
                <a:spcPct val="150000"/>
              </a:lnSpc>
              <a:buFont typeface="Arial" panose="020B0604020202020204" pitchFamily="34" charset="0"/>
              <a:buChar char="•"/>
            </a:pPr>
            <a:r>
              <a:rPr lang="fa-IR" sz="2800" b="1" dirty="0" smtClean="0">
                <a:effectLst>
                  <a:glow rad="63500">
                    <a:schemeClr val="accent6">
                      <a:satMod val="175000"/>
                      <a:alpha val="40000"/>
                    </a:schemeClr>
                  </a:glow>
                </a:effectLst>
                <a:cs typeface="B Mitra" pitchFamily="2" charset="-78"/>
              </a:rPr>
              <a:t>قانون ساماندهی مُد و لباس در تاریخ 1385/10/12 در 11 ماده و سه تبصره در راستای تقویت </a:t>
            </a:r>
            <a:r>
              <a:rPr lang="fa-IR" sz="2800" b="1" dirty="0">
                <a:effectLst>
                  <a:glow rad="63500">
                    <a:schemeClr val="accent6">
                      <a:satMod val="175000"/>
                      <a:alpha val="40000"/>
                    </a:schemeClr>
                  </a:glow>
                </a:effectLst>
                <a:cs typeface="B Mitra" pitchFamily="2" charset="-78"/>
              </a:rPr>
              <a:t>فرهنگ</a:t>
            </a:r>
            <a:r>
              <a:rPr lang="fa-IR" sz="2800" b="1" dirty="0" smtClean="0">
                <a:effectLst>
                  <a:glow rad="63500">
                    <a:schemeClr val="accent6">
                      <a:satMod val="175000"/>
                      <a:alpha val="40000"/>
                    </a:schemeClr>
                  </a:glow>
                </a:effectLst>
                <a:cs typeface="B Mitra" pitchFamily="2" charset="-78"/>
              </a:rPr>
              <a:t> ایرانی-اسلامی در پوشش به تصویب رسید.</a:t>
            </a:r>
            <a:endParaRPr lang="fa-IR" sz="2800" b="1" dirty="0">
              <a:effectLst>
                <a:glow rad="63500">
                  <a:schemeClr val="accent6">
                    <a:satMod val="175000"/>
                    <a:alpha val="40000"/>
                  </a:schemeClr>
                </a:glow>
              </a:effectLst>
              <a:cs typeface="B Mitra" pitchFamily="2" charset="-78"/>
            </a:endParaRPr>
          </a:p>
        </p:txBody>
      </p:sp>
      <p:sp>
        <p:nvSpPr>
          <p:cNvPr id="4" name="Rectangle 3"/>
          <p:cNvSpPr/>
          <p:nvPr/>
        </p:nvSpPr>
        <p:spPr>
          <a:xfrm>
            <a:off x="2045650" y="692696"/>
            <a:ext cx="4934364" cy="2039020"/>
          </a:xfrm>
          <a:prstGeom prst="rect">
            <a:avLst/>
          </a:prstGeom>
        </p:spPr>
        <p:txBody>
          <a:bodyPr wrap="none">
            <a:spAutoFit/>
          </a:bodyPr>
          <a:lstStyle/>
          <a:p>
            <a:pPr algn="ctr">
              <a:lnSpc>
                <a:spcPct val="150000"/>
              </a:lnSpc>
            </a:pPr>
            <a:r>
              <a:rPr lang="fa-IR" sz="4400" b="1" dirty="0">
                <a:solidFill>
                  <a:srgbClr val="FFC000"/>
                </a:solidFill>
                <a:effectLst>
                  <a:glow rad="63500">
                    <a:schemeClr val="accent4">
                      <a:satMod val="175000"/>
                      <a:alpha val="40000"/>
                    </a:schemeClr>
                  </a:glow>
                </a:effectLst>
                <a:cs typeface="B Mitra" pitchFamily="2" charset="-78"/>
              </a:rPr>
              <a:t>اولین </a:t>
            </a:r>
            <a:r>
              <a:rPr lang="fa-IR" sz="4400" b="1" dirty="0" smtClean="0">
                <a:solidFill>
                  <a:srgbClr val="FFC000"/>
                </a:solidFill>
                <a:effectLst>
                  <a:glow rad="63500">
                    <a:schemeClr val="accent4">
                      <a:satMod val="175000"/>
                      <a:alpha val="40000"/>
                    </a:schemeClr>
                  </a:glow>
                </a:effectLst>
                <a:cs typeface="B Mitra" pitchFamily="2" charset="-78"/>
              </a:rPr>
              <a:t>قانون مرتبط</a:t>
            </a:r>
          </a:p>
          <a:p>
            <a:pPr algn="ctr">
              <a:lnSpc>
                <a:spcPct val="150000"/>
              </a:lnSpc>
            </a:pPr>
            <a:r>
              <a:rPr lang="fa-IR" sz="4400" b="1" dirty="0" smtClean="0">
                <a:solidFill>
                  <a:srgbClr val="FFC000"/>
                </a:solidFill>
                <a:effectLst>
                  <a:glow rad="63500">
                    <a:schemeClr val="accent4">
                      <a:satMod val="175000"/>
                      <a:alpha val="40000"/>
                    </a:schemeClr>
                  </a:glow>
                </a:effectLst>
                <a:cs typeface="B Mitra" pitchFamily="2" charset="-78"/>
              </a:rPr>
              <a:t> با حوزه مُد و لباس است:</a:t>
            </a:r>
            <a:endParaRPr lang="fa-IR" sz="44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42794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3568" y="620688"/>
            <a:ext cx="7006624" cy="5209185"/>
            <a:chOff x="-2124744" y="2564904"/>
            <a:chExt cx="7006624" cy="5209185"/>
          </a:xfrm>
        </p:grpSpPr>
        <p:sp>
          <p:nvSpPr>
            <p:cNvPr id="2" name="TextBox 1"/>
            <p:cNvSpPr txBox="1"/>
            <p:nvPr/>
          </p:nvSpPr>
          <p:spPr>
            <a:xfrm>
              <a:off x="-1404664" y="2564904"/>
              <a:ext cx="6286544" cy="4628190"/>
            </a:xfrm>
            <a:prstGeom prst="rect">
              <a:avLst/>
            </a:prstGeom>
            <a:noFill/>
          </p:spPr>
          <p:txBody>
            <a:bodyPr wrap="square" rtlCol="1">
              <a:spAutoFit/>
            </a:bodyPr>
            <a:lstStyle/>
            <a:p>
              <a:pPr algn="justLow">
                <a:lnSpc>
                  <a:spcPct val="150000"/>
                </a:lnSpc>
              </a:pPr>
              <a:r>
                <a:rPr lang="fa-IR" b="1" dirty="0">
                  <a:effectLst>
                    <a:glow rad="63500">
                      <a:schemeClr val="accent6">
                        <a:satMod val="175000"/>
                        <a:alpha val="40000"/>
                      </a:schemeClr>
                    </a:glow>
                  </a:effectLst>
                  <a:cs typeface="B Mitra" pitchFamily="2" charset="-78"/>
                </a:rPr>
                <a:t>ماده 1 - به منظور </a:t>
              </a:r>
              <a:r>
                <a:rPr lang="fa-IR" b="1" u="sng" dirty="0">
                  <a:effectLst>
                    <a:glow rad="63500">
                      <a:schemeClr val="accent6">
                        <a:satMod val="175000"/>
                        <a:alpha val="40000"/>
                      </a:schemeClr>
                    </a:glow>
                  </a:effectLst>
                  <a:cs typeface="B Mitra" pitchFamily="2" charset="-78"/>
                </a:rPr>
                <a:t>حفظ و تقویت فرهنگ و هویت ایرانی - اسلامی‌</a:t>
              </a:r>
              <a:r>
                <a:rPr lang="fa-IR" b="1" dirty="0">
                  <a:effectLst>
                    <a:glow rad="63500">
                      <a:schemeClr val="accent6">
                        <a:satMod val="175000"/>
                        <a:alpha val="40000"/>
                      </a:schemeClr>
                    </a:glow>
                  </a:effectLst>
                  <a:cs typeface="B Mitra" pitchFamily="2" charset="-78"/>
                </a:rPr>
                <a:t>، ‌ارج‌نهادن‌، تبیین، تثبیت و ترویج الگوهای بومی و ملی‌، هدایت بازار تولید و عرضه البسه و پوشاک براساس طرحها و الگوهای داخلی و نیز در جهت </a:t>
              </a:r>
              <a:r>
                <a:rPr lang="fa-IR" b="1" u="sng" dirty="0">
                  <a:effectLst>
                    <a:glow rad="63500">
                      <a:schemeClr val="accent6">
                        <a:satMod val="175000"/>
                        <a:alpha val="40000"/>
                      </a:schemeClr>
                    </a:glow>
                  </a:effectLst>
                  <a:cs typeface="B Mitra" pitchFamily="2" charset="-78"/>
                </a:rPr>
                <a:t>ترغیب عموم مردم </a:t>
              </a:r>
              <a:r>
                <a:rPr lang="fa-IR" b="1" dirty="0">
                  <a:effectLst>
                    <a:glow rad="63500">
                      <a:schemeClr val="accent6">
                        <a:satMod val="175000"/>
                        <a:alpha val="40000"/>
                      </a:schemeClr>
                    </a:glow>
                  </a:effectLst>
                  <a:cs typeface="B Mitra" pitchFamily="2" charset="-78"/>
                </a:rPr>
                <a:t>به پرهیز از انتخاب و مصرف الگوهای بیگانه و غیرمأنوس با فرهنگ و هویت ایرانی‌، وزارت فرهنگ و ارشاد اسلامی مکلف است جهت پی‌ریزی ساختار مدیریتی موضوع این قانون‌، کارگروهی( کمیته‌ای) متشکل از یک نفر نماینده تام‌الاختیار از هرکدام از وزارتخانه‌های فرهنگ و ارشاد اسلامی‌، آموزش و پرورش،‌بازرگانی و صنایع و معادن و سازمانهای صدا و سیمای جمهوری اسلامی ایران و مدیریت و برنامه‌ریزی کشور و سه نفر از نمایندگان صنوف ذی‌ربط (طراحان و تولید‌کنندگان)‌و یک نفر نماینده از کمیسیون فرهنگی مجلس شورای اسلامی به عنوان ناظر تشکیل دهد.</a:t>
              </a:r>
            </a:p>
          </p:txBody>
        </p:sp>
        <p:sp>
          <p:nvSpPr>
            <p:cNvPr id="3" name="TextBox 2"/>
            <p:cNvSpPr txBox="1"/>
            <p:nvPr/>
          </p:nvSpPr>
          <p:spPr>
            <a:xfrm>
              <a:off x="-2124744" y="6885384"/>
              <a:ext cx="3071834" cy="888705"/>
            </a:xfrm>
            <a:prstGeom prst="rect">
              <a:avLst/>
            </a:prstGeom>
            <a:noFill/>
          </p:spPr>
          <p:txBody>
            <a:bodyPr wrap="square" rtlCol="1">
              <a:spAutoFit/>
            </a:bodyPr>
            <a:lstStyle/>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قانون ساماندهی مد و لباس</a:t>
              </a:r>
            </a:p>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مصوب 1385/10/12</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grpSp>
    </p:spTree>
    <p:extLst>
      <p:ext uri="{BB962C8B-B14F-4D97-AF65-F5344CB8AC3E}">
        <p14:creationId xmlns:p14="http://schemas.microsoft.com/office/powerpoint/2010/main" val="242354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3568" y="2348880"/>
            <a:ext cx="7078632" cy="3480993"/>
            <a:chOff x="-2124744" y="4293096"/>
            <a:chExt cx="7078632" cy="3480993"/>
          </a:xfrm>
        </p:grpSpPr>
        <p:sp>
          <p:nvSpPr>
            <p:cNvPr id="2" name="TextBox 1"/>
            <p:cNvSpPr txBox="1"/>
            <p:nvPr/>
          </p:nvSpPr>
          <p:spPr>
            <a:xfrm>
              <a:off x="-1332656" y="4293096"/>
              <a:ext cx="6286544" cy="1304203"/>
            </a:xfrm>
            <a:prstGeom prst="rect">
              <a:avLst/>
            </a:prstGeom>
            <a:noFill/>
          </p:spPr>
          <p:txBody>
            <a:bodyPr wrap="square" rtlCol="1">
              <a:spAutoFit/>
            </a:bodyPr>
            <a:lstStyle/>
            <a:p>
              <a:pPr algn="justLow">
                <a:lnSpc>
                  <a:spcPct val="150000"/>
                </a:lnSpc>
              </a:pPr>
              <a:r>
                <a:rPr lang="fa-IR" b="1" dirty="0">
                  <a:effectLst>
                    <a:glow rad="63500">
                      <a:schemeClr val="accent6">
                        <a:satMod val="175000"/>
                        <a:alpha val="40000"/>
                      </a:schemeClr>
                    </a:glow>
                  </a:effectLst>
                  <a:cs typeface="B Mitra" pitchFamily="2" charset="-78"/>
                </a:rPr>
                <a:t>ماده ١١- آیین نامه اجرایی این قانون ظرف مدت سه ماه توسط وزارت ارشاد اسلامی با همکاری سایر دستگاه ها و نهادهای ذیربط تهیه و تصویب هیأت وزیران خواهد رسید.</a:t>
              </a:r>
            </a:p>
          </p:txBody>
        </p:sp>
        <p:sp>
          <p:nvSpPr>
            <p:cNvPr id="3" name="TextBox 2"/>
            <p:cNvSpPr txBox="1"/>
            <p:nvPr/>
          </p:nvSpPr>
          <p:spPr>
            <a:xfrm>
              <a:off x="-2124744" y="6885384"/>
              <a:ext cx="3071834" cy="888705"/>
            </a:xfrm>
            <a:prstGeom prst="rect">
              <a:avLst/>
            </a:prstGeom>
            <a:noFill/>
          </p:spPr>
          <p:txBody>
            <a:bodyPr wrap="square" rtlCol="1">
              <a:spAutoFit/>
            </a:bodyPr>
            <a:lstStyle/>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قانون ساماندهی مد و لباس</a:t>
              </a:r>
            </a:p>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مصوب 1385/10/12</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grpSp>
    </p:spTree>
    <p:extLst>
      <p:ext uri="{BB962C8B-B14F-4D97-AF65-F5344CB8AC3E}">
        <p14:creationId xmlns:p14="http://schemas.microsoft.com/office/powerpoint/2010/main" val="9458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332656"/>
            <a:ext cx="8014736" cy="5891882"/>
            <a:chOff x="-2628800" y="2276872"/>
            <a:chExt cx="8014736" cy="5891882"/>
          </a:xfrm>
        </p:grpSpPr>
        <p:sp>
          <p:nvSpPr>
            <p:cNvPr id="2" name="TextBox 1"/>
            <p:cNvSpPr txBox="1"/>
            <p:nvPr/>
          </p:nvSpPr>
          <p:spPr>
            <a:xfrm>
              <a:off x="-1476672" y="2276872"/>
              <a:ext cx="6862608" cy="4662815"/>
            </a:xfrm>
            <a:prstGeom prst="rect">
              <a:avLst/>
            </a:prstGeom>
            <a:noFill/>
          </p:spPr>
          <p:txBody>
            <a:bodyPr wrap="square" rtlCol="1">
              <a:spAutoFit/>
            </a:bodyPr>
            <a:lstStyle/>
            <a:p>
              <a:pPr algn="justLow">
                <a:lnSpc>
                  <a:spcPct val="150000"/>
                </a:lnSpc>
              </a:pPr>
              <a:r>
                <a:rPr lang="fa-IR" b="1" dirty="0">
                  <a:effectLst>
                    <a:glow rad="63500">
                      <a:schemeClr val="accent6">
                        <a:satMod val="175000"/>
                        <a:alpha val="40000"/>
                      </a:schemeClr>
                    </a:glow>
                  </a:effectLst>
                  <a:cs typeface="B Mitra" pitchFamily="2" charset="-78"/>
                </a:rPr>
                <a:t>ماده۱ـ به منظور تحقق اهداف مندرج در ماده (۱۰) قانون ساماندهی مد و لباس که در این آیین نامه قانون نامیده می شود، کارگروهی مرکب از اعضای زیر تشکیل می گردد:</a:t>
              </a:r>
            </a:p>
            <a:p>
              <a:pPr algn="justLow">
                <a:lnSpc>
                  <a:spcPct val="150000"/>
                </a:lnSpc>
              </a:pPr>
              <a:r>
                <a:rPr lang="fa-IR" b="1" dirty="0" smtClean="0">
                  <a:effectLst>
                    <a:glow rad="63500">
                      <a:schemeClr val="accent6">
                        <a:satMod val="175000"/>
                        <a:alpha val="40000"/>
                      </a:schemeClr>
                    </a:glow>
                  </a:effectLst>
                  <a:cs typeface="B Mitra" pitchFamily="2" charset="-78"/>
                </a:rPr>
                <a:t>الف </a:t>
              </a:r>
              <a:r>
                <a:rPr lang="fa-IR" b="1" dirty="0">
                  <a:effectLst>
                    <a:glow rad="63500">
                      <a:schemeClr val="accent6">
                        <a:satMod val="175000"/>
                        <a:alpha val="40000"/>
                      </a:schemeClr>
                    </a:glow>
                  </a:effectLst>
                  <a:cs typeface="B Mitra" pitchFamily="2" charset="-78"/>
                </a:rPr>
                <a:t>ـ معاون امور هنری وزارت فرهنگی و ارشاد اسلامی به عنوان نماینده تام الاختیار این وزارتخانه و رییس کارگروه. </a:t>
              </a:r>
              <a:endParaRPr lang="fa-IR" b="1" dirty="0" smtClean="0">
                <a:effectLst>
                  <a:glow rad="63500">
                    <a:schemeClr val="accent6">
                      <a:satMod val="175000"/>
                      <a:alpha val="40000"/>
                    </a:schemeClr>
                  </a:glow>
                </a:effectLst>
                <a:cs typeface="B Mitra" pitchFamily="2" charset="-78"/>
              </a:endParaRPr>
            </a:p>
            <a:p>
              <a:pPr algn="justLow">
                <a:lnSpc>
                  <a:spcPct val="150000"/>
                </a:lnSpc>
              </a:pPr>
              <a:r>
                <a:rPr lang="fa-IR" b="1" dirty="0" smtClean="0">
                  <a:effectLst>
                    <a:glow rad="63500">
                      <a:schemeClr val="accent6">
                        <a:satMod val="175000"/>
                        <a:alpha val="40000"/>
                      </a:schemeClr>
                    </a:glow>
                  </a:effectLst>
                  <a:cs typeface="B Mitra" pitchFamily="2" charset="-78"/>
                </a:rPr>
                <a:t>ب </a:t>
              </a:r>
              <a:r>
                <a:rPr lang="fa-IR" b="1" dirty="0">
                  <a:effectLst>
                    <a:glow rad="63500">
                      <a:schemeClr val="accent6">
                        <a:satMod val="175000"/>
                        <a:alpha val="40000"/>
                      </a:schemeClr>
                    </a:glow>
                  </a:effectLst>
                  <a:cs typeface="B Mitra" pitchFamily="2" charset="-78"/>
                </a:rPr>
                <a:t>ـ نماینده تام الاختیار وزارت آموزش و پرورش. </a:t>
              </a:r>
              <a:endParaRPr lang="fa-IR" b="1" dirty="0" smtClean="0">
                <a:effectLst>
                  <a:glow rad="63500">
                    <a:schemeClr val="accent6">
                      <a:satMod val="175000"/>
                      <a:alpha val="40000"/>
                    </a:schemeClr>
                  </a:glow>
                </a:effectLst>
                <a:cs typeface="B Mitra" pitchFamily="2" charset="-78"/>
              </a:endParaRPr>
            </a:p>
            <a:p>
              <a:pPr algn="justLow">
                <a:lnSpc>
                  <a:spcPct val="150000"/>
                </a:lnSpc>
              </a:pPr>
              <a:r>
                <a:rPr lang="fa-IR" b="1" dirty="0" smtClean="0">
                  <a:effectLst>
                    <a:glow rad="63500">
                      <a:schemeClr val="accent6">
                        <a:satMod val="175000"/>
                        <a:alpha val="40000"/>
                      </a:schemeClr>
                    </a:glow>
                  </a:effectLst>
                  <a:cs typeface="B Mitra" pitchFamily="2" charset="-78"/>
                </a:rPr>
                <a:t>ج </a:t>
              </a:r>
              <a:r>
                <a:rPr lang="fa-IR" b="1" dirty="0">
                  <a:effectLst>
                    <a:glow rad="63500">
                      <a:schemeClr val="accent6">
                        <a:satMod val="175000"/>
                        <a:alpha val="40000"/>
                      </a:schemeClr>
                    </a:glow>
                  </a:effectLst>
                  <a:cs typeface="B Mitra" pitchFamily="2" charset="-78"/>
                </a:rPr>
                <a:t>ـ نماینده تام الاختیار وزارت </a:t>
              </a:r>
              <a:r>
                <a:rPr lang="fa-IR" b="1" dirty="0" smtClean="0">
                  <a:effectLst>
                    <a:glow rad="63500">
                      <a:schemeClr val="accent6">
                        <a:satMod val="175000"/>
                        <a:alpha val="40000"/>
                      </a:schemeClr>
                    </a:glow>
                  </a:effectLst>
                  <a:cs typeface="B Mitra" pitchFamily="2" charset="-78"/>
                </a:rPr>
                <a:t>بازرگانی.</a:t>
              </a:r>
            </a:p>
            <a:p>
              <a:pPr algn="justLow">
                <a:lnSpc>
                  <a:spcPct val="150000"/>
                </a:lnSpc>
              </a:pPr>
              <a:r>
                <a:rPr lang="fa-IR" b="1" dirty="0" smtClean="0">
                  <a:effectLst>
                    <a:glow rad="63500">
                      <a:schemeClr val="accent6">
                        <a:satMod val="175000"/>
                        <a:alpha val="40000"/>
                      </a:schemeClr>
                    </a:glow>
                  </a:effectLst>
                  <a:cs typeface="B Mitra" pitchFamily="2" charset="-78"/>
                </a:rPr>
                <a:t>د </a:t>
              </a:r>
              <a:r>
                <a:rPr lang="fa-IR" b="1" dirty="0">
                  <a:effectLst>
                    <a:glow rad="63500">
                      <a:schemeClr val="accent6">
                        <a:satMod val="175000"/>
                        <a:alpha val="40000"/>
                      </a:schemeClr>
                    </a:glow>
                  </a:effectLst>
                  <a:cs typeface="B Mitra" pitchFamily="2" charset="-78"/>
                </a:rPr>
                <a:t>ـ نماینده تام الاختیار وزارت صنایع و معادن</a:t>
              </a:r>
              <a:r>
                <a:rPr lang="fa-IR" b="1" dirty="0" smtClean="0">
                  <a:effectLst>
                    <a:glow rad="63500">
                      <a:schemeClr val="accent6">
                        <a:satMod val="175000"/>
                        <a:alpha val="40000"/>
                      </a:schemeClr>
                    </a:glow>
                  </a:effectLst>
                  <a:cs typeface="B Mitra" pitchFamily="2" charset="-78"/>
                </a:rPr>
                <a:t>.</a:t>
              </a:r>
            </a:p>
            <a:p>
              <a:pPr algn="justLow">
                <a:lnSpc>
                  <a:spcPct val="150000"/>
                </a:lnSpc>
              </a:pPr>
              <a:r>
                <a:rPr lang="fa-IR" b="1" dirty="0" smtClean="0">
                  <a:effectLst>
                    <a:glow rad="63500">
                      <a:schemeClr val="accent6">
                        <a:satMod val="175000"/>
                        <a:alpha val="40000"/>
                      </a:schemeClr>
                    </a:glow>
                  </a:effectLst>
                  <a:cs typeface="B Mitra" pitchFamily="2" charset="-78"/>
                </a:rPr>
                <a:t>هـ </a:t>
              </a:r>
              <a:r>
                <a:rPr lang="fa-IR" b="1" dirty="0">
                  <a:effectLst>
                    <a:glow rad="63500">
                      <a:schemeClr val="accent6">
                        <a:satMod val="175000"/>
                        <a:alpha val="40000"/>
                      </a:schemeClr>
                    </a:glow>
                  </a:effectLst>
                  <a:cs typeface="B Mitra" pitchFamily="2" charset="-78"/>
                </a:rPr>
                <a:t>ـ نماینده تام الاختیار سازمان صدا و سیمای جمهوری اسلامی </a:t>
              </a:r>
              <a:r>
                <a:rPr lang="fa-IR" b="1" dirty="0" smtClean="0">
                  <a:effectLst>
                    <a:glow rad="63500">
                      <a:schemeClr val="accent6">
                        <a:satMod val="175000"/>
                        <a:alpha val="40000"/>
                      </a:schemeClr>
                    </a:glow>
                  </a:effectLst>
                  <a:cs typeface="B Mitra" pitchFamily="2" charset="-78"/>
                </a:rPr>
                <a:t>ایران.</a:t>
              </a:r>
            </a:p>
            <a:p>
              <a:pPr algn="justLow">
                <a:lnSpc>
                  <a:spcPct val="150000"/>
                </a:lnSpc>
              </a:pPr>
              <a:r>
                <a:rPr lang="fa-IR" b="1" dirty="0" smtClean="0">
                  <a:effectLst>
                    <a:glow rad="63500">
                      <a:schemeClr val="accent6">
                        <a:satMod val="175000"/>
                        <a:alpha val="40000"/>
                      </a:schemeClr>
                    </a:glow>
                  </a:effectLst>
                  <a:cs typeface="B Mitra" pitchFamily="2" charset="-78"/>
                </a:rPr>
                <a:t>و </a:t>
              </a:r>
              <a:r>
                <a:rPr lang="fa-IR" b="1" dirty="0">
                  <a:effectLst>
                    <a:glow rad="63500">
                      <a:schemeClr val="accent6">
                        <a:satMod val="175000"/>
                        <a:alpha val="40000"/>
                      </a:schemeClr>
                    </a:glow>
                  </a:effectLst>
                  <a:cs typeface="B Mitra" pitchFamily="2" charset="-78"/>
                </a:rPr>
                <a:t>ـ نماینده تام الاختیار معاونت برنامه ریزی و نظارت راهبردی رییس </a:t>
              </a:r>
              <a:r>
                <a:rPr lang="fa-IR" b="1" dirty="0" smtClean="0">
                  <a:effectLst>
                    <a:glow rad="63500">
                      <a:schemeClr val="accent6">
                        <a:satMod val="175000"/>
                        <a:alpha val="40000"/>
                      </a:schemeClr>
                    </a:glow>
                  </a:effectLst>
                  <a:cs typeface="B Mitra" pitchFamily="2" charset="-78"/>
                </a:rPr>
                <a:t>جمهور.</a:t>
              </a:r>
            </a:p>
            <a:p>
              <a:pPr algn="justLow">
                <a:lnSpc>
                  <a:spcPct val="150000"/>
                </a:lnSpc>
              </a:pPr>
              <a:r>
                <a:rPr lang="fa-IR" b="1" dirty="0" smtClean="0">
                  <a:effectLst>
                    <a:glow rad="63500">
                      <a:schemeClr val="accent6">
                        <a:satMod val="175000"/>
                        <a:alpha val="40000"/>
                      </a:schemeClr>
                    </a:glow>
                  </a:effectLst>
                  <a:cs typeface="B Mitra" pitchFamily="2" charset="-78"/>
                </a:rPr>
                <a:t>ز </a:t>
              </a:r>
              <a:r>
                <a:rPr lang="fa-IR" b="1" dirty="0">
                  <a:effectLst>
                    <a:glow rad="63500">
                      <a:schemeClr val="accent6">
                        <a:satMod val="175000"/>
                        <a:alpha val="40000"/>
                      </a:schemeClr>
                    </a:glow>
                  </a:effectLst>
                  <a:cs typeface="B Mitra" pitchFamily="2" charset="-78"/>
                </a:rPr>
                <a:t>ـ سه نفر از نمایندگان صنوف طراحان و تولیدکنندگان پارچه و </a:t>
              </a:r>
              <a:r>
                <a:rPr lang="fa-IR" b="1" dirty="0" smtClean="0">
                  <a:effectLst>
                    <a:glow rad="63500">
                      <a:schemeClr val="accent6">
                        <a:satMod val="175000"/>
                        <a:alpha val="40000"/>
                      </a:schemeClr>
                    </a:glow>
                  </a:effectLst>
                  <a:cs typeface="B Mitra" pitchFamily="2" charset="-78"/>
                </a:rPr>
                <a:t>لباس.</a:t>
              </a:r>
            </a:p>
            <a:p>
              <a:pPr algn="justLow">
                <a:lnSpc>
                  <a:spcPct val="150000"/>
                </a:lnSpc>
              </a:pPr>
              <a:r>
                <a:rPr lang="fa-IR" b="1" dirty="0" smtClean="0">
                  <a:effectLst>
                    <a:glow rad="63500">
                      <a:schemeClr val="accent6">
                        <a:satMod val="175000"/>
                        <a:alpha val="40000"/>
                      </a:schemeClr>
                    </a:glow>
                  </a:effectLst>
                  <a:cs typeface="B Mitra" pitchFamily="2" charset="-78"/>
                </a:rPr>
                <a:t>ح </a:t>
              </a:r>
              <a:r>
                <a:rPr lang="fa-IR" b="1" dirty="0">
                  <a:effectLst>
                    <a:glow rad="63500">
                      <a:schemeClr val="accent6">
                        <a:satMod val="175000"/>
                        <a:alpha val="40000"/>
                      </a:schemeClr>
                    </a:glow>
                  </a:effectLst>
                  <a:cs typeface="B Mitra" pitchFamily="2" charset="-78"/>
                </a:rPr>
                <a:t>ـ نماینده کمیسیون فرهنگی مجلس شورای اسلامی به عنوان ناظر.</a:t>
              </a:r>
            </a:p>
          </p:txBody>
        </p:sp>
        <p:sp>
          <p:nvSpPr>
            <p:cNvPr id="3" name="TextBox 2"/>
            <p:cNvSpPr txBox="1"/>
            <p:nvPr/>
          </p:nvSpPr>
          <p:spPr>
            <a:xfrm>
              <a:off x="-2628800" y="7245424"/>
              <a:ext cx="3888432" cy="923330"/>
            </a:xfrm>
            <a:prstGeom prst="rect">
              <a:avLst/>
            </a:prstGeom>
            <a:noFill/>
          </p:spPr>
          <p:txBody>
            <a:bodyPr wrap="square" rtlCol="1">
              <a:spAutoFit/>
            </a:bodyPr>
            <a:lstStyle/>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آئین نامه اجرایی قانون ساماندهی مد و لباس</a:t>
              </a:r>
            </a:p>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مصوب 1387/4/11</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grpSp>
    </p:spTree>
    <p:extLst>
      <p:ext uri="{BB962C8B-B14F-4D97-AF65-F5344CB8AC3E}">
        <p14:creationId xmlns:p14="http://schemas.microsoft.com/office/powerpoint/2010/main" val="176056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4704"/>
            <a:ext cx="8352928" cy="4247317"/>
          </a:xfrm>
          <a:prstGeom prst="rect">
            <a:avLst/>
          </a:prstGeom>
          <a:noFill/>
        </p:spPr>
        <p:txBody>
          <a:bodyPr wrap="square" rtlCol="1">
            <a:spAutoFit/>
          </a:bodyPr>
          <a:lstStyle/>
          <a:p>
            <a:pPr>
              <a:lnSpc>
                <a:spcPct val="150000"/>
              </a:lnSpc>
            </a:pPr>
            <a:r>
              <a:rPr lang="fa-IR" b="1" dirty="0" smtClean="0">
                <a:effectLst>
                  <a:glow rad="63500">
                    <a:schemeClr val="accent6">
                      <a:satMod val="175000"/>
                      <a:alpha val="40000"/>
                    </a:schemeClr>
                  </a:glow>
                </a:effectLst>
                <a:cs typeface="B Mitra" pitchFamily="2" charset="-78"/>
              </a:rPr>
              <a:t>ماده۲ـ </a:t>
            </a:r>
            <a:r>
              <a:rPr lang="fa-IR" b="1" dirty="0">
                <a:effectLst>
                  <a:glow rad="63500">
                    <a:schemeClr val="accent6">
                      <a:satMod val="175000"/>
                      <a:alpha val="40000"/>
                    </a:schemeClr>
                  </a:glow>
                </a:effectLst>
                <a:cs typeface="B Mitra" pitchFamily="2" charset="-78"/>
              </a:rPr>
              <a:t>وظایف کارگروه به شرح زیر می </a:t>
            </a:r>
            <a:r>
              <a:rPr lang="fa-IR" b="1" dirty="0" smtClean="0">
                <a:effectLst>
                  <a:glow rad="63500">
                    <a:schemeClr val="accent6">
                      <a:satMod val="175000"/>
                      <a:alpha val="40000"/>
                    </a:schemeClr>
                  </a:glow>
                </a:effectLst>
                <a:cs typeface="B Mitra" pitchFamily="2" charset="-78"/>
              </a:rPr>
              <a:t>باشد:</a:t>
            </a:r>
          </a:p>
          <a:p>
            <a:pPr>
              <a:lnSpc>
                <a:spcPct val="150000"/>
              </a:lnSpc>
            </a:pPr>
            <a:r>
              <a:rPr lang="fa-IR" b="1" dirty="0" smtClean="0">
                <a:effectLst>
                  <a:glow rad="63500">
                    <a:schemeClr val="accent6">
                      <a:satMod val="175000"/>
                      <a:alpha val="40000"/>
                    </a:schemeClr>
                  </a:glow>
                </a:effectLst>
                <a:cs typeface="B Mitra" pitchFamily="2" charset="-78"/>
              </a:rPr>
              <a:t>الف </a:t>
            </a:r>
            <a:r>
              <a:rPr lang="fa-IR" b="1" dirty="0">
                <a:effectLst>
                  <a:glow rad="63500">
                    <a:schemeClr val="accent6">
                      <a:satMod val="175000"/>
                      <a:alpha val="40000"/>
                    </a:schemeClr>
                  </a:glow>
                </a:effectLst>
                <a:cs typeface="B Mitra" pitchFamily="2" charset="-78"/>
              </a:rPr>
              <a:t>ـ اتخاذ سیاستها و خط مشی های اجرایی شدن مواد </a:t>
            </a:r>
            <a:r>
              <a:rPr lang="fa-IR" b="1" dirty="0" smtClean="0">
                <a:effectLst>
                  <a:glow rad="63500">
                    <a:schemeClr val="accent6">
                      <a:satMod val="175000"/>
                      <a:alpha val="40000"/>
                    </a:schemeClr>
                  </a:glow>
                </a:effectLst>
                <a:cs typeface="B Mitra" pitchFamily="2" charset="-78"/>
              </a:rPr>
              <a:t>قانون.</a:t>
            </a:r>
          </a:p>
          <a:p>
            <a:pPr>
              <a:lnSpc>
                <a:spcPct val="150000"/>
              </a:lnSpc>
            </a:pPr>
            <a:r>
              <a:rPr lang="fa-IR" b="1" dirty="0" smtClean="0">
                <a:effectLst>
                  <a:glow rad="63500">
                    <a:schemeClr val="accent6">
                      <a:satMod val="175000"/>
                      <a:alpha val="40000"/>
                    </a:schemeClr>
                  </a:glow>
                </a:effectLst>
                <a:cs typeface="B Mitra" pitchFamily="2" charset="-78"/>
              </a:rPr>
              <a:t>ب </a:t>
            </a:r>
            <a:r>
              <a:rPr lang="fa-IR" b="1" dirty="0">
                <a:effectLst>
                  <a:glow rad="63500">
                    <a:schemeClr val="accent6">
                      <a:satMod val="175000"/>
                      <a:alpha val="40000"/>
                    </a:schemeClr>
                  </a:glow>
                </a:effectLst>
                <a:cs typeface="B Mitra" pitchFamily="2" charset="-78"/>
              </a:rPr>
              <a:t>ـ بررسی و تصویب برنامه های پیشنهادی اعضای </a:t>
            </a:r>
            <a:r>
              <a:rPr lang="fa-IR" b="1" dirty="0" smtClean="0">
                <a:effectLst>
                  <a:glow rad="63500">
                    <a:schemeClr val="accent6">
                      <a:satMod val="175000"/>
                      <a:alpha val="40000"/>
                    </a:schemeClr>
                  </a:glow>
                </a:effectLst>
                <a:cs typeface="B Mitra" pitchFamily="2" charset="-78"/>
              </a:rPr>
              <a:t>کارگروه.</a:t>
            </a:r>
          </a:p>
          <a:p>
            <a:pPr>
              <a:lnSpc>
                <a:spcPct val="150000"/>
              </a:lnSpc>
            </a:pPr>
            <a:r>
              <a:rPr lang="fa-IR" b="1" dirty="0" smtClean="0">
                <a:effectLst>
                  <a:glow rad="63500">
                    <a:schemeClr val="accent6">
                      <a:satMod val="175000"/>
                      <a:alpha val="40000"/>
                    </a:schemeClr>
                  </a:glow>
                </a:effectLst>
                <a:cs typeface="B Mitra" pitchFamily="2" charset="-78"/>
              </a:rPr>
              <a:t>ج </a:t>
            </a:r>
            <a:r>
              <a:rPr lang="fa-IR" b="1" dirty="0">
                <a:effectLst>
                  <a:glow rad="63500">
                    <a:schemeClr val="accent6">
                      <a:satMod val="175000"/>
                      <a:alpha val="40000"/>
                    </a:schemeClr>
                  </a:glow>
                </a:effectLst>
                <a:cs typeface="B Mitra" pitchFamily="2" charset="-78"/>
              </a:rPr>
              <a:t>ـ تعیین برنامه دستگاه ها برای تحقق اهداف </a:t>
            </a:r>
            <a:r>
              <a:rPr lang="fa-IR" b="1" dirty="0" smtClean="0">
                <a:effectLst>
                  <a:glow rad="63500">
                    <a:schemeClr val="accent6">
                      <a:satMod val="175000"/>
                      <a:alpha val="40000"/>
                    </a:schemeClr>
                  </a:glow>
                </a:effectLst>
                <a:cs typeface="B Mitra" pitchFamily="2" charset="-78"/>
              </a:rPr>
              <a:t>قانون.</a:t>
            </a:r>
          </a:p>
          <a:p>
            <a:pPr>
              <a:lnSpc>
                <a:spcPct val="150000"/>
              </a:lnSpc>
            </a:pPr>
            <a:r>
              <a:rPr lang="fa-IR" b="1" dirty="0" smtClean="0">
                <a:effectLst>
                  <a:glow rad="63500">
                    <a:schemeClr val="accent6">
                      <a:satMod val="175000"/>
                      <a:alpha val="40000"/>
                    </a:schemeClr>
                  </a:glow>
                </a:effectLst>
                <a:cs typeface="B Mitra" pitchFamily="2" charset="-78"/>
              </a:rPr>
              <a:t>د </a:t>
            </a:r>
            <a:r>
              <a:rPr lang="fa-IR" b="1" dirty="0">
                <a:effectLst>
                  <a:glow rad="63500">
                    <a:schemeClr val="accent6">
                      <a:satMod val="175000"/>
                      <a:alpha val="40000"/>
                    </a:schemeClr>
                  </a:glow>
                </a:effectLst>
                <a:cs typeface="B Mitra" pitchFamily="2" charset="-78"/>
              </a:rPr>
              <a:t>ـ نظارت بر فعالیتها و عملکرد دستگاه ها و ارزیابی </a:t>
            </a:r>
            <a:r>
              <a:rPr lang="fa-IR" b="1" dirty="0" smtClean="0">
                <a:effectLst>
                  <a:glow rad="63500">
                    <a:schemeClr val="accent6">
                      <a:satMod val="175000"/>
                      <a:alpha val="40000"/>
                    </a:schemeClr>
                  </a:glow>
                </a:effectLst>
                <a:cs typeface="B Mitra" pitchFamily="2" charset="-78"/>
              </a:rPr>
              <a:t>آنها.</a:t>
            </a:r>
          </a:p>
          <a:p>
            <a:pPr>
              <a:lnSpc>
                <a:spcPct val="150000"/>
              </a:lnSpc>
            </a:pPr>
            <a:r>
              <a:rPr lang="fa-IR" b="1" dirty="0" smtClean="0">
                <a:effectLst>
                  <a:glow rad="63500">
                    <a:schemeClr val="accent6">
                      <a:satMod val="175000"/>
                      <a:alpha val="40000"/>
                    </a:schemeClr>
                  </a:glow>
                </a:effectLst>
                <a:cs typeface="B Mitra" pitchFamily="2" charset="-78"/>
              </a:rPr>
              <a:t>هـ </a:t>
            </a:r>
            <a:r>
              <a:rPr lang="fa-IR" b="1" dirty="0">
                <a:effectLst>
                  <a:glow rad="63500">
                    <a:schemeClr val="accent6">
                      <a:satMod val="175000"/>
                      <a:alpha val="40000"/>
                    </a:schemeClr>
                  </a:glow>
                </a:effectLst>
                <a:cs typeface="B Mitra" pitchFamily="2" charset="-78"/>
              </a:rPr>
              <a:t>ـ اخذ گزارش عملکرد دستگاه های مشمول </a:t>
            </a:r>
            <a:r>
              <a:rPr lang="fa-IR" b="1" dirty="0" smtClean="0">
                <a:effectLst>
                  <a:glow rad="63500">
                    <a:schemeClr val="accent6">
                      <a:satMod val="175000"/>
                      <a:alpha val="40000"/>
                    </a:schemeClr>
                  </a:glow>
                </a:effectLst>
                <a:cs typeface="B Mitra" pitchFamily="2" charset="-78"/>
              </a:rPr>
              <a:t>قانون.</a:t>
            </a:r>
          </a:p>
          <a:p>
            <a:pPr>
              <a:lnSpc>
                <a:spcPct val="150000"/>
              </a:lnSpc>
            </a:pPr>
            <a:r>
              <a:rPr lang="fa-IR" b="1" dirty="0" smtClean="0">
                <a:effectLst>
                  <a:glow rad="63500">
                    <a:schemeClr val="accent6">
                      <a:satMod val="175000"/>
                      <a:alpha val="40000"/>
                    </a:schemeClr>
                  </a:glow>
                </a:effectLst>
                <a:cs typeface="B Mitra" pitchFamily="2" charset="-78"/>
              </a:rPr>
              <a:t>و </a:t>
            </a:r>
            <a:r>
              <a:rPr lang="fa-IR" b="1" dirty="0">
                <a:effectLst>
                  <a:glow rad="63500">
                    <a:schemeClr val="accent6">
                      <a:satMod val="175000"/>
                      <a:alpha val="40000"/>
                    </a:schemeClr>
                  </a:glow>
                </a:effectLst>
                <a:cs typeface="B Mitra" pitchFamily="2" charset="-78"/>
              </a:rPr>
              <a:t>ـ ایجاد هماهنگی و انسجام در برنامه ریزی و مراحل اجرایی فعالیت های دستگاه </a:t>
            </a:r>
            <a:r>
              <a:rPr lang="fa-IR" b="1" dirty="0" smtClean="0">
                <a:effectLst>
                  <a:glow rad="63500">
                    <a:schemeClr val="accent6">
                      <a:satMod val="175000"/>
                      <a:alpha val="40000"/>
                    </a:schemeClr>
                  </a:glow>
                </a:effectLst>
                <a:cs typeface="B Mitra" pitchFamily="2" charset="-78"/>
              </a:rPr>
              <a:t>ها.</a:t>
            </a:r>
          </a:p>
          <a:p>
            <a:pPr>
              <a:lnSpc>
                <a:spcPct val="150000"/>
              </a:lnSpc>
            </a:pPr>
            <a:r>
              <a:rPr lang="fa-IR" b="1" dirty="0" smtClean="0">
                <a:effectLst>
                  <a:glow rad="63500">
                    <a:schemeClr val="accent6">
                      <a:satMod val="175000"/>
                      <a:alpha val="40000"/>
                    </a:schemeClr>
                  </a:glow>
                </a:effectLst>
                <a:cs typeface="B Mitra" pitchFamily="2" charset="-78"/>
              </a:rPr>
              <a:t>ز </a:t>
            </a:r>
            <a:r>
              <a:rPr lang="fa-IR" b="1" dirty="0">
                <a:effectLst>
                  <a:glow rad="63500">
                    <a:schemeClr val="accent6">
                      <a:satMod val="175000"/>
                      <a:alpha val="40000"/>
                    </a:schemeClr>
                  </a:glow>
                </a:effectLst>
                <a:cs typeface="B Mitra" pitchFamily="2" charset="-78"/>
              </a:rPr>
              <a:t>ـ تنظیم و تصویب شیوه نامه ها و دستورالعمل های مربوط به این آیین نامه یا </a:t>
            </a:r>
            <a:r>
              <a:rPr lang="fa-IR" b="1" dirty="0" smtClean="0">
                <a:effectLst>
                  <a:glow rad="63500">
                    <a:schemeClr val="accent6">
                      <a:satMod val="175000"/>
                      <a:alpha val="40000"/>
                    </a:schemeClr>
                  </a:glow>
                </a:effectLst>
                <a:cs typeface="B Mitra" pitchFamily="2" charset="-78"/>
              </a:rPr>
              <a:t>کارگروه.</a:t>
            </a:r>
          </a:p>
          <a:p>
            <a:pPr>
              <a:lnSpc>
                <a:spcPct val="150000"/>
              </a:lnSpc>
            </a:pPr>
            <a:r>
              <a:rPr lang="fa-IR" b="1" dirty="0" smtClean="0">
                <a:effectLst>
                  <a:glow rad="63500">
                    <a:schemeClr val="accent6">
                      <a:satMod val="175000"/>
                      <a:alpha val="40000"/>
                    </a:schemeClr>
                  </a:glow>
                </a:effectLst>
                <a:cs typeface="B Mitra" pitchFamily="2" charset="-78"/>
              </a:rPr>
              <a:t>ح </a:t>
            </a:r>
            <a:r>
              <a:rPr lang="fa-IR" b="1" dirty="0">
                <a:effectLst>
                  <a:glow rad="63500">
                    <a:schemeClr val="accent6">
                      <a:satMod val="175000"/>
                      <a:alpha val="40000"/>
                    </a:schemeClr>
                  </a:glow>
                </a:effectLst>
                <a:cs typeface="B Mitra" pitchFamily="2" charset="-78"/>
              </a:rPr>
              <a:t>ـ پیگیری نتایج گزارش های ارایه شده به </a:t>
            </a:r>
            <a:r>
              <a:rPr lang="fa-IR" b="1" dirty="0" smtClean="0">
                <a:effectLst>
                  <a:glow rad="63500">
                    <a:schemeClr val="accent6">
                      <a:satMod val="175000"/>
                      <a:alpha val="40000"/>
                    </a:schemeClr>
                  </a:glow>
                </a:effectLst>
                <a:cs typeface="B Mitra" pitchFamily="2" charset="-78"/>
              </a:rPr>
              <a:t>کارگروه.</a:t>
            </a:r>
          </a:p>
          <a:p>
            <a:pPr>
              <a:lnSpc>
                <a:spcPct val="150000"/>
              </a:lnSpc>
            </a:pPr>
            <a:r>
              <a:rPr lang="fa-IR" b="1" dirty="0" smtClean="0">
                <a:effectLst>
                  <a:glow rad="63500">
                    <a:schemeClr val="accent6">
                      <a:satMod val="175000"/>
                      <a:alpha val="40000"/>
                    </a:schemeClr>
                  </a:glow>
                </a:effectLst>
                <a:cs typeface="B Mitra" pitchFamily="2" charset="-78"/>
              </a:rPr>
              <a:t>ط </a:t>
            </a:r>
            <a:r>
              <a:rPr lang="fa-IR" b="1" dirty="0">
                <a:effectLst>
                  <a:glow rad="63500">
                    <a:schemeClr val="accent6">
                      <a:satMod val="175000"/>
                      <a:alpha val="40000"/>
                    </a:schemeClr>
                  </a:glow>
                </a:effectLst>
                <a:cs typeface="B Mitra" pitchFamily="2" charset="-78"/>
              </a:rPr>
              <a:t>ـ تعیین شرایط استفاده از تسهیلات بانکی و امتیازات دولتی و تعیین مشمولان تسهیلات و امتیازات.</a:t>
            </a:r>
          </a:p>
        </p:txBody>
      </p:sp>
      <p:sp>
        <p:nvSpPr>
          <p:cNvPr id="3" name="TextBox 2"/>
          <p:cNvSpPr txBox="1"/>
          <p:nvPr/>
        </p:nvSpPr>
        <p:spPr>
          <a:xfrm>
            <a:off x="251520" y="5445224"/>
            <a:ext cx="3888432" cy="923330"/>
          </a:xfrm>
          <a:prstGeom prst="rect">
            <a:avLst/>
          </a:prstGeom>
          <a:noFill/>
        </p:spPr>
        <p:txBody>
          <a:bodyPr wrap="square" rtlCol="1">
            <a:spAutoFit/>
          </a:bodyPr>
          <a:lstStyle/>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آئین نامه اجرایی قانون ساماندهی مد و لباس</a:t>
            </a:r>
          </a:p>
          <a:p>
            <a:pPr algn="ct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rPr>
              <a:t>مصوب 1387/4/11</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74926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23728" y="4005064"/>
            <a:ext cx="4824537" cy="1224136"/>
          </a:xfrm>
        </p:spPr>
        <p:txBody>
          <a:bodyPr>
            <a:noAutofit/>
          </a:bodyPr>
          <a:lstStyle/>
          <a:p>
            <a:pPr>
              <a:lnSpc>
                <a:spcPct val="150000"/>
              </a:lnSpc>
            </a:pPr>
            <a:r>
              <a:rPr lang="fa-IR" sz="2500" cap="none" dirty="0" smtClean="0">
                <a:ln w="1905"/>
                <a:solidFill>
                  <a:schemeClr val="bg1"/>
                </a:solidFill>
                <a:effectLst>
                  <a:glow rad="139700">
                    <a:schemeClr val="accent6">
                      <a:satMod val="175000"/>
                      <a:alpha val="40000"/>
                    </a:schemeClr>
                  </a:glow>
                </a:effectLst>
                <a:cs typeface="B Titr" pitchFamily="2" charset="-78"/>
              </a:rPr>
              <a:t>تحلیل انتقادی سیاست های فرهنگیِ</a:t>
            </a:r>
            <a:br>
              <a:rPr lang="fa-IR" sz="2500" cap="none" dirty="0" smtClean="0">
                <a:ln w="1905"/>
                <a:solidFill>
                  <a:schemeClr val="bg1"/>
                </a:solidFill>
                <a:effectLst>
                  <a:glow rad="139700">
                    <a:schemeClr val="accent6">
                      <a:satMod val="175000"/>
                      <a:alpha val="40000"/>
                    </a:schemeClr>
                  </a:glow>
                </a:effectLst>
                <a:cs typeface="B Titr" pitchFamily="2" charset="-78"/>
              </a:rPr>
            </a:br>
            <a:r>
              <a:rPr lang="fa-IR" sz="2500" cap="none" dirty="0" smtClean="0">
                <a:ln w="1905"/>
                <a:solidFill>
                  <a:schemeClr val="bg1"/>
                </a:solidFill>
                <a:effectLst>
                  <a:glow rad="139700">
                    <a:schemeClr val="accent6">
                      <a:satMod val="175000"/>
                      <a:alpha val="40000"/>
                    </a:schemeClr>
                  </a:glow>
                </a:effectLst>
                <a:cs typeface="B Titr" pitchFamily="2" charset="-78"/>
              </a:rPr>
              <a:t>مد و </a:t>
            </a:r>
            <a:r>
              <a:rPr lang="fa-IR" sz="2500" cap="none" dirty="0" smtClean="0">
                <a:ln w="1905"/>
                <a:solidFill>
                  <a:schemeClr val="bg1"/>
                </a:solidFill>
                <a:effectLst>
                  <a:glow rad="139700">
                    <a:schemeClr val="accent6">
                      <a:satMod val="175000"/>
                      <a:alpha val="40000"/>
                    </a:schemeClr>
                  </a:glow>
                </a:effectLst>
                <a:cs typeface="B Titr" pitchFamily="2" charset="-78"/>
              </a:rPr>
              <a:t>لباس</a:t>
            </a:r>
            <a:br>
              <a:rPr lang="fa-IR" sz="2500" cap="none" dirty="0" smtClean="0">
                <a:ln w="1905"/>
                <a:solidFill>
                  <a:schemeClr val="bg1"/>
                </a:solidFill>
                <a:effectLst>
                  <a:glow rad="139700">
                    <a:schemeClr val="accent6">
                      <a:satMod val="175000"/>
                      <a:alpha val="40000"/>
                    </a:schemeClr>
                  </a:glow>
                </a:effectLst>
                <a:cs typeface="B Titr" pitchFamily="2" charset="-78"/>
              </a:rPr>
            </a:br>
            <a:r>
              <a:rPr lang="fa-IR" sz="2500" cap="none" dirty="0">
                <a:ln w="1905"/>
                <a:solidFill>
                  <a:schemeClr val="bg1"/>
                </a:solidFill>
                <a:effectLst>
                  <a:glow rad="139700">
                    <a:schemeClr val="accent6">
                      <a:satMod val="175000"/>
                      <a:alpha val="40000"/>
                    </a:schemeClr>
                  </a:glow>
                </a:effectLst>
                <a:cs typeface="B Titr" pitchFamily="2" charset="-78"/>
              </a:rPr>
              <a:t/>
            </a:r>
            <a:br>
              <a:rPr lang="fa-IR" sz="2500" cap="none" dirty="0">
                <a:ln w="1905"/>
                <a:solidFill>
                  <a:schemeClr val="bg1"/>
                </a:solidFill>
                <a:effectLst>
                  <a:glow rad="139700">
                    <a:schemeClr val="accent6">
                      <a:satMod val="175000"/>
                      <a:alpha val="40000"/>
                    </a:schemeClr>
                  </a:glow>
                </a:effectLst>
                <a:cs typeface="B Titr" pitchFamily="2" charset="-78"/>
              </a:rPr>
            </a:br>
            <a:r>
              <a:rPr lang="fa-IR" sz="2500" cap="none" dirty="0" smtClean="0">
                <a:ln w="1905"/>
                <a:solidFill>
                  <a:schemeClr val="bg1"/>
                </a:solidFill>
                <a:effectLst>
                  <a:glow rad="139700">
                    <a:schemeClr val="accent6">
                      <a:satMod val="175000"/>
                      <a:alpha val="40000"/>
                    </a:schemeClr>
                  </a:glow>
                </a:effectLst>
                <a:cs typeface="B Titr" pitchFamily="2" charset="-78"/>
              </a:rPr>
              <a:t>پژوهشگاه علوم انسانی و مطالعات فرهنگی</a:t>
            </a:r>
            <a:br>
              <a:rPr lang="fa-IR" sz="2500" cap="none" dirty="0" smtClean="0">
                <a:ln w="1905"/>
                <a:solidFill>
                  <a:schemeClr val="bg1"/>
                </a:solidFill>
                <a:effectLst>
                  <a:glow rad="139700">
                    <a:schemeClr val="accent6">
                      <a:satMod val="175000"/>
                      <a:alpha val="40000"/>
                    </a:schemeClr>
                  </a:glow>
                </a:effectLst>
                <a:cs typeface="B Titr" pitchFamily="2" charset="-78"/>
              </a:rPr>
            </a:br>
            <a:r>
              <a:rPr lang="fa-IR" sz="2500" cap="none" dirty="0" smtClean="0">
                <a:ln w="1905"/>
                <a:solidFill>
                  <a:schemeClr val="bg1"/>
                </a:solidFill>
                <a:effectLst>
                  <a:glow rad="139700">
                    <a:schemeClr val="accent6">
                      <a:satMod val="175000"/>
                      <a:alpha val="40000"/>
                    </a:schemeClr>
                  </a:glow>
                </a:effectLst>
                <a:cs typeface="B Titr" pitchFamily="2" charset="-78"/>
              </a:rPr>
              <a:t>مهرماه 1397</a:t>
            </a:r>
            <a:endParaRPr lang="fa-IR" sz="2500" dirty="0">
              <a:solidFill>
                <a:schemeClr val="tx1"/>
              </a:solidFill>
              <a:cs typeface="B Mitra" pitchFamily="2" charset="-78"/>
            </a:endParaRPr>
          </a:p>
        </p:txBody>
      </p:sp>
    </p:spTree>
    <p:extLst>
      <p:ext uri="{BB962C8B-B14F-4D97-AF65-F5344CB8AC3E}">
        <p14:creationId xmlns:p14="http://schemas.microsoft.com/office/powerpoint/2010/main" val="27061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62" y="2996952"/>
            <a:ext cx="8824852" cy="3277820"/>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کارگروه به دبیرخانه کارگروه</a:t>
            </a:r>
          </a:p>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فروکاسته می شود</a:t>
            </a:r>
            <a:endParaRPr lang="fa-IR" sz="7200" b="1" dirty="0">
              <a:solidFill>
                <a:srgbClr val="FFC000"/>
              </a:solidFill>
              <a:effectLst>
                <a:glow rad="63500">
                  <a:schemeClr val="accent4">
                    <a:satMod val="175000"/>
                    <a:alpha val="40000"/>
                  </a:schemeClr>
                </a:glow>
              </a:effectLst>
              <a:cs typeface="B Mitra"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71005"/>
            <a:ext cx="2520280" cy="2880320"/>
          </a:xfrm>
          <a:prstGeom prst="rect">
            <a:avLst/>
          </a:prstGeom>
        </p:spPr>
      </p:pic>
    </p:spTree>
    <p:extLst>
      <p:ext uri="{BB962C8B-B14F-4D97-AF65-F5344CB8AC3E}">
        <p14:creationId xmlns:p14="http://schemas.microsoft.com/office/powerpoint/2010/main" val="424839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5724644"/>
          </a:xfrm>
          <a:prstGeom prst="rect">
            <a:avLst/>
          </a:prstGeom>
          <a:noFill/>
        </p:spPr>
        <p:txBody>
          <a:bodyPr wrap="square" rtlCol="1">
            <a:spAutoFit/>
          </a:bodyPr>
          <a:lstStyle/>
          <a:p>
            <a:pPr>
              <a:lnSpc>
                <a:spcPct val="150000"/>
              </a:lnSpc>
            </a:pPr>
            <a:r>
              <a:rPr lang="fa-IR" sz="2800" b="1" dirty="0" smtClean="0">
                <a:solidFill>
                  <a:srgbClr val="FFC000"/>
                </a:solidFill>
                <a:effectLst>
                  <a:glow rad="63500">
                    <a:schemeClr val="accent4">
                      <a:satMod val="175000"/>
                      <a:alpha val="40000"/>
                    </a:schemeClr>
                  </a:glow>
                </a:effectLst>
                <a:cs typeface="B Mitra" pitchFamily="2" charset="-78"/>
              </a:rPr>
              <a:t>وظایف دبیرخانه کارگروه ساماندهی مُد و لباس(وزارت ارشاد)</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انجام کلیه امور دبیرخانه‌ای کارگروه</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 ساماندهی فرهنگی ـ هنری طراحان پارچه و لباس</a:t>
            </a:r>
          </a:p>
          <a:p>
            <a:pPr marL="342900" indent="-342900">
              <a:lnSpc>
                <a:spcPct val="150000"/>
              </a:lnSpc>
              <a:buFont typeface="Wingdings" panose="05000000000000000000" pitchFamily="2" charset="2"/>
              <a:buChar char="q"/>
            </a:pPr>
            <a:r>
              <a:rPr lang="fa-IR" sz="2400" b="1" u="sng" dirty="0" smtClean="0">
                <a:solidFill>
                  <a:schemeClr val="tx1">
                    <a:lumMod val="95000"/>
                  </a:schemeClr>
                </a:solidFill>
                <a:effectLst>
                  <a:glow rad="63500">
                    <a:schemeClr val="accent4">
                      <a:satMod val="175000"/>
                      <a:alpha val="40000"/>
                    </a:schemeClr>
                  </a:glow>
                </a:effectLst>
                <a:cs typeface="B Mitra" pitchFamily="2" charset="-78"/>
              </a:rPr>
              <a:t>ایجاد نمایشگاه‌ دائمی پارچه و لباس</a:t>
            </a:r>
            <a:r>
              <a:rPr lang="fa-IR" sz="2400" b="1" dirty="0" smtClean="0">
                <a:solidFill>
                  <a:schemeClr val="tx1">
                    <a:lumMod val="95000"/>
                  </a:schemeClr>
                </a:solidFill>
                <a:effectLst>
                  <a:glow rad="63500">
                    <a:schemeClr val="accent4">
                      <a:satMod val="175000"/>
                      <a:alpha val="40000"/>
                    </a:schemeClr>
                  </a:glow>
                </a:effectLst>
                <a:cs typeface="B Mitra" pitchFamily="2" charset="-78"/>
              </a:rPr>
              <a:t> </a:t>
            </a:r>
            <a:r>
              <a:rPr lang="fa-IR" sz="2400" b="1" i="1" u="sng" dirty="0" smtClean="0">
                <a:solidFill>
                  <a:schemeClr val="tx1">
                    <a:lumMod val="95000"/>
                  </a:schemeClr>
                </a:solidFill>
                <a:effectLst>
                  <a:glow rad="63500">
                    <a:schemeClr val="accent4">
                      <a:satMod val="175000"/>
                      <a:alpha val="40000"/>
                    </a:schemeClr>
                  </a:glow>
                </a:effectLst>
                <a:cs typeface="B Mitra" pitchFamily="2" charset="-78"/>
              </a:rPr>
              <a:t>ایرانی ـ اسلامی</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برقراری ارتباط و فراهم نمودن زمینه مبادلات فرهنگی </a:t>
            </a:r>
            <a:r>
              <a:rPr lang="fa-IR" sz="2400" b="1" dirty="0">
                <a:solidFill>
                  <a:schemeClr val="tx1">
                    <a:lumMod val="95000"/>
                  </a:schemeClr>
                </a:solidFill>
                <a:effectLst>
                  <a:glow rad="63500">
                    <a:schemeClr val="accent4">
                      <a:satMod val="175000"/>
                      <a:alpha val="40000"/>
                    </a:schemeClr>
                  </a:glow>
                </a:effectLst>
                <a:cs typeface="B Mitra" pitchFamily="2" charset="-78"/>
              </a:rPr>
              <a:t>مناسب با کشورهای اسلامی در قالب برپایی نمایشگاه‌ها و جشنواره‌های بین‌المللی</a:t>
            </a:r>
          </a:p>
          <a:p>
            <a:pPr marL="342900" indent="-342900">
              <a:lnSpc>
                <a:spcPct val="150000"/>
              </a:lnSpc>
              <a:buFont typeface="Wingdings" panose="05000000000000000000" pitchFamily="2" charset="2"/>
              <a:buChar char="q"/>
            </a:pPr>
            <a:r>
              <a:rPr lang="fa-IR" sz="2400" b="1" dirty="0">
                <a:solidFill>
                  <a:schemeClr val="tx1">
                    <a:lumMod val="95000"/>
                  </a:schemeClr>
                </a:solidFill>
                <a:effectLst>
                  <a:glow rad="63500">
                    <a:schemeClr val="accent4">
                      <a:satMod val="175000"/>
                      <a:alpha val="40000"/>
                    </a:schemeClr>
                  </a:glow>
                </a:effectLst>
                <a:cs typeface="B Mitra" pitchFamily="2" charset="-78"/>
              </a:rPr>
              <a:t>اعمال تمهیدات لازم در جهت ترویج و تبلیغ نمادها و الگوهای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ـ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و بومی مناطق مختلف کشور</a:t>
            </a:r>
          </a:p>
          <a:p>
            <a:pPr marL="342900" indent="-342900">
              <a:lnSpc>
                <a:spcPct val="150000"/>
              </a:lnSpc>
              <a:buFont typeface="Wingdings" panose="05000000000000000000" pitchFamily="2" charset="2"/>
              <a:buChar char="q"/>
            </a:pPr>
            <a:r>
              <a:rPr lang="fa-IR" sz="2400" b="1" dirty="0">
                <a:solidFill>
                  <a:schemeClr val="tx1">
                    <a:lumMod val="95000"/>
                  </a:schemeClr>
                </a:solidFill>
                <a:effectLst>
                  <a:glow rad="63500">
                    <a:schemeClr val="accent4">
                      <a:satMod val="175000"/>
                      <a:alpha val="40000"/>
                    </a:schemeClr>
                  </a:glow>
                </a:effectLst>
                <a:cs typeface="B Mitra" pitchFamily="2" charset="-78"/>
              </a:rPr>
              <a:t>تسهیل و تسریع در فرآیند صدور مجوز تاسیس موسسات فرهنگی، هنری برای طراحان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 اسلامی</a:t>
            </a:r>
          </a:p>
        </p:txBody>
      </p:sp>
    </p:spTree>
    <p:extLst>
      <p:ext uri="{BB962C8B-B14F-4D97-AF65-F5344CB8AC3E}">
        <p14:creationId xmlns:p14="http://schemas.microsoft.com/office/powerpoint/2010/main" val="2393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6278642"/>
          </a:xfrm>
          <a:prstGeom prst="rect">
            <a:avLst/>
          </a:prstGeom>
          <a:noFill/>
        </p:spPr>
        <p:txBody>
          <a:bodyPr wrap="square" rtlCol="1">
            <a:spAutoFit/>
          </a:bodyPr>
          <a:lstStyle/>
          <a:p>
            <a:pPr>
              <a:lnSpc>
                <a:spcPct val="150000"/>
              </a:lnSpc>
            </a:pPr>
            <a:r>
              <a:rPr lang="fa-IR" sz="2800" b="1" dirty="0" smtClean="0">
                <a:solidFill>
                  <a:srgbClr val="FFC000"/>
                </a:solidFill>
                <a:effectLst>
                  <a:glow rad="63500">
                    <a:schemeClr val="accent4">
                      <a:satMod val="175000"/>
                      <a:alpha val="40000"/>
                    </a:schemeClr>
                  </a:glow>
                </a:effectLst>
                <a:cs typeface="B Mitra" pitchFamily="2" charset="-78"/>
              </a:rPr>
              <a:t>وظایف دبیرخانه کارگروه ساماندهی مُد و لباس(وزارت ارشاد)</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انجام </a:t>
            </a:r>
            <a:r>
              <a:rPr lang="fa-IR" sz="2400" b="1" dirty="0">
                <a:solidFill>
                  <a:schemeClr val="tx1">
                    <a:lumMod val="95000"/>
                  </a:schemeClr>
                </a:solidFill>
                <a:effectLst>
                  <a:glow rad="63500">
                    <a:schemeClr val="accent4">
                      <a:satMod val="175000"/>
                      <a:alpha val="40000"/>
                    </a:schemeClr>
                  </a:glow>
                </a:effectLst>
                <a:cs typeface="B Mitra" pitchFamily="2" charset="-78"/>
              </a:rPr>
              <a:t>کلیه امور دبیرخانه ای کارگروه اعم از برگزاری و تعیین دستور کارجلسات کارگروه و سایر وظایف دبیرخانه مطابق با آیین نامه </a:t>
            </a:r>
            <a:r>
              <a:rPr lang="fa-IR" sz="2400" b="1" dirty="0" smtClean="0">
                <a:solidFill>
                  <a:schemeClr val="tx1">
                    <a:lumMod val="95000"/>
                  </a:schemeClr>
                </a:solidFill>
                <a:effectLst>
                  <a:glow rad="63500">
                    <a:schemeClr val="accent4">
                      <a:satMod val="175000"/>
                      <a:alpha val="40000"/>
                    </a:schemeClr>
                  </a:glow>
                </a:effectLst>
                <a:cs typeface="B Mitra" pitchFamily="2" charset="-78"/>
              </a:rPr>
              <a:t>داخلی.</a:t>
            </a:r>
          </a:p>
          <a:p>
            <a:pPr marL="342900" indent="-342900">
              <a:lnSpc>
                <a:spcPct val="150000"/>
              </a:lnSpc>
              <a:buFont typeface="Wingdings" panose="05000000000000000000" pitchFamily="2" charset="2"/>
              <a:buChar char="q"/>
            </a:pPr>
            <a:r>
              <a:rPr lang="fa-IR" sz="2400" b="1" u="sng" dirty="0" smtClean="0">
                <a:solidFill>
                  <a:schemeClr val="tx1">
                    <a:lumMod val="95000"/>
                  </a:schemeClr>
                </a:solidFill>
                <a:effectLst>
                  <a:glow rad="63500">
                    <a:schemeClr val="accent4">
                      <a:satMod val="175000"/>
                      <a:alpha val="40000"/>
                    </a:schemeClr>
                  </a:glow>
                </a:effectLst>
                <a:cs typeface="B Mitra" pitchFamily="2" charset="-78"/>
              </a:rPr>
              <a:t>ساماندهی </a:t>
            </a:r>
            <a:r>
              <a:rPr lang="fa-IR" sz="2400" b="1" u="sng" dirty="0">
                <a:solidFill>
                  <a:schemeClr val="tx1">
                    <a:lumMod val="95000"/>
                  </a:schemeClr>
                </a:solidFill>
                <a:effectLst>
                  <a:glow rad="63500">
                    <a:schemeClr val="accent4">
                      <a:satMod val="175000"/>
                      <a:alpha val="40000"/>
                    </a:schemeClr>
                  </a:glow>
                </a:effectLst>
                <a:cs typeface="B Mitra" pitchFamily="2" charset="-78"/>
              </a:rPr>
              <a:t>فرهنگی ـ هنری طراحان پارچه و لباس کشور</a:t>
            </a:r>
            <a:r>
              <a:rPr lang="fa-IR" sz="2400" b="1" dirty="0">
                <a:solidFill>
                  <a:schemeClr val="tx1">
                    <a:lumMod val="95000"/>
                  </a:schemeClr>
                </a:solidFill>
                <a:effectLst>
                  <a:glow rad="63500">
                    <a:schemeClr val="accent4">
                      <a:satMod val="175000"/>
                      <a:alpha val="40000"/>
                    </a:schemeClr>
                  </a:glow>
                </a:effectLst>
                <a:cs typeface="B Mitra" pitchFamily="2" charset="-78"/>
              </a:rPr>
              <a:t> در قالب حمایت از ساختار مناسب از جمله تشکیل خانه طراحان پارچه و لباس </a:t>
            </a:r>
            <a:r>
              <a:rPr lang="fa-IR" sz="2400" b="1" dirty="0" smtClean="0">
                <a:solidFill>
                  <a:schemeClr val="tx1">
                    <a:lumMod val="95000"/>
                  </a:schemeClr>
                </a:solidFill>
                <a:effectLst>
                  <a:glow rad="63500">
                    <a:schemeClr val="accent4">
                      <a:satMod val="175000"/>
                      <a:alpha val="40000"/>
                    </a:schemeClr>
                  </a:glow>
                </a:effectLst>
                <a:cs typeface="B Mitra" pitchFamily="2" charset="-78"/>
              </a:rPr>
              <a:t>ایران.</a:t>
            </a:r>
          </a:p>
          <a:p>
            <a:pPr marL="342900" indent="-342900">
              <a:lnSpc>
                <a:spcPct val="150000"/>
              </a:lnSpc>
              <a:buFont typeface="Wingdings" panose="05000000000000000000" pitchFamily="2" charset="2"/>
              <a:buChar char="q"/>
            </a:pPr>
            <a:r>
              <a:rPr lang="fa-IR" sz="2400" b="1" u="sng" dirty="0" smtClean="0">
                <a:solidFill>
                  <a:schemeClr val="tx1">
                    <a:lumMod val="95000"/>
                  </a:schemeClr>
                </a:solidFill>
                <a:effectLst>
                  <a:glow rad="63500">
                    <a:schemeClr val="accent4">
                      <a:satMod val="175000"/>
                      <a:alpha val="40000"/>
                    </a:schemeClr>
                  </a:glow>
                </a:effectLst>
                <a:cs typeface="B Mitra" pitchFamily="2" charset="-78"/>
              </a:rPr>
              <a:t>ایجاد </a:t>
            </a:r>
            <a:r>
              <a:rPr lang="fa-IR" sz="2400" b="1" u="sng" dirty="0">
                <a:solidFill>
                  <a:schemeClr val="tx1">
                    <a:lumMod val="95000"/>
                  </a:schemeClr>
                </a:solidFill>
                <a:effectLst>
                  <a:glow rad="63500">
                    <a:schemeClr val="accent4">
                      <a:satMod val="175000"/>
                      <a:alpha val="40000"/>
                    </a:schemeClr>
                  </a:glow>
                </a:effectLst>
                <a:cs typeface="B Mitra" pitchFamily="2" charset="-78"/>
              </a:rPr>
              <a:t>نمایشگاه دائمی پارچه و </a:t>
            </a:r>
            <a:r>
              <a:rPr lang="fa-IR" sz="2400" b="1" u="sng" dirty="0" smtClean="0">
                <a:solidFill>
                  <a:schemeClr val="tx1">
                    <a:lumMod val="95000"/>
                  </a:schemeClr>
                </a:solidFill>
                <a:effectLst>
                  <a:glow rad="63500">
                    <a:schemeClr val="accent4">
                      <a:satMod val="175000"/>
                      <a:alpha val="40000"/>
                    </a:schemeClr>
                  </a:glow>
                </a:effectLst>
                <a:cs typeface="B Mitra" pitchFamily="2" charset="-78"/>
              </a:rPr>
              <a:t>لباس</a:t>
            </a:r>
            <a:r>
              <a:rPr lang="fa-IR" sz="2400" b="1" dirty="0" smtClean="0">
                <a:solidFill>
                  <a:schemeClr val="tx1">
                    <a:lumMod val="95000"/>
                  </a:schemeClr>
                </a:solidFill>
                <a:effectLst>
                  <a:glow rad="63500">
                    <a:schemeClr val="accent4">
                      <a:satMod val="175000"/>
                      <a:alpha val="40000"/>
                    </a:schemeClr>
                  </a:glow>
                </a:effectLst>
                <a:cs typeface="B Mitra" pitchFamily="2" charset="-78"/>
              </a:rPr>
              <a:t> </a:t>
            </a:r>
            <a:r>
              <a:rPr lang="fa-IR" sz="2400" b="1" u="sng" dirty="0" smtClean="0">
                <a:solidFill>
                  <a:schemeClr val="tx1">
                    <a:lumMod val="95000"/>
                  </a:schemeClr>
                </a:solidFill>
                <a:effectLst>
                  <a:glow rad="63500">
                    <a:schemeClr val="accent4">
                      <a:satMod val="175000"/>
                      <a:alpha val="40000"/>
                    </a:schemeClr>
                  </a:glow>
                </a:effectLst>
                <a:cs typeface="B Mitra" pitchFamily="2" charset="-78"/>
              </a:rPr>
              <a:t>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ـ اسلامی</a:t>
            </a:r>
            <a:r>
              <a:rPr lang="fa-IR" sz="2400" b="1" i="1" dirty="0">
                <a:solidFill>
                  <a:schemeClr val="tx1">
                    <a:lumMod val="95000"/>
                  </a:schemeClr>
                </a:solidFill>
                <a:effectLst>
                  <a:glow rad="63500">
                    <a:schemeClr val="accent4">
                      <a:satMod val="175000"/>
                      <a:alpha val="40000"/>
                    </a:schemeClr>
                  </a:glow>
                </a:effectLst>
                <a:cs typeface="B Mitra" pitchFamily="2" charset="-78"/>
              </a:rPr>
              <a:t> </a:t>
            </a:r>
            <a:r>
              <a:rPr lang="fa-IR" sz="2400" b="1" dirty="0">
                <a:solidFill>
                  <a:schemeClr val="tx1">
                    <a:lumMod val="95000"/>
                  </a:schemeClr>
                </a:solidFill>
                <a:effectLst>
                  <a:glow rad="63500">
                    <a:schemeClr val="accent4">
                      <a:satMod val="175000"/>
                      <a:alpha val="40000"/>
                    </a:schemeClr>
                  </a:glow>
                </a:effectLst>
                <a:cs typeface="B Mitra" pitchFamily="2" charset="-78"/>
              </a:rPr>
              <a:t>یا نگارخانه و موزه (برای عرضه طرح ها و الگوهای برتر و برگزیده و مصوب کارگروه</a:t>
            </a:r>
            <a:r>
              <a:rPr lang="fa-IR" sz="2400" b="1" dirty="0" smtClean="0">
                <a:solidFill>
                  <a:schemeClr val="tx1">
                    <a:lumMod val="95000"/>
                  </a:schemeClr>
                </a:solidFill>
                <a:effectLst>
                  <a:glow rad="63500">
                    <a:schemeClr val="accent4">
                      <a:satMod val="175000"/>
                      <a:alpha val="40000"/>
                    </a:schemeClr>
                  </a:glow>
                </a:effectLst>
                <a:cs typeface="B Mitra" pitchFamily="2" charset="-78"/>
              </a:rPr>
              <a:t>).</a:t>
            </a:r>
          </a:p>
          <a:p>
            <a:pPr marL="342900" indent="-342900">
              <a:lnSpc>
                <a:spcPct val="150000"/>
              </a:lnSpc>
              <a:buFont typeface="Wingdings" panose="05000000000000000000" pitchFamily="2" charset="2"/>
              <a:buChar char="q"/>
            </a:pPr>
            <a:r>
              <a:rPr lang="fa-IR" sz="2400" b="1" u="sng" dirty="0" smtClean="0">
                <a:solidFill>
                  <a:schemeClr val="tx1">
                    <a:lumMod val="95000"/>
                  </a:schemeClr>
                </a:solidFill>
                <a:effectLst>
                  <a:glow rad="63500">
                    <a:schemeClr val="accent4">
                      <a:satMod val="175000"/>
                      <a:alpha val="40000"/>
                    </a:schemeClr>
                  </a:glow>
                </a:effectLst>
                <a:cs typeface="B Mitra" pitchFamily="2" charset="-78"/>
              </a:rPr>
              <a:t>فراهم </a:t>
            </a:r>
            <a:r>
              <a:rPr lang="fa-IR" sz="2400" b="1" u="sng" dirty="0">
                <a:solidFill>
                  <a:schemeClr val="tx1">
                    <a:lumMod val="95000"/>
                  </a:schemeClr>
                </a:solidFill>
                <a:effectLst>
                  <a:glow rad="63500">
                    <a:schemeClr val="accent4">
                      <a:satMod val="175000"/>
                      <a:alpha val="40000"/>
                    </a:schemeClr>
                  </a:glow>
                </a:effectLst>
                <a:cs typeface="B Mitra" pitchFamily="2" charset="-78"/>
              </a:rPr>
              <a:t>کردن زمینه حضور فعال و مؤثر طراحان </a:t>
            </a:r>
            <a:r>
              <a:rPr lang="fa-IR" sz="2400" b="1" dirty="0">
                <a:solidFill>
                  <a:schemeClr val="tx1">
                    <a:lumMod val="95000"/>
                  </a:schemeClr>
                </a:solidFill>
                <a:effectLst>
                  <a:glow rad="63500">
                    <a:schemeClr val="accent4">
                      <a:satMod val="175000"/>
                      <a:alpha val="40000"/>
                    </a:schemeClr>
                  </a:glow>
                </a:effectLst>
                <a:cs typeface="B Mitra" pitchFamily="2" charset="-78"/>
              </a:rPr>
              <a:t>ممتاز و متعهد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و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در سایر کشورهای اسلامی </a:t>
            </a:r>
            <a:r>
              <a:rPr lang="fa-IR" sz="2400" b="1" u="sng" dirty="0">
                <a:solidFill>
                  <a:schemeClr val="tx1">
                    <a:lumMod val="95000"/>
                  </a:schemeClr>
                </a:solidFill>
                <a:effectLst>
                  <a:glow rad="63500">
                    <a:schemeClr val="accent4">
                      <a:satMod val="175000"/>
                      <a:alpha val="40000"/>
                    </a:schemeClr>
                  </a:glow>
                </a:effectLst>
                <a:cs typeface="B Mitra" pitchFamily="2" charset="-78"/>
              </a:rPr>
              <a:t>برای معرفی فرهنگ و تمدن ایران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در قالب برپایی نمایشگاه آثار با همکاری سازمان فرهنگ و ارتباطات </a:t>
            </a:r>
            <a:r>
              <a:rPr lang="fa-IR" sz="2400" b="1" dirty="0" smtClean="0">
                <a:solidFill>
                  <a:schemeClr val="tx1">
                    <a:lumMod val="95000"/>
                  </a:schemeClr>
                </a:solidFill>
                <a:effectLst>
                  <a:glow rad="63500">
                    <a:schemeClr val="accent4">
                      <a:satMod val="175000"/>
                      <a:alpha val="40000"/>
                    </a:schemeClr>
                  </a:glow>
                </a:effectLst>
                <a:cs typeface="B Mitra" pitchFamily="2" charset="-78"/>
              </a:rPr>
              <a:t>اسلامی.</a:t>
            </a:r>
          </a:p>
        </p:txBody>
      </p:sp>
    </p:spTree>
    <p:extLst>
      <p:ext uri="{BB962C8B-B14F-4D97-AF65-F5344CB8AC3E}">
        <p14:creationId xmlns:p14="http://schemas.microsoft.com/office/powerpoint/2010/main" val="22581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6278642"/>
          </a:xfrm>
          <a:prstGeom prst="rect">
            <a:avLst/>
          </a:prstGeom>
          <a:noFill/>
        </p:spPr>
        <p:txBody>
          <a:bodyPr wrap="square" rtlCol="1">
            <a:spAutoFit/>
          </a:bodyPr>
          <a:lstStyle/>
          <a:p>
            <a:pPr>
              <a:lnSpc>
                <a:spcPct val="150000"/>
              </a:lnSpc>
            </a:pPr>
            <a:r>
              <a:rPr lang="fa-IR" sz="2800" b="1" dirty="0" smtClean="0">
                <a:solidFill>
                  <a:srgbClr val="FFC000"/>
                </a:solidFill>
                <a:effectLst>
                  <a:glow rad="63500">
                    <a:schemeClr val="accent4">
                      <a:satMod val="175000"/>
                      <a:alpha val="40000"/>
                    </a:schemeClr>
                  </a:glow>
                </a:effectLst>
                <a:cs typeface="B Mitra" pitchFamily="2" charset="-78"/>
              </a:rPr>
              <a:t>وظایف دبیرخانه کارگروه ساماندهی مُد و لباس(وزارت ارشاد)</a:t>
            </a:r>
          </a:p>
          <a:p>
            <a:pPr marL="342900" indent="-342900">
              <a:lnSpc>
                <a:spcPct val="150000"/>
              </a:lnSpc>
              <a:buFont typeface="Wingdings" panose="05000000000000000000" pitchFamily="2" charset="2"/>
              <a:buChar char="q"/>
            </a:pPr>
            <a:r>
              <a:rPr lang="fa-IR" sz="2400" b="1" u="sng" dirty="0" smtClean="0">
                <a:solidFill>
                  <a:schemeClr val="tx1">
                    <a:lumMod val="95000"/>
                  </a:schemeClr>
                </a:solidFill>
                <a:effectLst>
                  <a:glow rad="63500">
                    <a:schemeClr val="accent4">
                      <a:satMod val="175000"/>
                      <a:alpha val="40000"/>
                    </a:schemeClr>
                  </a:glow>
                </a:effectLst>
                <a:cs typeface="B Mitra" pitchFamily="2" charset="-78"/>
              </a:rPr>
              <a:t>برقراری </a:t>
            </a:r>
            <a:r>
              <a:rPr lang="fa-IR" sz="2400" b="1" u="sng" dirty="0">
                <a:solidFill>
                  <a:schemeClr val="tx1">
                    <a:lumMod val="95000"/>
                  </a:schemeClr>
                </a:solidFill>
                <a:effectLst>
                  <a:glow rad="63500">
                    <a:schemeClr val="accent4">
                      <a:satMod val="175000"/>
                      <a:alpha val="40000"/>
                    </a:schemeClr>
                  </a:glow>
                </a:effectLst>
                <a:cs typeface="B Mitra" pitchFamily="2" charset="-78"/>
              </a:rPr>
              <a:t>ارتباط و فراهم نمودن زمینه مبادلات فرهنگی مناسب با کشورهای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در قالب برپایی نمایشگاه ها و جشنواره های بین المللی با همکاری وزارت علوم، تحقیقات و فناوری و سازمان فرهنگ و ارتباطات اسلامی با محوریت معرفی نمادها و الگوهای برتر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ـ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در راستای عینیت بخشی به استقرار قطب طراحی و </a:t>
            </a:r>
            <a:r>
              <a:rPr lang="fa-IR" sz="2400" b="1" i="1" u="sng" dirty="0">
                <a:solidFill>
                  <a:schemeClr val="tx1">
                    <a:lumMod val="95000"/>
                  </a:schemeClr>
                </a:solidFill>
                <a:effectLst>
                  <a:glow rad="63500">
                    <a:schemeClr val="accent4">
                      <a:satMod val="175000"/>
                      <a:alpha val="40000"/>
                    </a:schemeClr>
                  </a:glow>
                </a:effectLst>
                <a:cs typeface="B Mitra" pitchFamily="2" charset="-78"/>
              </a:rPr>
              <a:t>اشاعه مد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در جمهوری اسلامی </a:t>
            </a:r>
            <a:r>
              <a:rPr lang="fa-IR" sz="2400" b="1" dirty="0" smtClean="0">
                <a:solidFill>
                  <a:schemeClr val="tx1">
                    <a:lumMod val="95000"/>
                  </a:schemeClr>
                </a:solidFill>
                <a:effectLst>
                  <a:glow rad="63500">
                    <a:schemeClr val="accent4">
                      <a:satMod val="175000"/>
                      <a:alpha val="40000"/>
                    </a:schemeClr>
                  </a:glow>
                </a:effectLst>
                <a:cs typeface="B Mitra" pitchFamily="2" charset="-78"/>
              </a:rPr>
              <a:t>ایران.</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 </a:t>
            </a:r>
            <a:r>
              <a:rPr lang="fa-IR" sz="2400" b="1" dirty="0">
                <a:solidFill>
                  <a:schemeClr val="tx1">
                    <a:lumMod val="95000"/>
                  </a:schemeClr>
                </a:solidFill>
                <a:effectLst>
                  <a:glow rad="63500">
                    <a:schemeClr val="accent4">
                      <a:satMod val="175000"/>
                      <a:alpha val="40000"/>
                    </a:schemeClr>
                  </a:glow>
                </a:effectLst>
                <a:cs typeface="B Mitra" pitchFamily="2" charset="-78"/>
              </a:rPr>
              <a:t>اعمال تمهیدات لازم در جهت </a:t>
            </a:r>
            <a:r>
              <a:rPr lang="fa-IR" sz="2400" b="1" u="sng" dirty="0">
                <a:solidFill>
                  <a:schemeClr val="tx1">
                    <a:lumMod val="95000"/>
                  </a:schemeClr>
                </a:solidFill>
                <a:effectLst>
                  <a:glow rad="63500">
                    <a:schemeClr val="accent4">
                      <a:satMod val="175000"/>
                      <a:alpha val="40000"/>
                    </a:schemeClr>
                  </a:glow>
                </a:effectLst>
                <a:cs typeface="B Mitra" pitchFamily="2" charset="-78"/>
              </a:rPr>
              <a:t>ترویج و تبلیغ نمادها و الگوهای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ـ اسلامی </a:t>
            </a:r>
            <a:r>
              <a:rPr lang="fa-IR" sz="2400" b="1" dirty="0">
                <a:solidFill>
                  <a:schemeClr val="tx1">
                    <a:lumMod val="95000"/>
                  </a:schemeClr>
                </a:solidFill>
                <a:effectLst>
                  <a:glow rad="63500">
                    <a:schemeClr val="accent4">
                      <a:satMod val="175000"/>
                      <a:alpha val="40000"/>
                    </a:schemeClr>
                  </a:glow>
                </a:effectLst>
                <a:cs typeface="B Mitra" pitchFamily="2" charset="-78"/>
              </a:rPr>
              <a:t>و بومی مناطق مختلف کشور و نمادها و الگوهای مصوب کارگروه در سینما، تئاتر، مطبوعات، کتاب، موسیقی، هنرهای نمایشی و دیگر فعالیت های </a:t>
            </a:r>
            <a:r>
              <a:rPr lang="fa-IR" sz="2400" b="1" dirty="0" smtClean="0">
                <a:solidFill>
                  <a:schemeClr val="tx1">
                    <a:lumMod val="95000"/>
                  </a:schemeClr>
                </a:solidFill>
                <a:effectLst>
                  <a:glow rad="63500">
                    <a:schemeClr val="accent4">
                      <a:satMod val="175000"/>
                      <a:alpha val="40000"/>
                    </a:schemeClr>
                  </a:glow>
                </a:effectLst>
                <a:cs typeface="B Mitra" pitchFamily="2" charset="-78"/>
              </a:rPr>
              <a:t>فرهنگی.</a:t>
            </a:r>
          </a:p>
        </p:txBody>
      </p:sp>
    </p:spTree>
    <p:extLst>
      <p:ext uri="{BB962C8B-B14F-4D97-AF65-F5344CB8AC3E}">
        <p14:creationId xmlns:p14="http://schemas.microsoft.com/office/powerpoint/2010/main" val="160731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2954655"/>
          </a:xfrm>
          <a:prstGeom prst="rect">
            <a:avLst/>
          </a:prstGeom>
          <a:noFill/>
        </p:spPr>
        <p:txBody>
          <a:bodyPr wrap="square" rtlCol="1">
            <a:spAutoFit/>
          </a:bodyPr>
          <a:lstStyle/>
          <a:p>
            <a:pPr>
              <a:lnSpc>
                <a:spcPct val="150000"/>
              </a:lnSpc>
            </a:pPr>
            <a:r>
              <a:rPr lang="fa-IR" sz="2800" b="1" dirty="0" smtClean="0">
                <a:solidFill>
                  <a:srgbClr val="FFC000"/>
                </a:solidFill>
                <a:effectLst>
                  <a:glow rad="63500">
                    <a:schemeClr val="accent4">
                      <a:satMod val="175000"/>
                      <a:alpha val="40000"/>
                    </a:schemeClr>
                  </a:glow>
                </a:effectLst>
                <a:cs typeface="B Mitra" pitchFamily="2" charset="-78"/>
              </a:rPr>
              <a:t>وظایف دبیرخانه کارگروه ساماندهی مُد و لباس(وزارت ارشاد)</a:t>
            </a:r>
          </a:p>
          <a:p>
            <a:pPr marL="342900" indent="-342900">
              <a:lnSpc>
                <a:spcPct val="150000"/>
              </a:lnSpc>
              <a:buFont typeface="Wingdings" panose="05000000000000000000" pitchFamily="2" charset="2"/>
              <a:buChar char="q"/>
            </a:pPr>
            <a:r>
              <a:rPr lang="fa-IR" sz="2400" b="1" dirty="0" smtClean="0">
                <a:solidFill>
                  <a:schemeClr val="tx1">
                    <a:lumMod val="95000"/>
                  </a:schemeClr>
                </a:solidFill>
                <a:effectLst>
                  <a:glow rad="63500">
                    <a:schemeClr val="accent4">
                      <a:satMod val="175000"/>
                      <a:alpha val="40000"/>
                    </a:schemeClr>
                  </a:glow>
                </a:effectLst>
                <a:cs typeface="B Mitra" pitchFamily="2" charset="-78"/>
              </a:rPr>
              <a:t> </a:t>
            </a:r>
            <a:r>
              <a:rPr lang="fa-IR" sz="2400" b="1" dirty="0">
                <a:solidFill>
                  <a:schemeClr val="tx1">
                    <a:lumMod val="95000"/>
                  </a:schemeClr>
                </a:solidFill>
                <a:effectLst>
                  <a:glow rad="63500">
                    <a:schemeClr val="accent4">
                      <a:satMod val="175000"/>
                      <a:alpha val="40000"/>
                    </a:schemeClr>
                  </a:glow>
                </a:effectLst>
                <a:cs typeface="B Mitra" pitchFamily="2" charset="-78"/>
              </a:rPr>
              <a:t>فراهم کردن امکان ثبت هنری آثار طراحان پارچه و لباس مطابق با شرایط تعیین شده در کارگروه و نیز اعمال حقوق مالکیت معنوی درباره آثار یادشده. ۸ ـ تسهیل و تسریع در فرآیند صدور مجوز تأسیس مؤسسات فرهنگی ـ هنری برای طراحان پارچه و لباس </a:t>
            </a:r>
            <a:r>
              <a:rPr lang="fa-IR" sz="2400" b="1" i="1" u="sng" dirty="0">
                <a:solidFill>
                  <a:schemeClr val="tx1">
                    <a:lumMod val="95000"/>
                  </a:schemeClr>
                </a:solidFill>
                <a:effectLst>
                  <a:glow rad="63500">
                    <a:schemeClr val="accent4">
                      <a:satMod val="175000"/>
                      <a:alpha val="40000"/>
                    </a:schemeClr>
                  </a:glow>
                </a:effectLst>
                <a:cs typeface="B Mitra" pitchFamily="2" charset="-78"/>
              </a:rPr>
              <a:t>ایرانی ـ اسلامی</a:t>
            </a:r>
            <a:r>
              <a:rPr lang="fa-IR" sz="2400" b="1" dirty="0">
                <a:solidFill>
                  <a:schemeClr val="tx1">
                    <a:lumMod val="95000"/>
                  </a:schemeClr>
                </a:solidFill>
                <a:effectLst>
                  <a:glow rad="63500">
                    <a:schemeClr val="accent4">
                      <a:satMod val="175000"/>
                      <a:alpha val="40000"/>
                    </a:schemeClr>
                  </a:glow>
                </a:effectLst>
                <a:cs typeface="B Mitra" pitchFamily="2" charset="-78"/>
              </a:rPr>
              <a:t>.</a:t>
            </a:r>
            <a:endParaRPr lang="fa-IR" sz="2400" b="1" dirty="0" smtClean="0">
              <a:solidFill>
                <a:schemeClr val="tx1">
                  <a:lumMod val="95000"/>
                </a:schemeClr>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9638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0297" y="1340768"/>
            <a:ext cx="5027338" cy="3277820"/>
          </a:xfrm>
          <a:prstGeom prst="rect">
            <a:avLst/>
          </a:prstGeom>
        </p:spPr>
        <p:txBody>
          <a:bodyPr wrap="none">
            <a:spAutoFit/>
          </a:bodyPr>
          <a:lstStyle/>
          <a:p>
            <a:pPr algn="ctr">
              <a:lnSpc>
                <a:spcPct val="150000"/>
              </a:lnSpc>
            </a:pPr>
            <a:r>
              <a:rPr lang="fa-IR" sz="7200" b="1" i="1" u="sng" dirty="0" smtClean="0">
                <a:solidFill>
                  <a:srgbClr val="FFC000"/>
                </a:solidFill>
                <a:effectLst>
                  <a:glow rad="63500">
                    <a:schemeClr val="accent4">
                      <a:satMod val="175000"/>
                      <a:alpha val="40000"/>
                    </a:schemeClr>
                  </a:glow>
                </a:effectLst>
                <a:cs typeface="B Mitra" pitchFamily="2" charset="-78"/>
              </a:rPr>
              <a:t>ایرانی-اسلامی</a:t>
            </a:r>
          </a:p>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به چه معناست؟</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2" name="Rectangle 1"/>
          <p:cNvSpPr/>
          <p:nvPr/>
        </p:nvSpPr>
        <p:spPr>
          <a:xfrm>
            <a:off x="967963" y="4725144"/>
            <a:ext cx="6773008" cy="1338828"/>
          </a:xfrm>
          <a:prstGeom prst="rect">
            <a:avLst/>
          </a:prstGeom>
        </p:spPr>
        <p:txBody>
          <a:bodyPr wrap="none">
            <a:spAutoFit/>
          </a:bodyPr>
          <a:lstStyle/>
          <a:p>
            <a:pPr marL="342900" indent="-342900">
              <a:lnSpc>
                <a:spcPct val="150000"/>
              </a:lnSpc>
              <a:buFont typeface="Wingdings" panose="05000000000000000000" pitchFamily="2" charset="2"/>
              <a:buChar char="q"/>
            </a:pPr>
            <a:r>
              <a:rPr lang="fa-IR" b="1" dirty="0" smtClean="0">
                <a:solidFill>
                  <a:schemeClr val="tx1">
                    <a:lumMod val="95000"/>
                  </a:schemeClr>
                </a:solidFill>
                <a:effectLst>
                  <a:glow rad="63500">
                    <a:schemeClr val="accent4">
                      <a:satMod val="175000"/>
                      <a:alpha val="40000"/>
                    </a:schemeClr>
                  </a:glow>
                </a:effectLst>
                <a:cs typeface="B Mitra" pitchFamily="2" charset="-78"/>
              </a:rPr>
              <a:t>اشیاء دارای خصوصیت یا صفت ایرانی-اسلامی بودن حائز چه مشخصاتی هستند؟</a:t>
            </a:r>
          </a:p>
          <a:p>
            <a:pPr marL="342900" indent="-342900">
              <a:lnSpc>
                <a:spcPct val="150000"/>
              </a:lnSpc>
              <a:buFont typeface="Wingdings" panose="05000000000000000000" pitchFamily="2" charset="2"/>
              <a:buChar char="q"/>
            </a:pPr>
            <a:r>
              <a:rPr lang="fa-IR" b="1" dirty="0" smtClean="0">
                <a:solidFill>
                  <a:schemeClr val="tx1">
                    <a:lumMod val="95000"/>
                  </a:schemeClr>
                </a:solidFill>
                <a:effectLst>
                  <a:glow rad="63500">
                    <a:schemeClr val="accent4">
                      <a:satMod val="175000"/>
                      <a:alpha val="40000"/>
                    </a:schemeClr>
                  </a:glow>
                </a:effectLst>
                <a:cs typeface="B Mitra" pitchFamily="2" charset="-78"/>
              </a:rPr>
              <a:t>آنها را با چه خصوصیاتی می توان توصیف کرد؟</a:t>
            </a:r>
          </a:p>
          <a:p>
            <a:pPr marL="342900" indent="-342900">
              <a:lnSpc>
                <a:spcPct val="150000"/>
              </a:lnSpc>
              <a:buFont typeface="Wingdings" panose="05000000000000000000" pitchFamily="2" charset="2"/>
              <a:buChar char="q"/>
            </a:pPr>
            <a:r>
              <a:rPr lang="fa-IR" b="1" dirty="0" smtClean="0">
                <a:solidFill>
                  <a:schemeClr val="tx1">
                    <a:lumMod val="95000"/>
                  </a:schemeClr>
                </a:solidFill>
                <a:effectLst>
                  <a:glow rad="63500">
                    <a:schemeClr val="accent4">
                      <a:satMod val="175000"/>
                      <a:alpha val="40000"/>
                    </a:schemeClr>
                  </a:glow>
                </a:effectLst>
                <a:cs typeface="B Mitra" pitchFamily="2" charset="-78"/>
              </a:rPr>
              <a:t>شیء ایرانی حامل چه معانی، مفاهیم و یا پیام هایی است؟ </a:t>
            </a:r>
            <a:endParaRPr lang="fa-IR" b="1" dirty="0">
              <a:solidFill>
                <a:schemeClr val="tx1">
                  <a:lumMod val="95000"/>
                </a:schemeClr>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242155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620688"/>
            <a:ext cx="4118570" cy="2851318"/>
          </a:xfrm>
          <a:prstGeom prst="rect">
            <a:avLst/>
          </a:prstGeom>
        </p:spPr>
      </p:pic>
      <p:sp>
        <p:nvSpPr>
          <p:cNvPr id="5" name="Rectangle 4"/>
          <p:cNvSpPr/>
          <p:nvPr/>
        </p:nvSpPr>
        <p:spPr>
          <a:xfrm>
            <a:off x="135727" y="2996952"/>
            <a:ext cx="8656537" cy="3416320"/>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موسسه خصوصیِ</a:t>
            </a:r>
            <a:br>
              <a:rPr lang="fa-IR" sz="7200" b="1" dirty="0" smtClean="0">
                <a:solidFill>
                  <a:srgbClr val="FFC000"/>
                </a:solidFill>
                <a:effectLst>
                  <a:glow rad="63500">
                    <a:schemeClr val="accent4">
                      <a:satMod val="175000"/>
                      <a:alpha val="40000"/>
                    </a:schemeClr>
                  </a:glow>
                </a:effectLst>
                <a:cs typeface="B Mitra" pitchFamily="2" charset="-78"/>
              </a:rPr>
            </a:br>
            <a:r>
              <a:rPr lang="fa-IR" sz="7200" b="1" dirty="0" smtClean="0">
                <a:solidFill>
                  <a:srgbClr val="FFC000"/>
                </a:solidFill>
                <a:effectLst>
                  <a:glow rad="63500">
                    <a:schemeClr val="accent4">
                      <a:satMod val="175000"/>
                      <a:alpha val="40000"/>
                    </a:schemeClr>
                  </a:glow>
                </a:effectLst>
                <a:cs typeface="B Mitra" pitchFamily="2" charset="-78"/>
              </a:rPr>
              <a:t> بنیاد ملی مد و لباس یا چه؟</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22874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560" y="4005064"/>
            <a:ext cx="9217024" cy="2677656"/>
          </a:xfrm>
          <a:prstGeom prst="rect">
            <a:avLst/>
          </a:prstGeom>
        </p:spPr>
        <p:txBody>
          <a:bodyPr wrap="square">
            <a:spAutoFit/>
          </a:bodyPr>
          <a:lstStyle/>
          <a:p>
            <a:pPr marL="457200" indent="-457200">
              <a:lnSpc>
                <a:spcPct val="150000"/>
              </a:lnSpc>
              <a:buFont typeface="Arial" panose="020B0604020202020204" pitchFamily="34" charset="0"/>
              <a:buChar char="•"/>
            </a:pPr>
            <a:r>
              <a:rPr lang="fa-IR" sz="2800" b="1" dirty="0" smtClean="0">
                <a:solidFill>
                  <a:srgbClr val="FFC000"/>
                </a:solidFill>
                <a:effectLst>
                  <a:glow rad="63500">
                    <a:schemeClr val="accent4">
                      <a:satMod val="175000"/>
                      <a:alpha val="40000"/>
                    </a:schemeClr>
                  </a:glow>
                </a:effectLst>
                <a:cs typeface="B Mitra" pitchFamily="2" charset="-78"/>
              </a:rPr>
              <a:t>جشنواره مد و لباس فجر 7 دوره از سال 1390</a:t>
            </a:r>
          </a:p>
          <a:p>
            <a:pPr marL="457200" indent="-457200">
              <a:lnSpc>
                <a:spcPct val="150000"/>
              </a:lnSpc>
              <a:buFont typeface="Arial" panose="020B0604020202020204" pitchFamily="34" charset="0"/>
              <a:buChar char="•"/>
            </a:pPr>
            <a:r>
              <a:rPr lang="fa-IR" sz="2800" b="1" dirty="0" smtClean="0">
                <a:solidFill>
                  <a:srgbClr val="FFC000"/>
                </a:solidFill>
                <a:effectLst>
                  <a:glow rad="63500">
                    <a:schemeClr val="accent4">
                      <a:satMod val="175000"/>
                      <a:alpha val="40000"/>
                    </a:schemeClr>
                  </a:glow>
                </a:effectLst>
                <a:cs typeface="B Mitra" pitchFamily="2" charset="-78"/>
              </a:rPr>
              <a:t>جشنواره های استانی در حال برگزاری است</a:t>
            </a:r>
          </a:p>
          <a:p>
            <a:pPr marL="457200" indent="-457200">
              <a:lnSpc>
                <a:spcPct val="150000"/>
              </a:lnSpc>
              <a:buFont typeface="Arial" panose="020B0604020202020204" pitchFamily="34" charset="0"/>
              <a:buChar char="•"/>
            </a:pPr>
            <a:r>
              <a:rPr lang="fa-IR" sz="2800" b="1" dirty="0" smtClean="0">
                <a:solidFill>
                  <a:srgbClr val="FFC000"/>
                </a:solidFill>
                <a:effectLst>
                  <a:glow rad="63500">
                    <a:schemeClr val="accent4">
                      <a:satMod val="175000"/>
                      <a:alpha val="40000"/>
                    </a:schemeClr>
                  </a:glow>
                </a:effectLst>
                <a:cs typeface="B Mitra" pitchFamily="2" charset="-78"/>
              </a:rPr>
              <a:t>جشنواره های موضوعی</a:t>
            </a:r>
          </a:p>
          <a:p>
            <a:pPr marL="457200" indent="-457200">
              <a:lnSpc>
                <a:spcPct val="150000"/>
              </a:lnSpc>
              <a:buFont typeface="Arial" panose="020B0604020202020204" pitchFamily="34" charset="0"/>
              <a:buChar char="•"/>
            </a:pPr>
            <a:r>
              <a:rPr lang="fa-IR" sz="2800" b="1" dirty="0" smtClean="0">
                <a:solidFill>
                  <a:srgbClr val="FFC000"/>
                </a:solidFill>
                <a:effectLst>
                  <a:glow rad="63500">
                    <a:schemeClr val="accent4">
                      <a:satMod val="175000"/>
                      <a:alpha val="40000"/>
                    </a:schemeClr>
                  </a:glow>
                </a:effectLst>
                <a:cs typeface="B Mitra" pitchFamily="2" charset="-78"/>
              </a:rPr>
              <a:t>جشنواره های مناسبتی</a:t>
            </a:r>
            <a:endParaRPr lang="fa-IR" sz="2800" b="1" dirty="0">
              <a:solidFill>
                <a:srgbClr val="FFC000"/>
              </a:solidFill>
              <a:effectLst>
                <a:glow rad="63500">
                  <a:schemeClr val="accent4">
                    <a:satMod val="175000"/>
                    <a:alpha val="40000"/>
                  </a:schemeClr>
                </a:glow>
              </a:effectLst>
              <a:cs typeface="B Mitra"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2656"/>
            <a:ext cx="6696744" cy="3516232"/>
          </a:xfrm>
          <a:prstGeom prst="rect">
            <a:avLst/>
          </a:prstGeom>
        </p:spPr>
      </p:pic>
    </p:spTree>
    <p:extLst>
      <p:ext uri="{BB962C8B-B14F-4D97-AF65-F5344CB8AC3E}">
        <p14:creationId xmlns:p14="http://schemas.microsoft.com/office/powerpoint/2010/main" val="38787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636912"/>
            <a:ext cx="7311618"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چه تغییری ایجاد شده؟</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42128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6651" y="2636912"/>
            <a:ext cx="3613490"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تقریباً هیچ!</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32666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131213" y="2020888"/>
            <a:ext cx="2881574" cy="4075112"/>
          </a:xfrm>
        </p:spPr>
      </p:pic>
    </p:spTree>
    <p:extLst>
      <p:ext uri="{BB962C8B-B14F-4D97-AF65-F5344CB8AC3E}">
        <p14:creationId xmlns:p14="http://schemas.microsoft.com/office/powerpoint/2010/main" val="12423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6843541"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آیا قانون ایراد داشته؟</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3" name="Rectangle 2"/>
          <p:cNvSpPr/>
          <p:nvPr/>
        </p:nvSpPr>
        <p:spPr>
          <a:xfrm>
            <a:off x="3475033" y="3356992"/>
            <a:ext cx="1962397"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 خیر</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27476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432" y="1268760"/>
            <a:ext cx="7673897"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آیا کسی کم کاری کرده؟</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3" name="Rectangle 2"/>
          <p:cNvSpPr/>
          <p:nvPr/>
        </p:nvSpPr>
        <p:spPr>
          <a:xfrm>
            <a:off x="3475033" y="3356992"/>
            <a:ext cx="1962397"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 خیر</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3962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504140"/>
            <a:ext cx="6237605" cy="1615827"/>
          </a:xfrm>
          <a:prstGeom prst="rect">
            <a:avLst/>
          </a:prstGeom>
        </p:spPr>
        <p:txBody>
          <a:bodyPr wrap="none">
            <a:spAutoFit/>
          </a:bodyPr>
          <a:lstStyle/>
          <a:p>
            <a:pPr marL="857250" indent="-857250">
              <a:lnSpc>
                <a:spcPct val="150000"/>
              </a:lnSpc>
              <a:buFont typeface="Arial" panose="020B0604020202020204" pitchFamily="34" charset="0"/>
              <a:buChar char="•"/>
            </a:pPr>
            <a:r>
              <a:rPr lang="fa-IR" sz="7200" b="1" dirty="0" smtClean="0">
                <a:solidFill>
                  <a:srgbClr val="FFC000"/>
                </a:solidFill>
                <a:effectLst>
                  <a:glow rad="63500">
                    <a:schemeClr val="accent4">
                      <a:satMod val="175000"/>
                      <a:alpha val="40000"/>
                    </a:schemeClr>
                  </a:glow>
                </a:effectLst>
                <a:cs typeface="B Mitra" pitchFamily="2" charset="-78"/>
              </a:rPr>
              <a:t>زمانه عوض شده</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4" name="Rectangle 3"/>
          <p:cNvSpPr/>
          <p:nvPr/>
        </p:nvSpPr>
        <p:spPr>
          <a:xfrm>
            <a:off x="-9147" y="2111646"/>
            <a:ext cx="8832866" cy="1531188"/>
          </a:xfrm>
          <a:prstGeom prst="rect">
            <a:avLst/>
          </a:prstGeom>
        </p:spPr>
        <p:txBody>
          <a:bodyPr wrap="none">
            <a:spAutoFit/>
          </a:bodyPr>
          <a:lstStyle/>
          <a:p>
            <a:pPr marL="857250" indent="-857250" algn="ctr">
              <a:lnSpc>
                <a:spcPct val="150000"/>
              </a:lnSpc>
              <a:buFont typeface="Arial" panose="020B0604020202020204" pitchFamily="34" charset="0"/>
              <a:buChar char="•"/>
            </a:pPr>
            <a:r>
              <a:rPr lang="fa-IR" sz="6800" b="1" dirty="0" smtClean="0">
                <a:solidFill>
                  <a:srgbClr val="FFC000"/>
                </a:solidFill>
                <a:effectLst>
                  <a:glow rad="63500">
                    <a:schemeClr val="accent4">
                      <a:satMod val="175000"/>
                      <a:alpha val="40000"/>
                    </a:schemeClr>
                  </a:glow>
                </a:effectLst>
                <a:cs typeface="B Mitra" pitchFamily="2" charset="-78"/>
              </a:rPr>
              <a:t>عوامل تغییر مُد عوض شده</a:t>
            </a:r>
            <a:endParaRPr lang="fa-IR" sz="6800" b="1" dirty="0">
              <a:solidFill>
                <a:srgbClr val="FFC000"/>
              </a:solidFill>
              <a:effectLst>
                <a:glow rad="63500">
                  <a:schemeClr val="accent4">
                    <a:satMod val="175000"/>
                    <a:alpha val="40000"/>
                  </a:schemeClr>
                </a:glow>
              </a:effectLst>
              <a:cs typeface="B Mitra" pitchFamily="2" charset="-78"/>
            </a:endParaRPr>
          </a:p>
        </p:txBody>
      </p:sp>
      <p:sp>
        <p:nvSpPr>
          <p:cNvPr id="5" name="Rectangle 4"/>
          <p:cNvSpPr/>
          <p:nvPr/>
        </p:nvSpPr>
        <p:spPr>
          <a:xfrm>
            <a:off x="1933594" y="3714447"/>
            <a:ext cx="6902852" cy="1615827"/>
          </a:xfrm>
          <a:prstGeom prst="rect">
            <a:avLst/>
          </a:prstGeom>
        </p:spPr>
        <p:txBody>
          <a:bodyPr wrap="none">
            <a:spAutoFit/>
          </a:bodyPr>
          <a:lstStyle/>
          <a:p>
            <a:pPr marL="857250" indent="-857250" algn="ctr">
              <a:lnSpc>
                <a:spcPct val="150000"/>
              </a:lnSpc>
              <a:buFont typeface="Arial" panose="020B0604020202020204" pitchFamily="34" charset="0"/>
              <a:buChar char="•"/>
            </a:pPr>
            <a:r>
              <a:rPr lang="fa-IR" sz="7200" b="1" dirty="0" smtClean="0">
                <a:solidFill>
                  <a:srgbClr val="FFC000"/>
                </a:solidFill>
                <a:effectLst>
                  <a:glow rad="63500">
                    <a:schemeClr val="accent4">
                      <a:satMod val="175000"/>
                      <a:alpha val="40000"/>
                    </a:schemeClr>
                  </a:glow>
                </a:effectLst>
                <a:cs typeface="B Mitra" pitchFamily="2" charset="-78"/>
              </a:rPr>
              <a:t>موضوع عوض شده</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2014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348880"/>
            <a:ext cx="5695790" cy="1615827"/>
          </a:xfrm>
          <a:prstGeom prst="rect">
            <a:avLst/>
          </a:prstGeom>
        </p:spPr>
        <p:txBody>
          <a:bodyPr wrap="none">
            <a:spAutoFit/>
          </a:bodyPr>
          <a:lstStyle/>
          <a:p>
            <a:pP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مسأله عوض شده</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14107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1412776"/>
            <a:ext cx="4152099" cy="1615827"/>
          </a:xfrm>
          <a:prstGeom prst="rect">
            <a:avLst/>
          </a:prstGeom>
        </p:spPr>
        <p:txBody>
          <a:bodyPr wrap="none">
            <a:spAutoFit/>
          </a:bodyPr>
          <a:lstStyle/>
          <a:p>
            <a:pP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چه باید کرد؟</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3" name="Rectangle 2"/>
          <p:cNvSpPr/>
          <p:nvPr/>
        </p:nvSpPr>
        <p:spPr>
          <a:xfrm>
            <a:off x="4139952" y="3645024"/>
            <a:ext cx="1218603" cy="1615827"/>
          </a:xfrm>
          <a:prstGeom prst="rect">
            <a:avLst/>
          </a:prstGeom>
        </p:spPr>
        <p:txBody>
          <a:bodyPr wrap="none">
            <a:spAutoFit/>
          </a:bodyPr>
          <a:lstStyle/>
          <a:p>
            <a:pP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207048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421" y="2636912"/>
            <a:ext cx="6211958"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سازمان های مشابه</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4544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365104"/>
            <a:ext cx="8352928" cy="1754326"/>
          </a:xfrm>
          <a:prstGeom prst="rect">
            <a:avLst/>
          </a:prstGeom>
          <a:noFill/>
          <a:ln w="28575">
            <a:solidFill>
              <a:schemeClr val="accent1">
                <a:lumMod val="60000"/>
                <a:lumOff val="40000"/>
              </a:schemeClr>
            </a:solidFill>
          </a:ln>
        </p:spPr>
        <p:txBody>
          <a:bodyPr wrap="square" rtlCol="1">
            <a:spAutoFit/>
          </a:bodyPr>
          <a:lstStyle/>
          <a:p>
            <a:pPr marL="342900" indent="-342900" algn="just">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تقریباً </a:t>
            </a:r>
            <a:r>
              <a:rPr lang="fa-IR" sz="2400" b="1" dirty="0">
                <a:solidFill>
                  <a:srgbClr val="FFC000"/>
                </a:solidFill>
                <a:effectLst>
                  <a:glow rad="63500">
                    <a:schemeClr val="accent4">
                      <a:satMod val="175000"/>
                      <a:alpha val="40000"/>
                    </a:schemeClr>
                  </a:glow>
                </a:effectLst>
                <a:cs typeface="B Mitra" pitchFamily="2" charset="-78"/>
              </a:rPr>
              <a:t>در تمام شهرهای اصلی و شناخته شده صنعت مد سازمان­هایی برآمده از توافق بخش خصوصی وظیفه کنترل و تولید اعتبار بر مبنای پروتکل­های مورد توافق را بر عهده دارند.</a:t>
            </a:r>
          </a:p>
        </p:txBody>
      </p:sp>
      <p:sp>
        <p:nvSpPr>
          <p:cNvPr id="3" name="TextBox 2"/>
          <p:cNvSpPr txBox="1"/>
          <p:nvPr/>
        </p:nvSpPr>
        <p:spPr>
          <a:xfrm>
            <a:off x="7078682" y="1765086"/>
            <a:ext cx="1656184" cy="646331"/>
          </a:xfrm>
          <a:prstGeom prst="rect">
            <a:avLst/>
          </a:prstGeom>
          <a:noFill/>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سایر نقاط دنیا</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4" name="TextBox 3"/>
          <p:cNvSpPr txBox="1"/>
          <p:nvPr/>
        </p:nvSpPr>
        <p:spPr>
          <a:xfrm>
            <a:off x="4518972" y="1139389"/>
            <a:ext cx="1656184" cy="600164"/>
          </a:xfrm>
          <a:prstGeom prst="rect">
            <a:avLst/>
          </a:prstGeom>
          <a:noFill/>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دولت</a:t>
            </a:r>
            <a:r>
              <a:rPr lang="fa-IR" dirty="0"/>
              <a:t> </a:t>
            </a:r>
            <a:r>
              <a:rPr lang="fa-IR" sz="2400" b="1" dirty="0" smtClean="0">
                <a:solidFill>
                  <a:srgbClr val="FFC000"/>
                </a:solidFill>
                <a:effectLst>
                  <a:glow rad="63500">
                    <a:schemeClr val="accent4">
                      <a:satMod val="175000"/>
                      <a:alpha val="40000"/>
                    </a:schemeClr>
                  </a:glow>
                </a:effectLst>
                <a:cs typeface="B Mitra" pitchFamily="2" charset="-78"/>
              </a:rPr>
              <a:t>ها</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5" name="TextBox 4"/>
          <p:cNvSpPr txBox="1"/>
          <p:nvPr/>
        </p:nvSpPr>
        <p:spPr>
          <a:xfrm>
            <a:off x="2405526" y="1169581"/>
            <a:ext cx="1656184" cy="600164"/>
          </a:xfrm>
          <a:prstGeom prst="rect">
            <a:avLst/>
          </a:prstGeom>
          <a:noFill/>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سیاست بدن</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6" name="TextBox 5"/>
          <p:cNvSpPr txBox="1"/>
          <p:nvPr/>
        </p:nvSpPr>
        <p:spPr>
          <a:xfrm>
            <a:off x="4305728" y="2190270"/>
            <a:ext cx="1872208" cy="646331"/>
          </a:xfrm>
          <a:prstGeom prst="rect">
            <a:avLst/>
          </a:prstGeom>
          <a:noFill/>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بخش خصوصی</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7" name="TextBox 6"/>
          <p:cNvSpPr txBox="1"/>
          <p:nvPr/>
        </p:nvSpPr>
        <p:spPr>
          <a:xfrm>
            <a:off x="2340269" y="2189699"/>
            <a:ext cx="1440160" cy="646331"/>
          </a:xfrm>
          <a:prstGeom prst="rect">
            <a:avLst/>
          </a:prstGeom>
          <a:noFill/>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مشروعیت</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8" name="TextBox 7"/>
          <p:cNvSpPr txBox="1"/>
          <p:nvPr/>
        </p:nvSpPr>
        <p:spPr>
          <a:xfrm>
            <a:off x="2248277" y="2944466"/>
            <a:ext cx="1440160" cy="600164"/>
          </a:xfrm>
          <a:prstGeom prst="rect">
            <a:avLst/>
          </a:prstGeom>
          <a:noFill/>
        </p:spPr>
        <p:txBody>
          <a:bodyPr wrap="square" rtlCol="1">
            <a:spAutoFit/>
          </a:bodyPr>
          <a:lstStyle/>
          <a:p>
            <a:pPr algn="ctr">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اعتبار</a:t>
            </a:r>
            <a:endParaRPr lang="fa-IR" sz="2400" b="1" dirty="0">
              <a:solidFill>
                <a:srgbClr val="FFC000"/>
              </a:solidFill>
              <a:effectLst>
                <a:glow rad="63500">
                  <a:schemeClr val="accent4">
                    <a:satMod val="175000"/>
                    <a:alpha val="40000"/>
                  </a:schemeClr>
                </a:glow>
              </a:effectLst>
              <a:cs typeface="B Mitra" pitchFamily="2" charset="-78"/>
            </a:endParaRPr>
          </a:p>
        </p:txBody>
      </p:sp>
      <p:sp>
        <p:nvSpPr>
          <p:cNvPr id="9" name="TextBox 8"/>
          <p:cNvSpPr txBox="1"/>
          <p:nvPr/>
        </p:nvSpPr>
        <p:spPr>
          <a:xfrm>
            <a:off x="153652" y="2233705"/>
            <a:ext cx="1833699" cy="600164"/>
          </a:xfrm>
          <a:prstGeom prst="rect">
            <a:avLst/>
          </a:prstGeom>
          <a:noFill/>
          <a:ln w="28575">
            <a:solidFill>
              <a:schemeClr val="accent1">
                <a:lumMod val="60000"/>
                <a:lumOff val="40000"/>
              </a:schemeClr>
            </a:solidFill>
          </a:ln>
        </p:spPr>
        <p:txBody>
          <a:bodyPr wrap="square" rtlCol="1">
            <a:spAutoFit/>
          </a:bodyPr>
          <a:lstStyle/>
          <a:p>
            <a:pPr algn="just">
              <a:lnSpc>
                <a:spcPct val="150000"/>
              </a:lnSpc>
            </a:pPr>
            <a:r>
              <a:rPr lang="fa-IR" sz="2400" b="1" dirty="0" smtClean="0">
                <a:solidFill>
                  <a:srgbClr val="FFC000"/>
                </a:solidFill>
                <a:effectLst>
                  <a:glow rad="63500">
                    <a:schemeClr val="accent4">
                      <a:satMod val="175000"/>
                      <a:alpha val="40000"/>
                    </a:schemeClr>
                  </a:glow>
                </a:effectLst>
                <a:cs typeface="B Mitra" pitchFamily="2" charset="-78"/>
              </a:rPr>
              <a:t>جریان اصلی مُد</a:t>
            </a:r>
            <a:endParaRPr lang="fa-IR" sz="2400" b="1" dirty="0">
              <a:solidFill>
                <a:srgbClr val="FFC000"/>
              </a:solidFill>
              <a:effectLst>
                <a:glow rad="63500">
                  <a:schemeClr val="accent4">
                    <a:satMod val="175000"/>
                    <a:alpha val="40000"/>
                  </a:schemeClr>
                </a:glow>
              </a:effectLst>
              <a:cs typeface="B Mitra" pitchFamily="2" charset="-78"/>
            </a:endParaRPr>
          </a:p>
        </p:txBody>
      </p:sp>
      <p:cxnSp>
        <p:nvCxnSpPr>
          <p:cNvPr id="11" name="Straight Arrow Connector 10"/>
          <p:cNvCxnSpPr/>
          <p:nvPr/>
        </p:nvCxnSpPr>
        <p:spPr>
          <a:xfrm flipH="1" flipV="1">
            <a:off x="6280703" y="1647383"/>
            <a:ext cx="810090" cy="36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39952" y="1556792"/>
            <a:ext cx="897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59932" y="2619660"/>
            <a:ext cx="414046" cy="4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80112" y="1765086"/>
            <a:ext cx="0" cy="501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285948" y="2189699"/>
            <a:ext cx="799601" cy="429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574377" y="2944466"/>
            <a:ext cx="799601" cy="429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123899" y="2548363"/>
            <a:ext cx="365138" cy="9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777095" y="1696053"/>
            <a:ext cx="799601" cy="429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777095" y="2939964"/>
            <a:ext cx="810090" cy="36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040179" y="2767432"/>
            <a:ext cx="0" cy="356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32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352928" cy="5262979"/>
          </a:xfrm>
          <a:prstGeom prst="rect">
            <a:avLst/>
          </a:prstGeom>
          <a:noFill/>
        </p:spPr>
        <p:txBody>
          <a:bodyPr wrap="square" rtlCol="1">
            <a:spAutoFit/>
          </a:bodyPr>
          <a:lstStyle/>
          <a:p>
            <a:pPr marL="342900" lvl="0" indent="-342900" algn="l" rtl="0">
              <a:buFont typeface="Arial" panose="020B0604020202020204" pitchFamily="34" charset="0"/>
              <a:buChar char="•"/>
            </a:pPr>
            <a:r>
              <a:rPr lang="en-US" sz="2400" b="1" dirty="0">
                <a:solidFill>
                  <a:srgbClr val="FFC000"/>
                </a:solidFill>
                <a:effectLst>
                  <a:glow rad="63500">
                    <a:schemeClr val="accent4">
                      <a:satMod val="175000"/>
                      <a:alpha val="40000"/>
                    </a:schemeClr>
                  </a:glow>
                </a:effectLst>
                <a:cs typeface="B Mitra" pitchFamily="2" charset="-78"/>
              </a:rPr>
              <a:t>Camera </a:t>
            </a:r>
            <a:r>
              <a:rPr lang="en-US" sz="2400" b="1" dirty="0" err="1">
                <a:solidFill>
                  <a:srgbClr val="FFC000"/>
                </a:solidFill>
                <a:effectLst>
                  <a:glow rad="63500">
                    <a:schemeClr val="accent4">
                      <a:satMod val="175000"/>
                      <a:alpha val="40000"/>
                    </a:schemeClr>
                  </a:glow>
                </a:effectLst>
                <a:cs typeface="B Mitra" pitchFamily="2" charset="-78"/>
              </a:rPr>
              <a:t>Nazionale</a:t>
            </a:r>
            <a:r>
              <a:rPr lang="en-US" sz="2400" b="1" dirty="0">
                <a:solidFill>
                  <a:srgbClr val="FFC000"/>
                </a:solidFill>
                <a:effectLst>
                  <a:glow rad="63500">
                    <a:schemeClr val="accent4">
                      <a:satMod val="175000"/>
                      <a:alpha val="40000"/>
                    </a:schemeClr>
                  </a:glow>
                </a:effectLst>
                <a:cs typeface="B Mitra" pitchFamily="2" charset="-78"/>
              </a:rPr>
              <a:t> </a:t>
            </a:r>
            <a:r>
              <a:rPr lang="en-US" sz="2400" b="1" dirty="0" err="1">
                <a:solidFill>
                  <a:srgbClr val="FFC000"/>
                </a:solidFill>
                <a:effectLst>
                  <a:glow rad="63500">
                    <a:schemeClr val="accent4">
                      <a:satMod val="175000"/>
                      <a:alpha val="40000"/>
                    </a:schemeClr>
                  </a:glow>
                </a:effectLst>
                <a:cs typeface="B Mitra" pitchFamily="2" charset="-78"/>
              </a:rPr>
              <a:t>della</a:t>
            </a:r>
            <a:r>
              <a:rPr lang="en-US" sz="2400" b="1" dirty="0">
                <a:solidFill>
                  <a:srgbClr val="FFC000"/>
                </a:solidFill>
                <a:effectLst>
                  <a:glow rad="63500">
                    <a:schemeClr val="accent4">
                      <a:satMod val="175000"/>
                      <a:alpha val="40000"/>
                    </a:schemeClr>
                  </a:glow>
                </a:effectLst>
                <a:cs typeface="B Mitra" pitchFamily="2" charset="-78"/>
              </a:rPr>
              <a:t> </a:t>
            </a:r>
            <a:r>
              <a:rPr lang="en-US" sz="2400" b="1" dirty="0" err="1">
                <a:solidFill>
                  <a:srgbClr val="FFC000"/>
                </a:solidFill>
                <a:effectLst>
                  <a:glow rad="63500">
                    <a:schemeClr val="accent4">
                      <a:satMod val="175000"/>
                      <a:alpha val="40000"/>
                    </a:schemeClr>
                  </a:glow>
                </a:effectLst>
                <a:cs typeface="B Mitra" pitchFamily="2" charset="-78"/>
              </a:rPr>
              <a:t>Moda</a:t>
            </a:r>
            <a:r>
              <a:rPr lang="en-US" sz="2400" b="1" dirty="0">
                <a:solidFill>
                  <a:srgbClr val="FFC000"/>
                </a:solidFill>
                <a:effectLst>
                  <a:glow rad="63500">
                    <a:schemeClr val="accent4">
                      <a:satMod val="175000"/>
                      <a:alpha val="40000"/>
                    </a:schemeClr>
                  </a:glow>
                </a:effectLst>
                <a:cs typeface="B Mitra" pitchFamily="2" charset="-78"/>
              </a:rPr>
              <a:t> </a:t>
            </a:r>
            <a:r>
              <a:rPr lang="en-US" sz="2400" b="1" dirty="0" err="1">
                <a:solidFill>
                  <a:srgbClr val="FFC000"/>
                </a:solidFill>
                <a:effectLst>
                  <a:glow rad="63500">
                    <a:schemeClr val="accent4">
                      <a:satMod val="175000"/>
                      <a:alpha val="40000"/>
                    </a:schemeClr>
                  </a:glow>
                </a:effectLst>
                <a:cs typeface="B Mitra" pitchFamily="2" charset="-78"/>
              </a:rPr>
              <a:t>Italiana</a:t>
            </a:r>
            <a:endParaRPr lang="en-US" sz="2400" b="1" dirty="0">
              <a:solidFill>
                <a:srgbClr val="FFC000"/>
              </a:solidFill>
              <a:effectLst>
                <a:glow rad="63500">
                  <a:schemeClr val="accent4">
                    <a:satMod val="175000"/>
                    <a:alpha val="40000"/>
                  </a:schemeClr>
                </a:glow>
              </a:effectLst>
              <a:cs typeface="B Mitra" pitchFamily="2" charset="-78"/>
            </a:endParaRPr>
          </a:p>
          <a:p>
            <a:pPr lvl="0" algn="just"/>
            <a:r>
              <a:rPr lang="fa-IR" sz="2400" dirty="0" smtClean="0"/>
              <a:t> </a:t>
            </a:r>
            <a:r>
              <a:rPr lang="fa-IR" sz="2400" b="1" dirty="0">
                <a:solidFill>
                  <a:srgbClr val="FFC000"/>
                </a:solidFill>
                <a:effectLst>
                  <a:glow rad="63500">
                    <a:schemeClr val="accent4">
                      <a:satMod val="175000"/>
                      <a:alpha val="40000"/>
                    </a:schemeClr>
                  </a:glow>
                </a:effectLst>
                <a:cs typeface="B Mitra" pitchFamily="2" charset="-78"/>
              </a:rPr>
              <a:t>خانه مد ایتالیا</a:t>
            </a:r>
            <a:endParaRPr lang="en-US" sz="2400" b="1" dirty="0">
              <a:solidFill>
                <a:srgbClr val="FFC000"/>
              </a:solidFill>
              <a:effectLst>
                <a:glow rad="63500">
                  <a:schemeClr val="accent4">
                    <a:satMod val="175000"/>
                    <a:alpha val="40000"/>
                  </a:schemeClr>
                </a:glow>
              </a:effectLst>
              <a:cs typeface="B Mitra" pitchFamily="2" charset="-78"/>
            </a:endParaRPr>
          </a:p>
          <a:p>
            <a:pPr algn="just"/>
            <a:r>
              <a:rPr lang="fa-IR" sz="2400" b="1" dirty="0">
                <a:solidFill>
                  <a:srgbClr val="FFC000"/>
                </a:solidFill>
                <a:effectLst>
                  <a:glow rad="63500">
                    <a:schemeClr val="accent4">
                      <a:satMod val="175000"/>
                      <a:alpha val="40000"/>
                    </a:schemeClr>
                  </a:glow>
                </a:effectLst>
                <a:cs typeface="B Mitra" pitchFamily="2" charset="-78"/>
              </a:rPr>
              <a:t>خانه مد ایتالیا اولین بار در سال 1958 توسط خبرنگاران و آقای جیوانی باتیستا راه اندازی گردید. در حال حاضر برگزاری هفته­های مد ایتالیا با همکاری این سازمان و سازمان تجاری دولتی (</a:t>
            </a:r>
            <a:r>
              <a:rPr lang="en-US" sz="2400" b="1" dirty="0">
                <a:solidFill>
                  <a:srgbClr val="FFC000"/>
                </a:solidFill>
                <a:effectLst>
                  <a:glow rad="63500">
                    <a:schemeClr val="accent4">
                      <a:satMod val="175000"/>
                      <a:alpha val="40000"/>
                    </a:schemeClr>
                  </a:glow>
                </a:effectLst>
                <a:cs typeface="B Mitra" pitchFamily="2" charset="-78"/>
              </a:rPr>
              <a:t>ICE</a:t>
            </a:r>
            <a:r>
              <a:rPr lang="fa-IR" sz="2400" b="1" dirty="0">
                <a:solidFill>
                  <a:srgbClr val="FFC000"/>
                </a:solidFill>
                <a:effectLst>
                  <a:glow rad="63500">
                    <a:schemeClr val="accent4">
                      <a:satMod val="175000"/>
                      <a:alpha val="40000"/>
                    </a:schemeClr>
                  </a:glow>
                </a:effectLst>
                <a:cs typeface="B Mitra" pitchFamily="2" charset="-78"/>
              </a:rPr>
              <a:t>) انجام می شود.</a:t>
            </a:r>
          </a:p>
          <a:p>
            <a:endParaRPr lang="en-US" sz="2400" dirty="0">
              <a:cs typeface="B Mitra" panose="00000400000000000000" pitchFamily="2" charset="-78"/>
            </a:endParaRPr>
          </a:p>
          <a:p>
            <a:pPr marL="342900" indent="-342900" algn="l" rtl="0">
              <a:buFont typeface="Arial" panose="020B0604020202020204" pitchFamily="34" charset="0"/>
              <a:buChar char="•"/>
            </a:pPr>
            <a:r>
              <a:rPr lang="en-US" sz="2400" b="1" dirty="0">
                <a:solidFill>
                  <a:srgbClr val="FFC000"/>
                </a:solidFill>
                <a:effectLst>
                  <a:glow rad="63500">
                    <a:schemeClr val="accent4">
                      <a:satMod val="175000"/>
                      <a:alpha val="40000"/>
                    </a:schemeClr>
                  </a:glow>
                </a:effectLst>
                <a:cs typeface="B Mitra" pitchFamily="2" charset="-78"/>
              </a:rPr>
              <a:t>British </a:t>
            </a:r>
            <a:r>
              <a:rPr lang="en-US" sz="2400" b="1" dirty="0" err="1">
                <a:solidFill>
                  <a:srgbClr val="FFC000"/>
                </a:solidFill>
                <a:effectLst>
                  <a:glow rad="63500">
                    <a:schemeClr val="accent4">
                      <a:satMod val="175000"/>
                      <a:alpha val="40000"/>
                    </a:schemeClr>
                  </a:glow>
                </a:effectLst>
                <a:cs typeface="B Mitra" pitchFamily="2" charset="-78"/>
              </a:rPr>
              <a:t>fahshion</a:t>
            </a:r>
            <a:r>
              <a:rPr lang="en-US" sz="2400" b="1" dirty="0">
                <a:solidFill>
                  <a:srgbClr val="FFC000"/>
                </a:solidFill>
                <a:effectLst>
                  <a:glow rad="63500">
                    <a:schemeClr val="accent4">
                      <a:satMod val="175000"/>
                      <a:alpha val="40000"/>
                    </a:schemeClr>
                  </a:glow>
                </a:effectLst>
                <a:cs typeface="B Mitra" pitchFamily="2" charset="-78"/>
              </a:rPr>
              <a:t> council</a:t>
            </a:r>
          </a:p>
          <a:p>
            <a:pPr lvl="0" algn="r"/>
            <a:r>
              <a:rPr lang="fa-IR" sz="2400" b="1" dirty="0">
                <a:solidFill>
                  <a:srgbClr val="FFC000"/>
                </a:solidFill>
                <a:effectLst>
                  <a:glow rad="63500">
                    <a:schemeClr val="accent4">
                      <a:satMod val="175000"/>
                      <a:alpha val="40000"/>
                    </a:schemeClr>
                  </a:glow>
                </a:effectLst>
                <a:cs typeface="B Mitra" pitchFamily="2" charset="-78"/>
              </a:rPr>
              <a:t> شورای مد بریتانیا </a:t>
            </a:r>
            <a:endParaRPr lang="en-US" sz="2400" b="1" dirty="0">
              <a:solidFill>
                <a:srgbClr val="FFC000"/>
              </a:solidFill>
              <a:effectLst>
                <a:glow rad="63500">
                  <a:schemeClr val="accent4">
                    <a:satMod val="175000"/>
                    <a:alpha val="40000"/>
                  </a:schemeClr>
                </a:glow>
              </a:effectLst>
              <a:cs typeface="B Mitra" pitchFamily="2" charset="-78"/>
            </a:endParaRPr>
          </a:p>
          <a:p>
            <a:r>
              <a:rPr lang="fa-IR" sz="2400" b="1" dirty="0">
                <a:solidFill>
                  <a:srgbClr val="FFC000"/>
                </a:solidFill>
                <a:effectLst>
                  <a:glow rad="63500">
                    <a:schemeClr val="accent4">
                      <a:satMod val="175000"/>
                      <a:alpha val="40000"/>
                    </a:schemeClr>
                  </a:glow>
                </a:effectLst>
                <a:cs typeface="B Mitra" pitchFamily="2" charset="-78"/>
              </a:rPr>
              <a:t>خانه مد بریتانیا توسط دست اندرکاران صنعت فشن و با حمایت شهرداری لندن پایه ریزی و تشکیل شد.</a:t>
            </a:r>
          </a:p>
          <a:p>
            <a:endParaRPr lang="en-US" sz="2400" dirty="0">
              <a:cs typeface="B Mitra" panose="00000400000000000000" pitchFamily="2" charset="-78"/>
            </a:endParaRPr>
          </a:p>
          <a:p>
            <a:pPr marL="342900" lvl="0" indent="-342900" algn="l" rtl="0">
              <a:buFont typeface="Arial" panose="020B0604020202020204" pitchFamily="34" charset="0"/>
              <a:buChar char="•"/>
            </a:pPr>
            <a:r>
              <a:rPr lang="en-US" sz="2400" b="1" dirty="0">
                <a:solidFill>
                  <a:srgbClr val="FFC000"/>
                </a:solidFill>
                <a:effectLst>
                  <a:glow rad="63500">
                    <a:schemeClr val="accent4">
                      <a:satMod val="175000"/>
                      <a:alpha val="40000"/>
                    </a:schemeClr>
                  </a:glow>
                </a:effectLst>
                <a:cs typeface="B Mitra" pitchFamily="2" charset="-78"/>
              </a:rPr>
              <a:t>The </a:t>
            </a:r>
            <a:r>
              <a:rPr lang="en-US" sz="2400" b="1" dirty="0" err="1">
                <a:solidFill>
                  <a:srgbClr val="FFC000"/>
                </a:solidFill>
                <a:effectLst>
                  <a:glow rad="63500">
                    <a:schemeClr val="accent4">
                      <a:satMod val="175000"/>
                      <a:alpha val="40000"/>
                    </a:schemeClr>
                  </a:glow>
                </a:effectLst>
                <a:cs typeface="B Mitra" pitchFamily="2" charset="-78"/>
              </a:rPr>
              <a:t>Fédération</a:t>
            </a:r>
            <a:r>
              <a:rPr lang="en-US" sz="2400" b="1" dirty="0">
                <a:solidFill>
                  <a:srgbClr val="FFC000"/>
                </a:solidFill>
                <a:effectLst>
                  <a:glow rad="63500">
                    <a:schemeClr val="accent4">
                      <a:satMod val="175000"/>
                      <a:alpha val="40000"/>
                    </a:schemeClr>
                  </a:glow>
                </a:effectLst>
                <a:cs typeface="B Mitra" pitchFamily="2" charset="-78"/>
              </a:rPr>
              <a:t> </a:t>
            </a:r>
            <a:r>
              <a:rPr lang="en-US" sz="2400" b="1" dirty="0" err="1">
                <a:solidFill>
                  <a:srgbClr val="FFC000"/>
                </a:solidFill>
                <a:effectLst>
                  <a:glow rad="63500">
                    <a:schemeClr val="accent4">
                      <a:satMod val="175000"/>
                      <a:alpha val="40000"/>
                    </a:schemeClr>
                  </a:glow>
                </a:effectLst>
                <a:cs typeface="B Mitra" pitchFamily="2" charset="-78"/>
              </a:rPr>
              <a:t>Française</a:t>
            </a:r>
            <a:r>
              <a:rPr lang="en-US" sz="2400" b="1" dirty="0">
                <a:solidFill>
                  <a:srgbClr val="FFC000"/>
                </a:solidFill>
                <a:effectLst>
                  <a:glow rad="63500">
                    <a:schemeClr val="accent4">
                      <a:satMod val="175000"/>
                      <a:alpha val="40000"/>
                    </a:schemeClr>
                  </a:glow>
                </a:effectLst>
                <a:cs typeface="B Mitra" pitchFamily="2" charset="-78"/>
              </a:rPr>
              <a:t> de la Couture, du Prêt-à-Porter des Couturiers et des </a:t>
            </a:r>
            <a:r>
              <a:rPr lang="en-US" sz="2400" b="1" dirty="0" err="1">
                <a:solidFill>
                  <a:srgbClr val="FFC000"/>
                </a:solidFill>
                <a:effectLst>
                  <a:glow rad="63500">
                    <a:schemeClr val="accent4">
                      <a:satMod val="175000"/>
                      <a:alpha val="40000"/>
                    </a:schemeClr>
                  </a:glow>
                </a:effectLst>
                <a:cs typeface="B Mitra" pitchFamily="2" charset="-78"/>
              </a:rPr>
              <a:t>Créateurs</a:t>
            </a:r>
            <a:r>
              <a:rPr lang="en-US" sz="2400" b="1" dirty="0">
                <a:solidFill>
                  <a:srgbClr val="FFC000"/>
                </a:solidFill>
                <a:effectLst>
                  <a:glow rad="63500">
                    <a:schemeClr val="accent4">
                      <a:satMod val="175000"/>
                      <a:alpha val="40000"/>
                    </a:schemeClr>
                  </a:glow>
                </a:effectLst>
                <a:cs typeface="B Mitra" pitchFamily="2" charset="-78"/>
              </a:rPr>
              <a:t> de Mode </a:t>
            </a:r>
          </a:p>
          <a:p>
            <a:r>
              <a:rPr lang="fa-IR" sz="2400" b="1" dirty="0">
                <a:solidFill>
                  <a:srgbClr val="FFC000"/>
                </a:solidFill>
                <a:effectLst>
                  <a:glow rad="63500">
                    <a:schemeClr val="accent4">
                      <a:satMod val="175000"/>
                      <a:alpha val="40000"/>
                    </a:schemeClr>
                  </a:glow>
                </a:effectLst>
                <a:cs typeface="B Mitra" pitchFamily="2" charset="-78"/>
              </a:rPr>
              <a:t>خانه مد پاریس در سال 1973 توسط رالف تولدانو روزنامه نگار پایه گذاری شد.</a:t>
            </a:r>
          </a:p>
        </p:txBody>
      </p:sp>
    </p:spTree>
    <p:extLst>
      <p:ext uri="{BB962C8B-B14F-4D97-AF65-F5344CB8AC3E}">
        <p14:creationId xmlns:p14="http://schemas.microsoft.com/office/powerpoint/2010/main" val="20164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352928" cy="4524315"/>
          </a:xfrm>
          <a:prstGeom prst="rect">
            <a:avLst/>
          </a:prstGeom>
          <a:noFill/>
        </p:spPr>
        <p:txBody>
          <a:bodyPr wrap="square" rtlCol="1">
            <a:spAutoFit/>
          </a:bodyPr>
          <a:lstStyle/>
          <a:p>
            <a:endParaRPr lang="en-US" sz="2400" dirty="0"/>
          </a:p>
          <a:p>
            <a:pPr lvl="0" indent="-342900" algn="l" rtl="0">
              <a:buFont typeface="Arial" panose="020B0604020202020204" pitchFamily="34" charset="0"/>
              <a:buChar char="•"/>
            </a:pPr>
            <a:r>
              <a:rPr lang="en-US" sz="2400" b="1" dirty="0">
                <a:solidFill>
                  <a:srgbClr val="FFC000"/>
                </a:solidFill>
                <a:effectLst>
                  <a:glow rad="63500">
                    <a:schemeClr val="accent4">
                      <a:satMod val="175000"/>
                      <a:alpha val="40000"/>
                    </a:schemeClr>
                  </a:glow>
                </a:effectLst>
                <a:cs typeface="B Mitra" pitchFamily="2" charset="-78"/>
              </a:rPr>
              <a:t>COUNCIL OF FASHION DESIGNERS OF AMERICA (CFDA)</a:t>
            </a:r>
          </a:p>
          <a:p>
            <a:pPr lvl="0"/>
            <a:r>
              <a:rPr lang="fa-IR" sz="2400" b="1" dirty="0">
                <a:solidFill>
                  <a:srgbClr val="FFC000"/>
                </a:solidFill>
                <a:effectLst>
                  <a:glow rad="63500">
                    <a:schemeClr val="accent4">
                      <a:satMod val="175000"/>
                      <a:alpha val="40000"/>
                    </a:schemeClr>
                  </a:glow>
                </a:effectLst>
                <a:cs typeface="B Mitra" pitchFamily="2" charset="-78"/>
              </a:rPr>
              <a:t> شورای مد طراحان مد آمریکا</a:t>
            </a:r>
            <a:endParaRPr lang="en-US" sz="2400" b="1" dirty="0">
              <a:solidFill>
                <a:srgbClr val="FFC000"/>
              </a:solidFill>
              <a:effectLst>
                <a:glow rad="63500">
                  <a:schemeClr val="accent4">
                    <a:satMod val="175000"/>
                    <a:alpha val="40000"/>
                  </a:schemeClr>
                </a:glow>
              </a:effectLst>
              <a:cs typeface="B Mitra" pitchFamily="2" charset="-78"/>
            </a:endParaRPr>
          </a:p>
          <a:p>
            <a:r>
              <a:rPr lang="fa-IR" sz="2400" b="1" dirty="0">
                <a:solidFill>
                  <a:srgbClr val="FFC000"/>
                </a:solidFill>
                <a:effectLst>
                  <a:glow rad="63500">
                    <a:schemeClr val="accent4">
                      <a:satMod val="175000"/>
                      <a:alpha val="40000"/>
                    </a:schemeClr>
                  </a:glow>
                </a:effectLst>
                <a:cs typeface="B Mitra" pitchFamily="2" charset="-78"/>
              </a:rPr>
              <a:t>خانه مد آمریکا در سال 1962 توسط النور لمبرت روزنامه نگار تاسیس شد.</a:t>
            </a:r>
          </a:p>
          <a:p>
            <a:endParaRPr lang="en-US" sz="2400" dirty="0">
              <a:cs typeface="B Mitra" panose="00000400000000000000" pitchFamily="2" charset="-78"/>
            </a:endParaRPr>
          </a:p>
          <a:p>
            <a:pPr marL="342900" lvl="0" indent="-342900" algn="l" rtl="0">
              <a:buFont typeface="Arial" panose="020B0604020202020204" pitchFamily="34" charset="0"/>
              <a:buChar char="•"/>
            </a:pPr>
            <a:r>
              <a:rPr lang="en-US" sz="2400" b="1" dirty="0">
                <a:solidFill>
                  <a:srgbClr val="FFC000"/>
                </a:solidFill>
                <a:effectLst>
                  <a:glow rad="63500">
                    <a:schemeClr val="accent4">
                      <a:satMod val="175000"/>
                      <a:alpha val="40000"/>
                    </a:schemeClr>
                  </a:glow>
                </a:effectLst>
                <a:cs typeface="B Mitra" pitchFamily="2" charset="-78"/>
              </a:rPr>
              <a:t>Arab fashion council(AFC)</a:t>
            </a:r>
          </a:p>
          <a:p>
            <a:pPr lvl="0" algn="just"/>
            <a:r>
              <a:rPr lang="en-US" sz="2400" dirty="0" smtClean="0"/>
              <a:t> </a:t>
            </a:r>
            <a:r>
              <a:rPr lang="fa-IR" sz="2400" b="1" dirty="0">
                <a:solidFill>
                  <a:srgbClr val="FFC000"/>
                </a:solidFill>
                <a:effectLst>
                  <a:glow rad="63500">
                    <a:schemeClr val="accent4">
                      <a:satMod val="175000"/>
                      <a:alpha val="40000"/>
                    </a:schemeClr>
                  </a:glow>
                </a:effectLst>
                <a:cs typeface="B Mitra" pitchFamily="2" charset="-78"/>
              </a:rPr>
              <a:t>شورای مد عرب</a:t>
            </a:r>
            <a:endParaRPr lang="en-US" sz="2400" b="1" dirty="0">
              <a:solidFill>
                <a:srgbClr val="FFC000"/>
              </a:solidFill>
              <a:effectLst>
                <a:glow rad="63500">
                  <a:schemeClr val="accent4">
                    <a:satMod val="175000"/>
                    <a:alpha val="40000"/>
                  </a:schemeClr>
                </a:glow>
              </a:effectLst>
              <a:cs typeface="B Mitra" pitchFamily="2" charset="-78"/>
            </a:endParaRPr>
          </a:p>
          <a:p>
            <a:pPr algn="just"/>
            <a:r>
              <a:rPr lang="fa-IR" sz="2400" b="1" dirty="0">
                <a:solidFill>
                  <a:srgbClr val="FFC000"/>
                </a:solidFill>
                <a:effectLst>
                  <a:glow rad="63500">
                    <a:schemeClr val="accent4">
                      <a:satMod val="175000"/>
                      <a:alpha val="40000"/>
                    </a:schemeClr>
                  </a:glow>
                </a:effectLst>
                <a:cs typeface="B Mitra" pitchFamily="2" charset="-78"/>
              </a:rPr>
              <a:t>خانه مد عربی توسط جکوب آبریان تاسیس شد وی بلاگر و مدل است. دفتر مرکزی این سازمان در لندن است. آبریان با 22 سال سن جوانترین بنیانگذار خانه مد در جهان است.</a:t>
            </a:r>
            <a:r>
              <a:rPr lang="en-US" sz="2400" b="1" dirty="0">
                <a:solidFill>
                  <a:srgbClr val="FFC000"/>
                </a:solidFill>
                <a:effectLst>
                  <a:glow rad="63500">
                    <a:schemeClr val="accent4">
                      <a:satMod val="175000"/>
                      <a:alpha val="40000"/>
                    </a:schemeClr>
                  </a:glow>
                </a:effectLst>
                <a:cs typeface="B Mitra" pitchFamily="2" charset="-78"/>
              </a:rPr>
              <a:t>  </a:t>
            </a:r>
            <a:r>
              <a:rPr lang="fa-IR" sz="2400" b="1" dirty="0">
                <a:solidFill>
                  <a:srgbClr val="FFC000"/>
                </a:solidFill>
                <a:effectLst>
                  <a:glow rad="63500">
                    <a:schemeClr val="accent4">
                      <a:satMod val="175000"/>
                      <a:alpha val="40000"/>
                    </a:schemeClr>
                  </a:glow>
                </a:effectLst>
                <a:cs typeface="B Mitra" pitchFamily="2" charset="-78"/>
              </a:rPr>
              <a:t>وی هم اکنون مدیر گروه تجاری </a:t>
            </a:r>
            <a:r>
              <a:rPr lang="en-US" sz="2400" b="1" dirty="0">
                <a:solidFill>
                  <a:srgbClr val="FFC000"/>
                </a:solidFill>
                <a:effectLst>
                  <a:glow rad="63500">
                    <a:schemeClr val="accent4">
                      <a:satMod val="175000"/>
                      <a:alpha val="40000"/>
                    </a:schemeClr>
                  </a:glow>
                </a:effectLst>
                <a:cs typeface="B Mitra" pitchFamily="2" charset="-78"/>
              </a:rPr>
              <a:t>pug</a:t>
            </a:r>
            <a:r>
              <a:rPr lang="fa-IR" sz="2400" b="1" dirty="0">
                <a:solidFill>
                  <a:srgbClr val="FFC000"/>
                </a:solidFill>
                <a:effectLst>
                  <a:glow rad="63500">
                    <a:schemeClr val="accent4">
                      <a:satMod val="175000"/>
                      <a:alpha val="40000"/>
                    </a:schemeClr>
                  </a:glow>
                </a:effectLst>
                <a:cs typeface="B Mitra" pitchFamily="2" charset="-78"/>
              </a:rPr>
              <a:t> که مالک بسیاری از مشهورترین برندهای حوزه فشن است اطلاعات بیشتر در : </a:t>
            </a:r>
            <a:r>
              <a:rPr lang="en-US" sz="2400" b="1" dirty="0">
                <a:solidFill>
                  <a:srgbClr val="FFC000"/>
                </a:solidFill>
                <a:effectLst>
                  <a:glow rad="63500">
                    <a:schemeClr val="accent4">
                      <a:satMod val="175000"/>
                      <a:alpha val="40000"/>
                    </a:schemeClr>
                  </a:glow>
                </a:effectLst>
                <a:cs typeface="B Mitra" pitchFamily="2" charset="-78"/>
              </a:rPr>
              <a:t>www.puig.com</a:t>
            </a:r>
          </a:p>
        </p:txBody>
      </p:sp>
    </p:spTree>
    <p:extLst>
      <p:ext uri="{BB962C8B-B14F-4D97-AF65-F5344CB8AC3E}">
        <p14:creationId xmlns:p14="http://schemas.microsoft.com/office/powerpoint/2010/main" val="312538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6569" y="548680"/>
            <a:ext cx="6737743" cy="5078313"/>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مدیریت بدن،</a:t>
            </a:r>
            <a:br>
              <a:rPr lang="fa-IR" sz="7200" b="1" dirty="0" smtClean="0">
                <a:solidFill>
                  <a:srgbClr val="FFC000"/>
                </a:solidFill>
                <a:effectLst>
                  <a:glow rad="63500">
                    <a:schemeClr val="accent4">
                      <a:satMod val="175000"/>
                      <a:alpha val="40000"/>
                    </a:schemeClr>
                  </a:glow>
                </a:effectLst>
                <a:cs typeface="B Mitra" pitchFamily="2" charset="-78"/>
              </a:rPr>
            </a:br>
            <a:r>
              <a:rPr lang="fa-IR" sz="7200" b="1" dirty="0" smtClean="0">
                <a:solidFill>
                  <a:srgbClr val="FFC000"/>
                </a:solidFill>
                <a:effectLst>
                  <a:glow rad="63500">
                    <a:schemeClr val="accent4">
                      <a:satMod val="175000"/>
                      <a:alpha val="40000"/>
                    </a:schemeClr>
                  </a:glow>
                </a:effectLst>
                <a:cs typeface="B Mitra" pitchFamily="2" charset="-78"/>
              </a:rPr>
              <a:t>یا</a:t>
            </a:r>
            <a:br>
              <a:rPr lang="fa-IR" sz="7200" b="1" dirty="0" smtClean="0">
                <a:solidFill>
                  <a:srgbClr val="FFC000"/>
                </a:solidFill>
                <a:effectLst>
                  <a:glow rad="63500">
                    <a:schemeClr val="accent4">
                      <a:satMod val="175000"/>
                      <a:alpha val="40000"/>
                    </a:schemeClr>
                  </a:glow>
                </a:effectLst>
                <a:cs typeface="B Mitra" pitchFamily="2" charset="-78"/>
              </a:rPr>
            </a:br>
            <a:r>
              <a:rPr lang="fa-IR" sz="7200" b="1" dirty="0" smtClean="0">
                <a:solidFill>
                  <a:srgbClr val="FFC000"/>
                </a:solidFill>
                <a:effectLst>
                  <a:glow rad="63500">
                    <a:schemeClr val="accent4">
                      <a:satMod val="175000"/>
                      <a:alpha val="40000"/>
                    </a:schemeClr>
                  </a:glow>
                </a:effectLst>
                <a:cs typeface="B Mitra" pitchFamily="2" charset="-78"/>
              </a:rPr>
              <a:t>مدیریت لباسِ بدن؟!!</a:t>
            </a:r>
            <a:endParaRPr lang="fa-IR" sz="72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95942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پوشش\siREpW_535.jpg"/>
          <p:cNvPicPr>
            <a:picLocks noChangeAspect="1" noChangeArrowheads="1"/>
          </p:cNvPicPr>
          <p:nvPr/>
        </p:nvPicPr>
        <p:blipFill>
          <a:blip r:embed="rId2"/>
          <a:srcRect l="4687" t="2879" r="4688" b="54892"/>
          <a:stretch>
            <a:fillRect/>
          </a:stretch>
        </p:blipFill>
        <p:spPr bwMode="auto">
          <a:xfrm>
            <a:off x="214281" y="214290"/>
            <a:ext cx="4614245" cy="3500462"/>
          </a:xfrm>
          <a:prstGeom prst="rect">
            <a:avLst/>
          </a:prstGeom>
          <a:noFill/>
        </p:spPr>
      </p:pic>
      <p:pic>
        <p:nvPicPr>
          <p:cNvPr id="4098" name="Picture 2" descr="I:\پوشش\siREpW_535.jpg"/>
          <p:cNvPicPr>
            <a:picLocks noChangeAspect="1" noChangeArrowheads="1"/>
          </p:cNvPicPr>
          <p:nvPr/>
        </p:nvPicPr>
        <p:blipFill>
          <a:blip r:embed="rId2"/>
          <a:srcRect l="4330" t="48316" r="4548" b="10352"/>
          <a:stretch>
            <a:fillRect/>
          </a:stretch>
        </p:blipFill>
        <p:spPr bwMode="auto">
          <a:xfrm>
            <a:off x="4357686" y="3286124"/>
            <a:ext cx="4643470" cy="3429024"/>
          </a:xfrm>
          <a:prstGeom prst="rect">
            <a:avLst/>
          </a:prstGeom>
          <a:noFill/>
        </p:spPr>
      </p:pic>
      <p:pic>
        <p:nvPicPr>
          <p:cNvPr id="4099" name="Picture 3" descr="I:\پوشش\11214_663.jpg"/>
          <p:cNvPicPr>
            <a:picLocks noChangeAspect="1" noChangeArrowheads="1"/>
          </p:cNvPicPr>
          <p:nvPr/>
        </p:nvPicPr>
        <p:blipFill>
          <a:blip r:embed="rId3"/>
          <a:srcRect/>
          <a:stretch>
            <a:fillRect/>
          </a:stretch>
        </p:blipFill>
        <p:spPr bwMode="auto">
          <a:xfrm>
            <a:off x="214281" y="3786217"/>
            <a:ext cx="2503362" cy="29289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80">
                                          <p:stCondLst>
                                            <p:cond delay="0"/>
                                          </p:stCondLst>
                                        </p:cTn>
                                        <p:tgtEl>
                                          <p:spTgt spid="4098"/>
                                        </p:tgtEl>
                                      </p:cBhvr>
                                    </p:animEffect>
                                    <p:anim calcmode="lin" valueType="num">
                                      <p:cBhvr>
                                        <p:cTn id="15"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8"/>
                                        </p:tgtEl>
                                      </p:cBhvr>
                                      <p:to x="100000" y="60000"/>
                                    </p:animScale>
                                    <p:animScale>
                                      <p:cBhvr>
                                        <p:cTn id="21" dur="166" decel="50000">
                                          <p:stCondLst>
                                            <p:cond delay="676"/>
                                          </p:stCondLst>
                                        </p:cTn>
                                        <p:tgtEl>
                                          <p:spTgt spid="4098"/>
                                        </p:tgtEl>
                                      </p:cBhvr>
                                      <p:to x="100000" y="100000"/>
                                    </p:animScale>
                                    <p:animScale>
                                      <p:cBhvr>
                                        <p:cTn id="22" dur="26">
                                          <p:stCondLst>
                                            <p:cond delay="1312"/>
                                          </p:stCondLst>
                                        </p:cTn>
                                        <p:tgtEl>
                                          <p:spTgt spid="4098"/>
                                        </p:tgtEl>
                                      </p:cBhvr>
                                      <p:to x="100000" y="80000"/>
                                    </p:animScale>
                                    <p:animScale>
                                      <p:cBhvr>
                                        <p:cTn id="23" dur="166" decel="50000">
                                          <p:stCondLst>
                                            <p:cond delay="1338"/>
                                          </p:stCondLst>
                                        </p:cTn>
                                        <p:tgtEl>
                                          <p:spTgt spid="4098"/>
                                        </p:tgtEl>
                                      </p:cBhvr>
                                      <p:to x="100000" y="100000"/>
                                    </p:animScale>
                                    <p:animScale>
                                      <p:cBhvr>
                                        <p:cTn id="24" dur="26">
                                          <p:stCondLst>
                                            <p:cond delay="1642"/>
                                          </p:stCondLst>
                                        </p:cTn>
                                        <p:tgtEl>
                                          <p:spTgt spid="4098"/>
                                        </p:tgtEl>
                                      </p:cBhvr>
                                      <p:to x="100000" y="90000"/>
                                    </p:animScale>
                                    <p:animScale>
                                      <p:cBhvr>
                                        <p:cTn id="25" dur="166" decel="50000">
                                          <p:stCondLst>
                                            <p:cond delay="1668"/>
                                          </p:stCondLst>
                                        </p:cTn>
                                        <p:tgtEl>
                                          <p:spTgt spid="4098"/>
                                        </p:tgtEl>
                                      </p:cBhvr>
                                      <p:to x="100000" y="100000"/>
                                    </p:animScale>
                                    <p:animScale>
                                      <p:cBhvr>
                                        <p:cTn id="26" dur="26">
                                          <p:stCondLst>
                                            <p:cond delay="1808"/>
                                          </p:stCondLst>
                                        </p:cTn>
                                        <p:tgtEl>
                                          <p:spTgt spid="4098"/>
                                        </p:tgtEl>
                                      </p:cBhvr>
                                      <p:to x="100000" y="95000"/>
                                    </p:animScale>
                                    <p:animScale>
                                      <p:cBhvr>
                                        <p:cTn id="27" dur="166" decel="50000">
                                          <p:stCondLst>
                                            <p:cond delay="1834"/>
                                          </p:stCondLst>
                                        </p:cTn>
                                        <p:tgtEl>
                                          <p:spTgt spid="409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 calcmode="lin" valueType="num">
                                      <p:cBhvr>
                                        <p:cTn id="32" dur="1000" fill="hold"/>
                                        <p:tgtEl>
                                          <p:spTgt spid="4099"/>
                                        </p:tgtEl>
                                        <p:attrNameLst>
                                          <p:attrName>ppt_w</p:attrName>
                                        </p:attrNameLst>
                                      </p:cBhvr>
                                      <p:tavLst>
                                        <p:tav tm="0">
                                          <p:val>
                                            <p:fltVal val="0"/>
                                          </p:val>
                                        </p:tav>
                                        <p:tav tm="100000">
                                          <p:val>
                                            <p:strVal val="#ppt_w"/>
                                          </p:val>
                                        </p:tav>
                                      </p:tavLst>
                                    </p:anim>
                                    <p:anim calcmode="lin" valueType="num">
                                      <p:cBhvr>
                                        <p:cTn id="33" dur="1000" fill="hold"/>
                                        <p:tgtEl>
                                          <p:spTgt spid="4099"/>
                                        </p:tgtEl>
                                        <p:attrNameLst>
                                          <p:attrName>ppt_h</p:attrName>
                                        </p:attrNameLst>
                                      </p:cBhvr>
                                      <p:tavLst>
                                        <p:tav tm="0">
                                          <p:val>
                                            <p:fltVal val="0"/>
                                          </p:val>
                                        </p:tav>
                                        <p:tav tm="100000">
                                          <p:val>
                                            <p:strVal val="#ppt_h"/>
                                          </p:val>
                                        </p:tav>
                                      </p:tavLst>
                                    </p:anim>
                                    <p:anim calcmode="lin" valueType="num">
                                      <p:cBhvr>
                                        <p:cTn id="34" dur="1000" fill="hold"/>
                                        <p:tgtEl>
                                          <p:spTgt spid="4099"/>
                                        </p:tgtEl>
                                        <p:attrNameLst>
                                          <p:attrName>style.rotation</p:attrName>
                                        </p:attrNameLst>
                                      </p:cBhvr>
                                      <p:tavLst>
                                        <p:tav tm="0">
                                          <p:val>
                                            <p:fltVal val="90"/>
                                          </p:val>
                                        </p:tav>
                                        <p:tav tm="100000">
                                          <p:val>
                                            <p:fltVal val="0"/>
                                          </p:val>
                                        </p:tav>
                                      </p:tavLst>
                                    </p:anim>
                                    <p:animEffect transition="in" filter="fade">
                                      <p:cBhvr>
                                        <p:cTn id="3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7992888" cy="7017306"/>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چند نکته:</a:t>
            </a:r>
          </a:p>
          <a:p>
            <a:pPr marL="342900" indent="-342900" algn="justLow">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مقوله </a:t>
            </a:r>
            <a:r>
              <a:rPr lang="fa-IR" sz="2400" b="1" dirty="0">
                <a:solidFill>
                  <a:srgbClr val="FFC000"/>
                </a:solidFill>
                <a:effectLst>
                  <a:glow rad="63500">
                    <a:schemeClr val="accent4">
                      <a:satMod val="175000"/>
                      <a:alpha val="40000"/>
                    </a:schemeClr>
                  </a:glow>
                </a:effectLst>
                <a:cs typeface="B Mitra" pitchFamily="2" charset="-78"/>
              </a:rPr>
              <a:t>پوشش به عنوان یکی از مؤلفه های سبک زندگی، تنها به حوزه های مرتبط با حجاب و عفاف اشاره ندارد، بلکه شامل یک کل است</a:t>
            </a:r>
            <a:r>
              <a:rPr lang="fa-IR" sz="2400" b="1" dirty="0" smtClean="0">
                <a:solidFill>
                  <a:srgbClr val="FFC000"/>
                </a:solidFill>
                <a:effectLst>
                  <a:glow rad="63500">
                    <a:schemeClr val="accent4">
                      <a:satMod val="175000"/>
                      <a:alpha val="40000"/>
                    </a:schemeClr>
                  </a:glow>
                </a:effectLst>
                <a:cs typeface="B Mitra" pitchFamily="2" charset="-78"/>
              </a:rPr>
              <a:t>.</a:t>
            </a:r>
          </a:p>
          <a:p>
            <a:pPr marL="342900" indent="-342900" algn="justLow">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در سال های اخیر هر بار پوشش به عنوان مؤلفه ای از سبک زندگی مورد نظر قرار گرفته است، تنها به پوشش بانوان و پدیده حجاب اشاره شده است، این موضوع تنها مختص بانوان نیست و ناظر به سبک پوشش کل جامعه است.</a:t>
            </a:r>
          </a:p>
          <a:p>
            <a:pPr marL="342900" indent="-342900" algn="justLow">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چادر به عنوان پوشش برتر و یکی از مهمترین نمادهای مفهوم حجاب، یکی از مؤلفه های پوشش است و نه تمام آن.</a:t>
            </a:r>
            <a:endParaRPr lang="fa-IR" sz="2400" b="1" dirty="0">
              <a:solidFill>
                <a:srgbClr val="FFC000"/>
              </a:solidFill>
              <a:effectLst>
                <a:glow rad="63500">
                  <a:schemeClr val="accent4">
                    <a:satMod val="175000"/>
                    <a:alpha val="40000"/>
                  </a:schemeClr>
                </a:glow>
              </a:effectLst>
              <a:cs typeface="B Mitra" pitchFamily="2" charset="-78"/>
            </a:endParaRPr>
          </a:p>
          <a:p>
            <a:pPr marL="342900" indent="-342900">
              <a:lnSpc>
                <a:spcPct val="150000"/>
              </a:lnSpc>
              <a:buFont typeface="Arial" panose="020B0604020202020204" pitchFamily="34" charset="0"/>
              <a:buChar char="•"/>
            </a:pPr>
            <a:endParaRPr lang="fa-IR" sz="2400" b="1" dirty="0">
              <a:solidFill>
                <a:srgbClr val="FFC000"/>
              </a:solidFill>
              <a:effectLst>
                <a:glow rad="63500">
                  <a:schemeClr val="accent4">
                    <a:satMod val="175000"/>
                    <a:alpha val="40000"/>
                  </a:schemeClr>
                </a:glow>
              </a:effectLst>
              <a:cs typeface="B Mitra" pitchFamily="2" charset="-78"/>
            </a:endParaRPr>
          </a:p>
          <a:p>
            <a:pPr>
              <a:lnSpc>
                <a:spcPct val="150000"/>
              </a:lnSpc>
            </a:pPr>
            <a:endParaRPr lang="fa-IR" sz="2400" b="1" dirty="0">
              <a:solidFill>
                <a:srgbClr val="FFC000"/>
              </a:solidFill>
              <a:effectLst>
                <a:glow rad="63500">
                  <a:schemeClr val="accent4">
                    <a:satMod val="175000"/>
                    <a:alpha val="40000"/>
                  </a:schemeClr>
                </a:glow>
              </a:effectLst>
              <a:cs typeface="B Mitra" pitchFamily="2" charset="-78"/>
            </a:endParaRPr>
          </a:p>
          <a:p>
            <a:pPr>
              <a:lnSpc>
                <a:spcPct val="150000"/>
              </a:lnSpc>
            </a:pPr>
            <a:endParaRPr lang="fa-IR" sz="24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25697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352928" cy="4247317"/>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شرایط فعلی</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تبدیل پوشیدگی و فعل پوشیدن به </a:t>
            </a:r>
            <a:r>
              <a:rPr lang="en-US" sz="2400" b="1" dirty="0" smtClean="0">
                <a:solidFill>
                  <a:srgbClr val="FFC000"/>
                </a:solidFill>
                <a:effectLst>
                  <a:glow rad="63500">
                    <a:schemeClr val="accent4">
                      <a:satMod val="175000"/>
                      <a:alpha val="40000"/>
                    </a:schemeClr>
                  </a:glow>
                </a:effectLst>
                <a:cs typeface="B Mitra" pitchFamily="2" charset="-78"/>
              </a:rPr>
              <a:t>WEAR</a:t>
            </a:r>
            <a:endParaRPr lang="fa-IR" sz="2400" b="1" dirty="0" smtClean="0">
              <a:solidFill>
                <a:srgbClr val="FFC000"/>
              </a:solidFill>
              <a:effectLst>
                <a:glow rad="63500">
                  <a:schemeClr val="accent4">
                    <a:satMod val="175000"/>
                    <a:alpha val="40000"/>
                  </a:schemeClr>
                </a:glow>
              </a:effectLst>
              <a:cs typeface="B Mitra" pitchFamily="2" charset="-78"/>
            </a:endParaRP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گسترش پدیده بدن آگاهی یا </a:t>
            </a:r>
            <a:r>
              <a:rPr lang="en-US" sz="2400" b="1" dirty="0" smtClean="0">
                <a:solidFill>
                  <a:srgbClr val="FFC000"/>
                </a:solidFill>
                <a:effectLst>
                  <a:glow rad="63500">
                    <a:schemeClr val="accent4">
                      <a:satMod val="175000"/>
                      <a:alpha val="40000"/>
                    </a:schemeClr>
                  </a:glow>
                </a:effectLst>
                <a:cs typeface="B Mitra" pitchFamily="2" charset="-78"/>
              </a:rPr>
              <a:t>Body Awareness</a:t>
            </a:r>
            <a:endParaRPr lang="fa-IR" sz="2400" b="1" dirty="0" smtClean="0">
              <a:solidFill>
                <a:srgbClr val="FFC000"/>
              </a:solidFill>
              <a:effectLst>
                <a:glow rad="63500">
                  <a:schemeClr val="accent4">
                    <a:satMod val="175000"/>
                    <a:alpha val="40000"/>
                  </a:schemeClr>
                </a:glow>
              </a:effectLst>
              <a:cs typeface="B Mitra" pitchFamily="2" charset="-78"/>
            </a:endParaRP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بازطراحی بدن برای لباس</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تأثیرات تحولات جهانی بر پوشش</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مُد به </a:t>
            </a:r>
            <a:r>
              <a:rPr lang="fa-IR" sz="2400" b="1" dirty="0">
                <a:solidFill>
                  <a:srgbClr val="FFC000"/>
                </a:solidFill>
                <a:effectLst>
                  <a:glow rad="63500">
                    <a:schemeClr val="accent4">
                      <a:satMod val="175000"/>
                      <a:alpha val="40000"/>
                    </a:schemeClr>
                  </a:glow>
                </a:effectLst>
                <a:cs typeface="B Mitra" pitchFamily="2" charset="-78"/>
              </a:rPr>
              <a:t>سمت استفاده از بدن به عنوان بخشی از طراحی حرکت می کند</a:t>
            </a: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غربی شدن گفتمان در جامعه</a:t>
            </a:r>
          </a:p>
        </p:txBody>
      </p:sp>
    </p:spTree>
    <p:extLst>
      <p:ext uri="{BB962C8B-B14F-4D97-AF65-F5344CB8AC3E}">
        <p14:creationId xmlns:p14="http://schemas.microsoft.com/office/powerpoint/2010/main" val="18209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556792"/>
            <a:ext cx="8352928" cy="2585323"/>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پیش بینی </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سوژه حجاب باقی می ماند اما اُبژه حجاب تغییر خواهد کرد</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در تماس با تحولات بین المللی، پدیده بدن آگاهی گسترش پیدا خواهد کرد</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با گسترش پدیده بدن آگاهی، مفهوم حجاب برای نسل های بعدی ناملموس می شود</a:t>
            </a:r>
          </a:p>
        </p:txBody>
      </p:sp>
    </p:spTree>
    <p:extLst>
      <p:ext uri="{BB962C8B-B14F-4D97-AF65-F5344CB8AC3E}">
        <p14:creationId xmlns:p14="http://schemas.microsoft.com/office/powerpoint/2010/main" val="548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340768"/>
            <a:ext cx="8568952" cy="1015663"/>
          </a:xfrm>
          <a:prstGeom prst="rect">
            <a:avLst/>
          </a:prstGeom>
          <a:noFill/>
        </p:spPr>
        <p:txBody>
          <a:bodyPr wrap="square" rtlCol="1">
            <a:spAutoFit/>
          </a:bodyPr>
          <a:lstStyle/>
          <a:p>
            <a:pPr algn="ctr">
              <a:lnSpc>
                <a:spcPct val="150000"/>
              </a:lnSpc>
            </a:pPr>
            <a:r>
              <a:rPr lang="fa-IR" sz="4000" b="1" dirty="0" smtClean="0">
                <a:solidFill>
                  <a:srgbClr val="FFC000"/>
                </a:solidFill>
                <a:effectLst>
                  <a:glow rad="63500">
                    <a:schemeClr val="accent4">
                      <a:satMod val="175000"/>
                      <a:alpha val="40000"/>
                    </a:schemeClr>
                  </a:glow>
                </a:effectLst>
                <a:cs typeface="B Mitra" pitchFamily="2" charset="-78"/>
              </a:rPr>
              <a:t>بزرگترین خطر آتی در حوزه مُد، لباس و پوشش؟</a:t>
            </a:r>
          </a:p>
        </p:txBody>
      </p:sp>
      <p:sp>
        <p:nvSpPr>
          <p:cNvPr id="3" name="TextBox 2"/>
          <p:cNvSpPr txBox="1"/>
          <p:nvPr/>
        </p:nvSpPr>
        <p:spPr>
          <a:xfrm>
            <a:off x="287524" y="1556792"/>
            <a:ext cx="8352928" cy="3012363"/>
          </a:xfrm>
          <a:prstGeom prst="rect">
            <a:avLst/>
          </a:prstGeom>
          <a:noFill/>
        </p:spPr>
        <p:txBody>
          <a:bodyPr wrap="square" rtlCol="1">
            <a:spAutoFit/>
          </a:bodyPr>
          <a:lstStyle/>
          <a:p>
            <a:pPr algn="ctr">
              <a:lnSpc>
                <a:spcPct val="150000"/>
              </a:lnSpc>
            </a:pPr>
            <a:r>
              <a:rPr lang="fa-IR" sz="6600" b="1" dirty="0" smtClean="0">
                <a:solidFill>
                  <a:srgbClr val="FFC000"/>
                </a:solidFill>
                <a:effectLst>
                  <a:glow rad="63500">
                    <a:schemeClr val="accent4">
                      <a:satMod val="175000"/>
                      <a:alpha val="40000"/>
                    </a:schemeClr>
                  </a:glow>
                </a:effectLst>
                <a:cs typeface="B Mitra" pitchFamily="2" charset="-78"/>
              </a:rPr>
              <a:t>تغییر خودانگاره ی بدنِ انسانِ ایرانی</a:t>
            </a:r>
          </a:p>
        </p:txBody>
      </p:sp>
    </p:spTree>
    <p:extLst>
      <p:ext uri="{BB962C8B-B14F-4D97-AF65-F5344CB8AC3E}">
        <p14:creationId xmlns:p14="http://schemas.microsoft.com/office/powerpoint/2010/main" val="23095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5330" y="2075182"/>
            <a:ext cx="1800493" cy="1615827"/>
          </a:xfrm>
          <a:prstGeom prst="rect">
            <a:avLst/>
          </a:prstGeom>
        </p:spPr>
        <p:txBody>
          <a:bodyPr wrap="none">
            <a:spAutoFit/>
          </a:bodyPr>
          <a:lstStyle/>
          <a:p>
            <a:pPr algn="ctr">
              <a:lnSpc>
                <a:spcPct val="150000"/>
              </a:lnSpc>
            </a:pPr>
            <a:r>
              <a:rPr lang="fa-IR" sz="7200" b="1" dirty="0" smtClean="0">
                <a:solidFill>
                  <a:srgbClr val="FFC000"/>
                </a:solidFill>
                <a:effectLst>
                  <a:glow rad="63500">
                    <a:schemeClr val="accent4">
                      <a:satMod val="175000"/>
                      <a:alpha val="40000"/>
                    </a:schemeClr>
                  </a:glow>
                </a:effectLst>
                <a:cs typeface="B Mitra" pitchFamily="2" charset="-78"/>
              </a:rPr>
              <a:t>پایان</a:t>
            </a:r>
            <a:endParaRPr lang="fa-IR" sz="7200" b="1" dirty="0">
              <a:solidFill>
                <a:srgbClr val="FFC000"/>
              </a:solidFill>
              <a:effectLst>
                <a:glow rad="63500">
                  <a:schemeClr val="accent4">
                    <a:satMod val="175000"/>
                    <a:alpha val="40000"/>
                  </a:schemeClr>
                </a:glow>
              </a:effectLst>
              <a:cs typeface="B Mitra" pitchFamily="2" charset="-78"/>
            </a:endParaRPr>
          </a:p>
        </p:txBody>
      </p:sp>
      <p:sp>
        <p:nvSpPr>
          <p:cNvPr id="3" name="TextBox 2"/>
          <p:cNvSpPr txBox="1"/>
          <p:nvPr/>
        </p:nvSpPr>
        <p:spPr>
          <a:xfrm>
            <a:off x="489113" y="3989671"/>
            <a:ext cx="8352928" cy="600164"/>
          </a:xfrm>
          <a:prstGeom prst="rect">
            <a:avLst/>
          </a:prstGeom>
          <a:noFill/>
        </p:spPr>
        <p:txBody>
          <a:bodyPr wrap="square" rtlCol="1">
            <a:spAutoFit/>
          </a:bodyPr>
          <a:lstStyle/>
          <a:p>
            <a:pPr algn="ctr">
              <a:lnSpc>
                <a:spcPct val="150000"/>
              </a:lnSpc>
            </a:pPr>
            <a:r>
              <a:rPr lang="fa-IR" sz="2400" dirty="0">
                <a:cs typeface="B Mitra" panose="00000400000000000000" pitchFamily="2" charset="-78"/>
              </a:rPr>
              <a:t>و من الله توفیق و علیه التکلان</a:t>
            </a:r>
            <a:endParaRPr lang="fa-IR" sz="2400" b="1" dirty="0" smtClean="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15323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1">
                      <a:satMod val="175000"/>
                      <a:alpha val="40000"/>
                    </a:schemeClr>
                  </a:glow>
                  <a:outerShdw blurRad="50800" algn="tl" rotWithShape="0">
                    <a:srgbClr val="000000"/>
                  </a:outerShdw>
                </a:effectLst>
                <a:cs typeface="B Titr" pitchFamily="2" charset="-78"/>
              </a:rPr>
              <a:t>پوشش</a:t>
            </a:r>
            <a:endParaRPr lang="fa-IR" sz="44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1">
                    <a:satMod val="175000"/>
                    <a:alpha val="40000"/>
                  </a:schemeClr>
                </a:glow>
                <a:outerShdw blurRad="50800" algn="tl" rotWithShape="0">
                  <a:srgbClr val="000000"/>
                </a:outerShdw>
              </a:effectLst>
              <a:cs typeface="B Titr" pitchFamily="2" charset="-78"/>
            </a:endParaRPr>
          </a:p>
        </p:txBody>
      </p:sp>
      <p:pic>
        <p:nvPicPr>
          <p:cNvPr id="2050" name="Picture 2" descr="I:\پوشش\112.jpg"/>
          <p:cNvPicPr>
            <a:picLocks noChangeAspect="1" noChangeArrowheads="1"/>
          </p:cNvPicPr>
          <p:nvPr/>
        </p:nvPicPr>
        <p:blipFill>
          <a:blip r:embed="rId2"/>
          <a:srcRect/>
          <a:stretch>
            <a:fillRect/>
          </a:stretch>
        </p:blipFill>
        <p:spPr bwMode="auto">
          <a:xfrm>
            <a:off x="58976" y="1428736"/>
            <a:ext cx="2298446" cy="3857652"/>
          </a:xfrm>
          <a:prstGeom prst="rect">
            <a:avLst/>
          </a:prstGeom>
          <a:noFill/>
        </p:spPr>
      </p:pic>
      <p:pic>
        <p:nvPicPr>
          <p:cNvPr id="2052" name="Picture 4"/>
          <p:cNvPicPr>
            <a:picLocks noChangeAspect="1" noChangeArrowheads="1"/>
          </p:cNvPicPr>
          <p:nvPr/>
        </p:nvPicPr>
        <p:blipFill>
          <a:blip r:embed="rId3"/>
          <a:srcRect l="14157" t="4973" r="23464"/>
          <a:stretch>
            <a:fillRect/>
          </a:stretch>
        </p:blipFill>
        <p:spPr bwMode="auto">
          <a:xfrm>
            <a:off x="2357422" y="3000372"/>
            <a:ext cx="2071702" cy="37753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l="15000" r="15000"/>
          <a:stretch>
            <a:fillRect/>
          </a:stretch>
        </p:blipFill>
        <p:spPr bwMode="auto">
          <a:xfrm>
            <a:off x="7000892" y="1071546"/>
            <a:ext cx="2000264" cy="3357563"/>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r="39062"/>
          <a:stretch>
            <a:fillRect/>
          </a:stretch>
        </p:blipFill>
        <p:spPr bwMode="auto">
          <a:xfrm>
            <a:off x="4572000" y="1714488"/>
            <a:ext cx="1334990" cy="3286124"/>
          </a:xfrm>
          <a:prstGeom prst="rect">
            <a:avLst/>
          </a:prstGeom>
          <a:noFill/>
          <a:ln w="9525">
            <a:noFill/>
            <a:miter lim="800000"/>
            <a:headEnd/>
            <a:tailEnd/>
          </a:ln>
          <a:effectLst/>
        </p:spPr>
      </p:pic>
      <p:pic>
        <p:nvPicPr>
          <p:cNvPr id="2051" name="Picture 3" descr="I:\پوشش\motad-be-mod.jpg"/>
          <p:cNvPicPr>
            <a:picLocks noChangeAspect="1" noChangeArrowheads="1"/>
          </p:cNvPicPr>
          <p:nvPr/>
        </p:nvPicPr>
        <p:blipFill>
          <a:blip r:embed="rId6"/>
          <a:srcRect/>
          <a:stretch>
            <a:fillRect/>
          </a:stretch>
        </p:blipFill>
        <p:spPr bwMode="auto">
          <a:xfrm>
            <a:off x="5786446" y="4500570"/>
            <a:ext cx="3000396" cy="210980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332656"/>
            <a:ext cx="8352928" cy="6463308"/>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پیشینه مسأله پوشش و حجاب</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تا پیش از عصر قجری(پوشش سنتی ایرانیان: اقوام و شهرنشینان)</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نوعی عامل تمایزبخش دینداری و بی‏دینی و شکل‏دهنده‌ی مرزبندی‏های اعتقادی بوده است</a:t>
            </a:r>
            <a:endParaRPr lang="fa-IR" sz="2000" b="1" dirty="0" smtClean="0">
              <a:solidFill>
                <a:schemeClr val="tx1">
                  <a:lumMod val="95000"/>
                </a:schemeClr>
              </a:solidFill>
              <a:effectLst>
                <a:glow rad="63500">
                  <a:schemeClr val="accent4">
                    <a:satMod val="175000"/>
                    <a:alpha val="40000"/>
                  </a:schemeClr>
                </a:glow>
              </a:effectLst>
              <a:cs typeface="B Mitra" pitchFamily="2" charset="-78"/>
            </a:endParaRP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حجاب و اولین مواجهات با تمدن </a:t>
            </a:r>
            <a:r>
              <a:rPr lang="fa-IR" sz="2400" b="1" dirty="0" smtClean="0">
                <a:solidFill>
                  <a:srgbClr val="FFC000"/>
                </a:solidFill>
                <a:effectLst>
                  <a:glow rad="63500">
                    <a:schemeClr val="accent4">
                      <a:satMod val="175000"/>
                      <a:alpha val="40000"/>
                    </a:schemeClr>
                  </a:glow>
                </a:effectLst>
                <a:cs typeface="B Mitra" pitchFamily="2" charset="-78"/>
              </a:rPr>
              <a:t>غرب در عصر قجری</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موضوع حجاب، با سیاست و حکومت درآمیخت و حکومت ضدحجاب، ترقی‏خواه نامیده شد</a:t>
            </a: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حجاب در دوران مشروطه تا انقلاب </a:t>
            </a:r>
            <a:r>
              <a:rPr lang="fa-IR" sz="2400" b="1" dirty="0" smtClean="0">
                <a:solidFill>
                  <a:srgbClr val="FFC000"/>
                </a:solidFill>
                <a:effectLst>
                  <a:glow rad="63500">
                    <a:schemeClr val="accent4">
                      <a:satMod val="175000"/>
                      <a:alpha val="40000"/>
                    </a:schemeClr>
                  </a:glow>
                </a:effectLst>
                <a:cs typeface="B Mitra" pitchFamily="2" charset="-78"/>
              </a:rPr>
              <a:t>اسلامی(اجماع روشنفکران بر بی حجابی)</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ریشه سیاسی </a:t>
            </a:r>
            <a:r>
              <a:rPr lang="fa-IR" sz="2000" b="1" dirty="0" smtClean="0">
                <a:solidFill>
                  <a:schemeClr val="tx1">
                    <a:lumMod val="95000"/>
                  </a:schemeClr>
                </a:solidFill>
                <a:effectLst>
                  <a:glow rad="63500">
                    <a:schemeClr val="accent4">
                      <a:satMod val="175000"/>
                      <a:alpha val="40000"/>
                    </a:schemeClr>
                  </a:glow>
                </a:effectLst>
                <a:cs typeface="B Mitra" pitchFamily="2" charset="-78"/>
              </a:rPr>
              <a:t>شدن موضوع </a:t>
            </a:r>
            <a:r>
              <a:rPr lang="fa-IR" sz="2000" b="1" dirty="0">
                <a:solidFill>
                  <a:schemeClr val="tx1">
                    <a:lumMod val="95000"/>
                  </a:schemeClr>
                </a:solidFill>
                <a:effectLst>
                  <a:glow rad="63500">
                    <a:schemeClr val="accent4">
                      <a:satMod val="175000"/>
                      <a:alpha val="40000"/>
                    </a:schemeClr>
                  </a:glow>
                </a:effectLst>
                <a:cs typeface="B Mitra" pitchFamily="2" charset="-78"/>
              </a:rPr>
              <a:t>حجاب به پیش از انقلاب اسلامی باز می </a:t>
            </a:r>
            <a:r>
              <a:rPr lang="fa-IR" sz="2000" b="1" dirty="0" smtClean="0">
                <a:solidFill>
                  <a:schemeClr val="tx1">
                    <a:lumMod val="95000"/>
                  </a:schemeClr>
                </a:solidFill>
                <a:effectLst>
                  <a:glow rad="63500">
                    <a:schemeClr val="accent4">
                      <a:satMod val="175000"/>
                      <a:alpha val="40000"/>
                    </a:schemeClr>
                  </a:glow>
                </a:effectLst>
                <a:cs typeface="B Mitra" pitchFamily="2" charset="-78"/>
              </a:rPr>
              <a:t>گردد</a:t>
            </a: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حجاب در سال‏های جنگ </a:t>
            </a:r>
            <a:r>
              <a:rPr lang="fa-IR" sz="2400" b="1" dirty="0" smtClean="0">
                <a:solidFill>
                  <a:srgbClr val="FFC000"/>
                </a:solidFill>
                <a:effectLst>
                  <a:glow rad="63500">
                    <a:schemeClr val="accent4">
                      <a:satMod val="175000"/>
                      <a:alpha val="40000"/>
                    </a:schemeClr>
                  </a:glow>
                </a:effectLst>
                <a:cs typeface="B Mitra" pitchFamily="2" charset="-78"/>
              </a:rPr>
              <a:t>تحمیلی</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قانونی شدن حجاب، دین اجتماعی، آغاز جرقه های مدرنیته</a:t>
            </a: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 حجاب پس از جنگ تحمیلی (دوره‌ی سازندگی</a:t>
            </a:r>
            <a:r>
              <a:rPr lang="fa-IR" sz="2400" b="1" dirty="0" smtClean="0">
                <a:solidFill>
                  <a:srgbClr val="FFC000"/>
                </a:solidFill>
                <a:effectLst>
                  <a:glow rad="63500">
                    <a:schemeClr val="accent4">
                      <a:satMod val="175000"/>
                      <a:alpha val="40000"/>
                    </a:schemeClr>
                  </a:glow>
                </a:effectLst>
                <a:cs typeface="B Mitra" pitchFamily="2" charset="-78"/>
              </a:rPr>
              <a:t>)</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سنخ‎شناسی جدیدی از حجاب </a:t>
            </a:r>
            <a:r>
              <a:rPr lang="fa-IR" sz="2000" b="1" dirty="0" smtClean="0">
                <a:solidFill>
                  <a:schemeClr val="tx1">
                    <a:lumMod val="95000"/>
                  </a:schemeClr>
                </a:solidFill>
                <a:effectLst>
                  <a:glow rad="63500">
                    <a:schemeClr val="accent4">
                      <a:satMod val="175000"/>
                      <a:alpha val="40000"/>
                    </a:schemeClr>
                  </a:glow>
                </a:effectLst>
                <a:cs typeface="B Mitra" pitchFamily="2" charset="-78"/>
              </a:rPr>
              <a:t>با </a:t>
            </a:r>
            <a:r>
              <a:rPr lang="fa-IR" sz="2000" b="1" dirty="0">
                <a:solidFill>
                  <a:schemeClr val="tx1">
                    <a:lumMod val="95000"/>
                  </a:schemeClr>
                </a:solidFill>
                <a:effectLst>
                  <a:glow rad="63500">
                    <a:schemeClr val="accent4">
                      <a:satMod val="175000"/>
                      <a:alpha val="40000"/>
                    </a:schemeClr>
                  </a:glow>
                </a:effectLst>
                <a:cs typeface="B Mitra" pitchFamily="2" charset="-78"/>
              </a:rPr>
              <a:t>اتیکت «برتر» و «غیربرتر» جایگزین «باحجاب» و «بد‏حجاب</a:t>
            </a:r>
            <a:r>
              <a:rPr lang="fa-IR" sz="2000" b="1" dirty="0" smtClean="0">
                <a:solidFill>
                  <a:schemeClr val="tx1">
                    <a:lumMod val="95000"/>
                  </a:schemeClr>
                </a:solidFill>
                <a:effectLst>
                  <a:glow rad="63500">
                    <a:schemeClr val="accent4">
                      <a:satMod val="175000"/>
                      <a:alpha val="40000"/>
                    </a:schemeClr>
                  </a:glow>
                </a:effectLst>
                <a:cs typeface="B Mitra" pitchFamily="2" charset="-78"/>
              </a:rPr>
              <a:t>» شد، پدید آمدن دوگانه هایی نظیر چادری-مانتویی</a:t>
            </a:r>
            <a:endParaRPr lang="fa-IR" sz="24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9211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500"/>
                                        <p:tgtEl>
                                          <p:spTgt spid="8">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6555641"/>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پیشینه پوشش</a:t>
            </a:r>
          </a:p>
          <a:p>
            <a:pPr marL="342900" indent="-342900">
              <a:lnSpc>
                <a:spcPct val="150000"/>
              </a:lnSpc>
              <a:buFont typeface="Arial" panose="020B0604020202020204" pitchFamily="34" charset="0"/>
              <a:buChar char="•"/>
            </a:pPr>
            <a:r>
              <a:rPr lang="fa-IR" sz="2400" b="1" dirty="0">
                <a:solidFill>
                  <a:srgbClr val="FFC000"/>
                </a:solidFill>
                <a:effectLst>
                  <a:glow rad="63500">
                    <a:schemeClr val="accent4">
                      <a:satMod val="175000"/>
                      <a:alpha val="40000"/>
                    </a:schemeClr>
                  </a:glow>
                </a:effectLst>
                <a:cs typeface="B Mitra" pitchFamily="2" charset="-78"/>
              </a:rPr>
              <a:t>حجاب پس از سازندگی (دوره‌ی اصلاحات</a:t>
            </a:r>
            <a:r>
              <a:rPr lang="fa-IR" sz="2400" b="1" dirty="0" smtClean="0">
                <a:solidFill>
                  <a:srgbClr val="FFC000"/>
                </a:solidFill>
                <a:effectLst>
                  <a:glow rad="63500">
                    <a:schemeClr val="accent4">
                      <a:satMod val="175000"/>
                      <a:alpha val="40000"/>
                    </a:schemeClr>
                  </a:glow>
                </a:effectLst>
                <a:cs typeface="B Mitra" pitchFamily="2" charset="-78"/>
              </a:rPr>
              <a:t>)</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سیاه‏نمایی بزرگی را علیه دهه‌ی اول انقلاب به راه انداختند</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بی‏حجابی مظهر نوعی فرهیختگی، سرمایه‌ی فرهنگی بالا و کلید کسب آینده گردید</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شروع </a:t>
            </a:r>
            <a:r>
              <a:rPr lang="fa-IR" sz="2000" b="1" dirty="0">
                <a:solidFill>
                  <a:schemeClr val="tx1">
                    <a:lumMod val="95000"/>
                  </a:schemeClr>
                </a:solidFill>
                <a:effectLst>
                  <a:glow rad="63500">
                    <a:schemeClr val="accent4">
                      <a:satMod val="175000"/>
                      <a:alpha val="40000"/>
                    </a:schemeClr>
                  </a:glow>
                </a:effectLst>
                <a:cs typeface="B Mitra" pitchFamily="2" charset="-78"/>
              </a:rPr>
              <a:t>تبدیل شدن «پدیده بد پوشش» به یک مشکل </a:t>
            </a:r>
            <a:r>
              <a:rPr lang="fa-IR" sz="2000" b="1" dirty="0" smtClean="0">
                <a:solidFill>
                  <a:schemeClr val="tx1">
                    <a:lumMod val="95000"/>
                  </a:schemeClr>
                </a:solidFill>
                <a:effectLst>
                  <a:glow rad="63500">
                    <a:schemeClr val="accent4">
                      <a:satMod val="175000"/>
                      <a:alpha val="40000"/>
                    </a:schemeClr>
                  </a:glow>
                </a:effectLst>
                <a:cs typeface="B Mitra" pitchFamily="2" charset="-78"/>
              </a:rPr>
              <a:t>اجتماعی</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بیانات رهبری برای اعضای شورای عالی انقلاب فرهنگی(1381) و در همدان(1383)</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انتشار اولین مجلات مرتبط با مُد و لباس(لوتوس) و سایت های مرتبط با این حوزه(دوخت)</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افزایش ضریب نفوذ اینترنت</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لباس به مصابه نماد نافرمانی مدنی</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تشکیل کارگروه حجاب و عفاف در وزارت کشور</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برگزاری جشنواره زنان سرزمین من</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برای اولین بار کالای مُد معنا پیدا کرد</a:t>
            </a:r>
          </a:p>
          <a:p>
            <a:pPr marL="342900" indent="-342900">
              <a:lnSpc>
                <a:spcPct val="150000"/>
              </a:lnSpc>
              <a:buFont typeface="Wingdings" panose="05000000000000000000" pitchFamily="2" charset="2"/>
              <a:buChar char="q"/>
            </a:pPr>
            <a:r>
              <a:rPr lang="fa-IR" sz="2000" b="1" u="sng" dirty="0" smtClean="0">
                <a:solidFill>
                  <a:schemeClr val="tx1">
                    <a:lumMod val="95000"/>
                  </a:schemeClr>
                </a:solidFill>
                <a:effectLst>
                  <a:glow rad="63500">
                    <a:schemeClr val="accent4">
                      <a:satMod val="175000"/>
                      <a:alpha val="40000"/>
                    </a:schemeClr>
                  </a:glow>
                </a:effectLst>
                <a:cs typeface="B Mitra" pitchFamily="2" charset="-78"/>
              </a:rPr>
              <a:t>صورت مسأله از بدن به لباس منتقل شد</a:t>
            </a:r>
            <a:endParaRPr lang="fa-IR" sz="2400" b="1" u="sng"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3279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1000"/>
                                        <p:tgtEl>
                                          <p:spTgt spid="8">
                                            <p:txEl>
                                              <p:pRg st="3" end="3"/>
                                            </p:txEl>
                                          </p:spTgt>
                                        </p:tgtEl>
                                      </p:cBhvr>
                                    </p:animEffect>
                                    <p:anim calcmode="lin" valueType="num">
                                      <p:cBhvr>
                                        <p:cTn id="1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000"/>
                                        <p:tgtEl>
                                          <p:spTgt spid="8">
                                            <p:txEl>
                                              <p:pRg st="5" end="5"/>
                                            </p:txEl>
                                          </p:spTgt>
                                        </p:tgtEl>
                                      </p:cBhvr>
                                    </p:animEffect>
                                    <p:anim calcmode="lin" valueType="num">
                                      <p:cBhvr>
                                        <p:cTn id="3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anim calcmode="lin" valueType="num">
                                      <p:cBhvr>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8">
                                            <p:txEl>
                                              <p:pRg st="9" end="9"/>
                                            </p:txEl>
                                          </p:spTgt>
                                        </p:tgtEl>
                                        <p:attrNameLst>
                                          <p:attrName>style.visibility</p:attrName>
                                        </p:attrNameLst>
                                      </p:cBhvr>
                                      <p:to>
                                        <p:strVal val="visible"/>
                                      </p:to>
                                    </p:set>
                                    <p:animEffect transition="in" filter="fade">
                                      <p:cBhvr>
                                        <p:cTn id="54" dur="1000"/>
                                        <p:tgtEl>
                                          <p:spTgt spid="8">
                                            <p:txEl>
                                              <p:pRg st="9" end="9"/>
                                            </p:txEl>
                                          </p:spTgt>
                                        </p:tgtEl>
                                      </p:cBhvr>
                                    </p:animEffect>
                                    <p:anim calcmode="lin" valueType="num">
                                      <p:cBhvr>
                                        <p:cTn id="5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1000"/>
                                        <p:tgtEl>
                                          <p:spTgt spid="8">
                                            <p:txEl>
                                              <p:pRg st="10" end="10"/>
                                            </p:txEl>
                                          </p:spTgt>
                                        </p:tgtEl>
                                      </p:cBhvr>
                                    </p:animEffect>
                                    <p:anim calcmode="lin" valueType="num">
                                      <p:cBhvr>
                                        <p:cTn id="6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8">
                                            <p:txEl>
                                              <p:pRg st="11" end="11"/>
                                            </p:txEl>
                                          </p:spTgt>
                                        </p:tgtEl>
                                        <p:attrNameLst>
                                          <p:attrName>style.visibility</p:attrName>
                                        </p:attrNameLst>
                                      </p:cBhvr>
                                      <p:to>
                                        <p:strVal val="visible"/>
                                      </p:to>
                                    </p:set>
                                    <p:animEffect transition="in" filter="fade">
                                      <p:cBhvr>
                                        <p:cTn id="66" dur="1000"/>
                                        <p:tgtEl>
                                          <p:spTgt spid="8">
                                            <p:txEl>
                                              <p:pRg st="11" end="11"/>
                                            </p:txEl>
                                          </p:spTgt>
                                        </p:tgtEl>
                                      </p:cBhvr>
                                    </p:animEffect>
                                    <p:anim calcmode="lin" valueType="num">
                                      <p:cBhvr>
                                        <p:cTn id="67"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8">
                                            <p:txEl>
                                              <p:pRg st="11" end="11"/>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
                                            <p:txEl>
                                              <p:pRg st="11" end="11"/>
                                            </p:txEl>
                                          </p:spTgt>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8">
                                            <p:txEl>
                                              <p:pRg st="12" end="12"/>
                                            </p:txEl>
                                          </p:spTgt>
                                        </p:tgtEl>
                                        <p:attrNameLst>
                                          <p:attrName>style.visibility</p:attrName>
                                        </p:attrNameLst>
                                      </p:cBhvr>
                                      <p:to>
                                        <p:strVal val="visible"/>
                                      </p:to>
                                    </p:set>
                                    <p:animEffect transition="in" filter="fade">
                                      <p:cBhvr>
                                        <p:cTn id="72" dur="1000"/>
                                        <p:tgtEl>
                                          <p:spTgt spid="8">
                                            <p:txEl>
                                              <p:pRg st="12" end="12"/>
                                            </p:txEl>
                                          </p:spTgt>
                                        </p:tgtEl>
                                      </p:cBhvr>
                                    </p:animEffect>
                                    <p:anim calcmode="lin" valueType="num">
                                      <p:cBhvr>
                                        <p:cTn id="73"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8">
                                            <p:txEl>
                                              <p:pRg st="12" end="12"/>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6186309"/>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پیشینه پوشش</a:t>
            </a:r>
          </a:p>
          <a:p>
            <a:pPr marL="342900" indent="-342900">
              <a:lnSpc>
                <a:spcPct val="150000"/>
              </a:lnSpc>
              <a:buFont typeface="Arial" panose="020B0604020202020204" pitchFamily="34" charset="0"/>
              <a:buChar char="•"/>
            </a:pPr>
            <a:r>
              <a:rPr lang="fa-IR" sz="2400" b="1" dirty="0" smtClean="0">
                <a:solidFill>
                  <a:srgbClr val="FFC000"/>
                </a:solidFill>
                <a:effectLst>
                  <a:glow rad="63500">
                    <a:schemeClr val="accent4">
                      <a:satMod val="175000"/>
                      <a:alpha val="40000"/>
                    </a:schemeClr>
                  </a:glow>
                </a:effectLst>
                <a:cs typeface="B Mitra" pitchFamily="2" charset="-78"/>
              </a:rPr>
              <a:t>حجاب </a:t>
            </a:r>
            <a:r>
              <a:rPr lang="fa-IR" sz="2400" b="1" dirty="0">
                <a:solidFill>
                  <a:srgbClr val="FFC000"/>
                </a:solidFill>
                <a:effectLst>
                  <a:glow rad="63500">
                    <a:schemeClr val="accent4">
                      <a:satMod val="175000"/>
                      <a:alpha val="40000"/>
                    </a:schemeClr>
                  </a:glow>
                </a:effectLst>
                <a:cs typeface="B Mitra" pitchFamily="2" charset="-78"/>
              </a:rPr>
              <a:t>پس از اصلاحات (دوره‌ی عدالت‏خواهی</a:t>
            </a:r>
            <a:r>
              <a:rPr lang="fa-IR" sz="2400" b="1" dirty="0" smtClean="0">
                <a:solidFill>
                  <a:srgbClr val="FFC000"/>
                </a:solidFill>
                <a:effectLst>
                  <a:glow rad="63500">
                    <a:schemeClr val="accent4">
                      <a:satMod val="175000"/>
                      <a:alpha val="40000"/>
                    </a:schemeClr>
                  </a:glow>
                </a:effectLst>
                <a:cs typeface="B Mitra" pitchFamily="2" charset="-78"/>
              </a:rPr>
              <a:t>)</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شورای </a:t>
            </a:r>
            <a:r>
              <a:rPr lang="fa-IR" sz="2000" b="1" dirty="0">
                <a:solidFill>
                  <a:schemeClr val="tx1">
                    <a:lumMod val="95000"/>
                  </a:schemeClr>
                </a:solidFill>
                <a:effectLst>
                  <a:glow rad="63500">
                    <a:schemeClr val="accent4">
                      <a:satMod val="175000"/>
                      <a:alpha val="40000"/>
                    </a:schemeClr>
                  </a:glow>
                </a:effectLst>
                <a:cs typeface="B Mitra" pitchFamily="2" charset="-78"/>
              </a:rPr>
              <a:t>عالی انقلاب فرهنگی مصوبه‌ی حجاب و عفاف را تصویب و اجرای آن را به آیندگان می‏</a:t>
            </a:r>
            <a:r>
              <a:rPr lang="fa-IR" sz="2000" b="1" dirty="0" smtClean="0">
                <a:solidFill>
                  <a:schemeClr val="tx1">
                    <a:lumMod val="95000"/>
                  </a:schemeClr>
                </a:solidFill>
                <a:effectLst>
                  <a:glow rad="63500">
                    <a:schemeClr val="accent4">
                      <a:satMod val="175000"/>
                      <a:alpha val="40000"/>
                    </a:schemeClr>
                  </a:glow>
                </a:effectLst>
                <a:cs typeface="B Mitra" pitchFamily="2" charset="-78"/>
              </a:rPr>
              <a:t>سپارد</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قانون ساماندهی مد و لباس تصویب شد(1385)</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گشت ارشاد کار خود را آغاز </a:t>
            </a:r>
            <a:r>
              <a:rPr lang="fa-IR" sz="2000" b="1" dirty="0" smtClean="0">
                <a:solidFill>
                  <a:schemeClr val="tx1">
                    <a:lumMod val="95000"/>
                  </a:schemeClr>
                </a:solidFill>
                <a:effectLst>
                  <a:glow rad="63500">
                    <a:schemeClr val="accent4">
                      <a:satMod val="175000"/>
                      <a:alpha val="40000"/>
                    </a:schemeClr>
                  </a:glow>
                </a:effectLst>
                <a:cs typeface="B Mitra" pitchFamily="2" charset="-78"/>
              </a:rPr>
              <a:t>کرد(1386)</a:t>
            </a:r>
            <a:endParaRPr lang="fa-IR" sz="2000" b="1" dirty="0">
              <a:solidFill>
                <a:schemeClr val="tx1">
                  <a:lumMod val="95000"/>
                </a:schemeClr>
              </a:solidFill>
              <a:effectLst>
                <a:glow rad="63500">
                  <a:schemeClr val="accent4">
                    <a:satMod val="175000"/>
                    <a:alpha val="40000"/>
                  </a:schemeClr>
                </a:glow>
              </a:effectLst>
              <a:cs typeface="B Mitra" pitchFamily="2" charset="-78"/>
            </a:endParaRP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کارگروهی ساماندهی مد و لباس راه افتاد(1387)</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حوادث سال 88</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اولین جشنواره مد و مانتو برگزار شد(1389)</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جشنواره مد و لباس فجر آغاز شد(1390)</a:t>
            </a:r>
          </a:p>
          <a:p>
            <a:pPr marL="342900" indent="-342900">
              <a:lnSpc>
                <a:spcPct val="150000"/>
              </a:lnSpc>
              <a:buFont typeface="Wingdings" panose="05000000000000000000" pitchFamily="2" charset="2"/>
              <a:buChar char="q"/>
            </a:pPr>
            <a:r>
              <a:rPr lang="fa-IR" sz="2000" b="1" dirty="0">
                <a:solidFill>
                  <a:schemeClr val="tx1">
                    <a:lumMod val="95000"/>
                  </a:schemeClr>
                </a:solidFill>
                <a:effectLst>
                  <a:glow rad="63500">
                    <a:schemeClr val="accent4">
                      <a:satMod val="175000"/>
                      <a:alpha val="40000"/>
                    </a:schemeClr>
                  </a:glow>
                </a:effectLst>
                <a:cs typeface="B Mitra" pitchFamily="2" charset="-78"/>
              </a:rPr>
              <a:t>فیلترینگ اینترنت، شکاف های اقتصادی، افزایش ضریب نفوذ تلفن همراه و اینترنت</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پدید آمدن انبوه مزون ها</a:t>
            </a:r>
            <a:endParaRPr lang="fa-IR" sz="2000" b="1" dirty="0">
              <a:solidFill>
                <a:schemeClr val="tx1">
                  <a:lumMod val="95000"/>
                </a:schemeClr>
              </a:solidFill>
              <a:effectLst>
                <a:glow rad="63500">
                  <a:schemeClr val="accent4">
                    <a:satMod val="175000"/>
                    <a:alpha val="40000"/>
                  </a:schemeClr>
                </a:glow>
              </a:effectLst>
              <a:cs typeface="B Mitra"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1000"/>
                                        <p:tgtEl>
                                          <p:spTgt spid="8">
                                            <p:txEl>
                                              <p:pRg st="3" end="3"/>
                                            </p:txEl>
                                          </p:spTgt>
                                        </p:tgtEl>
                                      </p:cBhvr>
                                    </p:animEffect>
                                    <p:anim calcmode="lin" valueType="num">
                                      <p:cBhvr>
                                        <p:cTn id="1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000"/>
                                        <p:tgtEl>
                                          <p:spTgt spid="8">
                                            <p:txEl>
                                              <p:pRg st="5" end="5"/>
                                            </p:txEl>
                                          </p:spTgt>
                                        </p:tgtEl>
                                      </p:cBhvr>
                                    </p:animEffect>
                                    <p:anim calcmode="lin" valueType="num">
                                      <p:cBhvr>
                                        <p:cTn id="3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anim calcmode="lin" valueType="num">
                                      <p:cBhvr>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8">
                                            <p:txEl>
                                              <p:pRg st="9" end="9"/>
                                            </p:txEl>
                                          </p:spTgt>
                                        </p:tgtEl>
                                        <p:attrNameLst>
                                          <p:attrName>style.visibility</p:attrName>
                                        </p:attrNameLst>
                                      </p:cBhvr>
                                      <p:to>
                                        <p:strVal val="visible"/>
                                      </p:to>
                                    </p:set>
                                    <p:animEffect transition="in" filter="fade">
                                      <p:cBhvr>
                                        <p:cTn id="54" dur="1000"/>
                                        <p:tgtEl>
                                          <p:spTgt spid="8">
                                            <p:txEl>
                                              <p:pRg st="9" end="9"/>
                                            </p:txEl>
                                          </p:spTgt>
                                        </p:tgtEl>
                                      </p:cBhvr>
                                    </p:animEffect>
                                    <p:anim calcmode="lin" valueType="num">
                                      <p:cBhvr>
                                        <p:cTn id="5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1000"/>
                                        <p:tgtEl>
                                          <p:spTgt spid="8">
                                            <p:txEl>
                                              <p:pRg st="10" end="10"/>
                                            </p:txEl>
                                          </p:spTgt>
                                        </p:tgtEl>
                                      </p:cBhvr>
                                    </p:animEffect>
                                    <p:anim calcmode="lin" valueType="num">
                                      <p:cBhvr>
                                        <p:cTn id="6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16632"/>
            <a:ext cx="8352928" cy="6186309"/>
          </a:xfrm>
          <a:prstGeom prst="rect">
            <a:avLst/>
          </a:prstGeom>
          <a:noFill/>
        </p:spPr>
        <p:txBody>
          <a:bodyPr wrap="square" rtlCol="1">
            <a:spAutoFit/>
          </a:bodyPr>
          <a:lstStyle/>
          <a:p>
            <a:pPr>
              <a:lnSpc>
                <a:spcPct val="150000"/>
              </a:lnSpc>
            </a:pPr>
            <a:r>
              <a:rPr lang="fa-IR" sz="3600" b="1" dirty="0" smtClean="0">
                <a:solidFill>
                  <a:srgbClr val="FFC000"/>
                </a:solidFill>
                <a:effectLst>
                  <a:glow rad="63500">
                    <a:schemeClr val="accent4">
                      <a:satMod val="175000"/>
                      <a:alpha val="40000"/>
                    </a:schemeClr>
                  </a:glow>
                </a:effectLst>
                <a:cs typeface="B Mitra" pitchFamily="2" charset="-78"/>
              </a:rPr>
              <a:t>پیشینه پوشش</a:t>
            </a:r>
          </a:p>
          <a:p>
            <a:pPr marL="342900" indent="-342900">
              <a:lnSpc>
                <a:spcPct val="150000"/>
              </a:lnSpc>
              <a:buFont typeface="Arial" panose="020B0604020202020204" pitchFamily="34" charset="0"/>
              <a:buChar char="•"/>
            </a:pPr>
            <a:r>
              <a:rPr lang="fa-IR" sz="2800" b="1" dirty="0" smtClean="0">
                <a:solidFill>
                  <a:srgbClr val="FFC000"/>
                </a:solidFill>
                <a:effectLst>
                  <a:glow rad="63500">
                    <a:schemeClr val="accent4">
                      <a:satMod val="175000"/>
                      <a:alpha val="40000"/>
                    </a:schemeClr>
                  </a:glow>
                </a:effectLst>
                <a:cs typeface="B Mitra" pitchFamily="2" charset="-78"/>
              </a:rPr>
              <a:t>حجاب در دوره اعتدال</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عقب نشینی از آرمان ها</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تداوم جشنواره مد و لباس فجر</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هفته مُد تهران برگزار و یکسال بعد تعطیل شد، برخورد با مُدِل ها(1394)</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گسترش پدیده مزون های خانگی، قاچاق پوشاک، مال های تجاری و...</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گسترش استفاده از شبکه های اجتماعی، مشکلات اقتصادی، شکاف اقتصادی، تجرد و...</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عرفی شدن غیررسمیِ جامعه</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پدیده دختران خیابان انقلاب</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پدیده بدن آگاهی</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پدیده «من به مثابه بدنِ من»</a:t>
            </a:r>
          </a:p>
          <a:p>
            <a:pPr marL="342900" indent="-342900">
              <a:lnSpc>
                <a:spcPct val="150000"/>
              </a:lnSpc>
              <a:buFont typeface="Wingdings" panose="05000000000000000000" pitchFamily="2" charset="2"/>
              <a:buChar char="q"/>
            </a:pPr>
            <a:r>
              <a:rPr lang="fa-IR" sz="2000" b="1" dirty="0" smtClean="0">
                <a:solidFill>
                  <a:schemeClr val="tx1">
                    <a:lumMod val="95000"/>
                  </a:schemeClr>
                </a:solidFill>
                <a:effectLst>
                  <a:glow rad="63500">
                    <a:schemeClr val="accent4">
                      <a:satMod val="175000"/>
                      <a:alpha val="40000"/>
                    </a:schemeClr>
                  </a:glow>
                </a:effectLst>
                <a:cs typeface="B Mitra" pitchFamily="2" charset="-78"/>
              </a:rPr>
              <a:t>پایان دوره آبرو و نظارت های مرسوم سنتی</a:t>
            </a:r>
            <a:endParaRPr lang="fa-IR" sz="2000" b="1" dirty="0">
              <a:solidFill>
                <a:srgbClr val="FFC000"/>
              </a:solidFill>
              <a:effectLst>
                <a:glow rad="63500">
                  <a:schemeClr val="accent4">
                    <a:satMod val="175000"/>
                    <a:alpha val="40000"/>
                  </a:schemeClr>
                </a:glow>
              </a:effectLst>
              <a:cs typeface="B Mitra" pitchFamily="2" charset="-78"/>
            </a:endParaRPr>
          </a:p>
        </p:txBody>
      </p:sp>
    </p:spTree>
    <p:extLst>
      <p:ext uri="{BB962C8B-B14F-4D97-AF65-F5344CB8AC3E}">
        <p14:creationId xmlns:p14="http://schemas.microsoft.com/office/powerpoint/2010/main" val="328232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1000"/>
                                        <p:tgtEl>
                                          <p:spTgt spid="8">
                                            <p:txEl>
                                              <p:pRg st="3" end="3"/>
                                            </p:txEl>
                                          </p:spTgt>
                                        </p:tgtEl>
                                      </p:cBhvr>
                                    </p:animEffect>
                                    <p:anim calcmode="lin" valueType="num">
                                      <p:cBhvr>
                                        <p:cTn id="1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000"/>
                                        <p:tgtEl>
                                          <p:spTgt spid="8">
                                            <p:txEl>
                                              <p:pRg st="5" end="5"/>
                                            </p:txEl>
                                          </p:spTgt>
                                        </p:tgtEl>
                                      </p:cBhvr>
                                    </p:animEffect>
                                    <p:anim calcmode="lin" valueType="num">
                                      <p:cBhvr>
                                        <p:cTn id="3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anim calcmode="lin" valueType="num">
                                      <p:cBhvr>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8">
                                            <p:txEl>
                                              <p:pRg st="9" end="9"/>
                                            </p:txEl>
                                          </p:spTgt>
                                        </p:tgtEl>
                                        <p:attrNameLst>
                                          <p:attrName>style.visibility</p:attrName>
                                        </p:attrNameLst>
                                      </p:cBhvr>
                                      <p:to>
                                        <p:strVal val="visible"/>
                                      </p:to>
                                    </p:set>
                                    <p:animEffect transition="in" filter="fade">
                                      <p:cBhvr>
                                        <p:cTn id="54" dur="1000"/>
                                        <p:tgtEl>
                                          <p:spTgt spid="8">
                                            <p:txEl>
                                              <p:pRg st="9" end="9"/>
                                            </p:txEl>
                                          </p:spTgt>
                                        </p:tgtEl>
                                      </p:cBhvr>
                                    </p:animEffect>
                                    <p:anim calcmode="lin" valueType="num">
                                      <p:cBhvr>
                                        <p:cTn id="5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1000"/>
                                        <p:tgtEl>
                                          <p:spTgt spid="8">
                                            <p:txEl>
                                              <p:pRg st="10" end="10"/>
                                            </p:txEl>
                                          </p:spTgt>
                                        </p:tgtEl>
                                      </p:cBhvr>
                                    </p:animEffect>
                                    <p:anim calcmode="lin" valueType="num">
                                      <p:cBhvr>
                                        <p:cTn id="6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8">
                                            <p:txEl>
                                              <p:pRg st="11" end="11"/>
                                            </p:txEl>
                                          </p:spTgt>
                                        </p:tgtEl>
                                        <p:attrNameLst>
                                          <p:attrName>style.visibility</p:attrName>
                                        </p:attrNameLst>
                                      </p:cBhvr>
                                      <p:to>
                                        <p:strVal val="visible"/>
                                      </p:to>
                                    </p:set>
                                    <p:animEffect transition="in" filter="fade">
                                      <p:cBhvr>
                                        <p:cTn id="66" dur="1000"/>
                                        <p:tgtEl>
                                          <p:spTgt spid="8">
                                            <p:txEl>
                                              <p:pRg st="11" end="11"/>
                                            </p:txEl>
                                          </p:spTgt>
                                        </p:tgtEl>
                                      </p:cBhvr>
                                    </p:animEffect>
                                    <p:anim calcmode="lin" valueType="num">
                                      <p:cBhvr>
                                        <p:cTn id="67"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8">
                                            <p:txEl>
                                              <p:pRg st="11" end="11"/>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2187</Words>
  <Application>Microsoft Office PowerPoint</Application>
  <PresentationFormat>On-screen Show (4:3)</PresentationFormat>
  <Paragraphs>181</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 Mitra</vt:lpstr>
      <vt:lpstr>B Titr</vt:lpstr>
      <vt:lpstr>Garamond</vt:lpstr>
      <vt:lpstr>Tahoma</vt:lpstr>
      <vt:lpstr>Times New Roman</vt:lpstr>
      <vt:lpstr>Tunga</vt:lpstr>
      <vt:lpstr>Wingdings</vt:lpstr>
      <vt:lpstr>BlackTie</vt:lpstr>
      <vt:lpstr>PowerPoint Presentation</vt:lpstr>
      <vt:lpstr>تحلیل انتقادی سیاست های فرهنگیِ مد و لباس  پژوهشگاه علوم انسانی و مطالعات فرهنگی مهرماه 1397</vt:lpstr>
      <vt:lpstr>PowerPoint Presentation</vt:lpstr>
      <vt:lpstr>PowerPoint Presentation</vt:lpstr>
      <vt:lpstr>پوشش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Windows User</cp:lastModifiedBy>
  <cp:revision>117</cp:revision>
  <dcterms:created xsi:type="dcterms:W3CDTF">2013-04-14T03:22:45Z</dcterms:created>
  <dcterms:modified xsi:type="dcterms:W3CDTF">2018-11-10T03:54:42Z</dcterms:modified>
</cp:coreProperties>
</file>