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4296" r:id="rId1"/>
  </p:sldMasterIdLst>
  <p:notesMasterIdLst>
    <p:notesMasterId r:id="rId36"/>
  </p:notesMasterIdLst>
  <p:sldIdLst>
    <p:sldId id="481" r:id="rId2"/>
    <p:sldId id="484" r:id="rId3"/>
    <p:sldId id="483" r:id="rId4"/>
    <p:sldId id="487" r:id="rId5"/>
    <p:sldId id="494" r:id="rId6"/>
    <p:sldId id="485" r:id="rId7"/>
    <p:sldId id="495" r:id="rId8"/>
    <p:sldId id="486" r:id="rId9"/>
    <p:sldId id="492" r:id="rId10"/>
    <p:sldId id="488" r:id="rId11"/>
    <p:sldId id="491" r:id="rId12"/>
    <p:sldId id="490" r:id="rId13"/>
    <p:sldId id="437" r:id="rId14"/>
    <p:sldId id="414" r:id="rId15"/>
    <p:sldId id="473" r:id="rId16"/>
    <p:sldId id="406" r:id="rId17"/>
    <p:sldId id="421" r:id="rId18"/>
    <p:sldId id="479" r:id="rId19"/>
    <p:sldId id="373" r:id="rId20"/>
    <p:sldId id="477" r:id="rId21"/>
    <p:sldId id="480" r:id="rId22"/>
    <p:sldId id="456" r:id="rId23"/>
    <p:sldId id="470" r:id="rId24"/>
    <p:sldId id="475" r:id="rId25"/>
    <p:sldId id="476" r:id="rId26"/>
    <p:sldId id="439" r:id="rId27"/>
    <p:sldId id="468" r:id="rId28"/>
    <p:sldId id="469" r:id="rId29"/>
    <p:sldId id="446" r:id="rId30"/>
    <p:sldId id="496" r:id="rId31"/>
    <p:sldId id="497" r:id="rId32"/>
    <p:sldId id="498" r:id="rId33"/>
    <p:sldId id="499" r:id="rId34"/>
    <p:sldId id="500" r:id="rId35"/>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FFFF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0000" autoAdjust="0"/>
    <p:restoredTop sz="94721" autoAdjust="0"/>
  </p:normalViewPr>
  <p:slideViewPr>
    <p:cSldViewPr>
      <p:cViewPr>
        <p:scale>
          <a:sx n="80" d="100"/>
          <a:sy n="80" d="100"/>
        </p:scale>
        <p:origin x="-1314" y="-90"/>
      </p:cViewPr>
      <p:guideLst>
        <p:guide orient="horz" pos="2160"/>
        <p:guide pos="2880"/>
      </p:guideLst>
    </p:cSldViewPr>
  </p:slideViewPr>
  <p:outlineViewPr>
    <p:cViewPr>
      <p:scale>
        <a:sx n="33" d="100"/>
        <a:sy n="33" d="100"/>
      </p:scale>
      <p:origin x="24" y="597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fa-IR"/>
  <c:style val="34"/>
  <c:chart>
    <c:autoTitleDeleted val="1"/>
    <c:view3D>
      <c:rAngAx val="1"/>
    </c:view3D>
    <c:floor>
      <c:spPr>
        <a:noFill/>
        <a:ln w="9525">
          <a:noFill/>
        </a:ln>
      </c:spPr>
    </c:floor>
    <c:sideWall>
      <c:spPr>
        <a:noFill/>
        <a:ln w="25400">
          <a:noFill/>
        </a:ln>
      </c:spPr>
    </c:sideWall>
    <c:backWall>
      <c:spPr>
        <a:noFill/>
        <a:ln w="25400">
          <a:noFill/>
        </a:ln>
      </c:spPr>
    </c:backWall>
    <c:plotArea>
      <c:layout/>
      <c:bar3DChart>
        <c:barDir val="col"/>
        <c:grouping val="clustered"/>
        <c:ser>
          <c:idx val="0"/>
          <c:order val="0"/>
          <c:tx>
            <c:strRef>
              <c:f>Sheet1!$B$1</c:f>
              <c:strCache>
                <c:ptCount val="1"/>
                <c:pt idx="0">
                  <c:v>علمی پژوهشی</c:v>
                </c:pt>
              </c:strCache>
            </c:strRef>
          </c:tx>
          <c:spPr>
            <a:pattFill prst="pct75">
              <a:fgClr>
                <a:srgbClr val="FF0000"/>
              </a:fgClr>
              <a:bgClr>
                <a:schemeClr val="bg1"/>
              </a:bgClr>
            </a:pattFill>
            <a:ln>
              <a:noFill/>
            </a:ln>
          </c:spPr>
          <c:dPt>
            <c:idx val="0"/>
            <c:spPr>
              <a:solidFill>
                <a:srgbClr val="FF0000"/>
              </a:solidFill>
              <a:ln>
                <a:noFill/>
              </a:ln>
            </c:spPr>
          </c:dPt>
          <c:dPt>
            <c:idx val="1"/>
            <c:spPr>
              <a:solidFill>
                <a:srgbClr val="00B050"/>
              </a:solidFill>
              <a:ln>
                <a:noFill/>
              </a:ln>
            </c:spPr>
          </c:dPt>
          <c:dPt>
            <c:idx val="2"/>
            <c:spPr>
              <a:solidFill>
                <a:srgbClr val="00B0F0"/>
              </a:solidFill>
              <a:ln>
                <a:noFill/>
              </a:ln>
            </c:spPr>
          </c:dPt>
          <c:dPt>
            <c:idx val="3"/>
            <c:spPr>
              <a:solidFill>
                <a:srgbClr val="7030A0"/>
              </a:solidFill>
              <a:ln>
                <a:noFill/>
              </a:ln>
            </c:spPr>
          </c:dPt>
          <c:dPt>
            <c:idx val="4"/>
            <c:spPr>
              <a:solidFill>
                <a:srgbClr val="FFFF00"/>
              </a:solidFill>
              <a:ln>
                <a:noFill/>
              </a:ln>
            </c:spPr>
          </c:dPt>
          <c:dPt>
            <c:idx val="5"/>
            <c:spPr>
              <a:solidFill>
                <a:schemeClr val="accent4"/>
              </a:solidFill>
              <a:ln>
                <a:noFill/>
              </a:ln>
            </c:spPr>
          </c:dPt>
          <c:dPt>
            <c:idx val="6"/>
            <c:spPr>
              <a:solidFill>
                <a:schemeClr val="accent5">
                  <a:lumMod val="75000"/>
                </a:schemeClr>
              </a:solidFill>
              <a:ln>
                <a:noFill/>
              </a:ln>
            </c:spPr>
          </c:dPt>
          <c:dLbls>
            <c:dLbl>
              <c:idx val="0"/>
              <c:layout>
                <c:manualLayout>
                  <c:x val="-2.4160177027515075E-3"/>
                  <c:y val="-2.1875000000000689E-2"/>
                </c:manualLayout>
              </c:layout>
              <c:tx>
                <c:rich>
                  <a:bodyPr/>
                  <a:lstStyle/>
                  <a:p>
                    <a:r>
                      <a:rPr lang="fa-IR" sz="1400" b="1" dirty="0" smtClean="0">
                        <a:cs typeface="B Zar" pitchFamily="2" charset="-78"/>
                      </a:rPr>
                      <a:t>0.8</a:t>
                    </a:r>
                    <a:endParaRPr lang="en-US" sz="1400" dirty="0"/>
                  </a:p>
                </c:rich>
              </c:tx>
              <c:showVal val="1"/>
            </c:dLbl>
            <c:dLbl>
              <c:idx val="1"/>
              <c:layout/>
              <c:tx>
                <c:rich>
                  <a:bodyPr/>
                  <a:lstStyle/>
                  <a:p>
                    <a:r>
                      <a:rPr lang="fa-IR" sz="1400" dirty="0" smtClean="0"/>
                      <a:t>1.0</a:t>
                    </a:r>
                    <a:endParaRPr lang="en-US" sz="1400" dirty="0"/>
                  </a:p>
                </c:rich>
              </c:tx>
              <c:showVal val="1"/>
            </c:dLbl>
            <c:dLbl>
              <c:idx val="2"/>
              <c:layout/>
              <c:tx>
                <c:rich>
                  <a:bodyPr/>
                  <a:lstStyle/>
                  <a:p>
                    <a:r>
                      <a:rPr lang="fa-IR" sz="1400" smtClean="0"/>
                      <a:t>1.5</a:t>
                    </a:r>
                    <a:endParaRPr sz="1400"/>
                  </a:p>
                </c:rich>
              </c:tx>
              <c:showVal val="1"/>
            </c:dLbl>
            <c:dLbl>
              <c:idx val="3"/>
              <c:layout/>
              <c:tx>
                <c:rich>
                  <a:bodyPr/>
                  <a:lstStyle/>
                  <a:p>
                    <a:r>
                      <a:rPr lang="fa-IR" sz="1400" dirty="0" smtClean="0"/>
                      <a:t>1.6</a:t>
                    </a:r>
                    <a:endParaRPr sz="1400"/>
                  </a:p>
                </c:rich>
              </c:tx>
              <c:showVal val="1"/>
            </c:dLbl>
            <c:dLbl>
              <c:idx val="4"/>
              <c:layout/>
              <c:tx>
                <c:rich>
                  <a:bodyPr/>
                  <a:lstStyle/>
                  <a:p>
                    <a:r>
                      <a:rPr lang="fa-IR" sz="1400" smtClean="0"/>
                      <a:t>2.1</a:t>
                    </a:r>
                    <a:endParaRPr sz="1400"/>
                  </a:p>
                </c:rich>
              </c:tx>
              <c:showVal val="1"/>
            </c:dLbl>
            <c:dLbl>
              <c:idx val="5"/>
              <c:layout/>
              <c:tx>
                <c:rich>
                  <a:bodyPr/>
                  <a:lstStyle/>
                  <a:p>
                    <a:r>
                      <a:rPr lang="fa-IR" sz="1400" smtClean="0"/>
                      <a:t>2.3</a:t>
                    </a:r>
                    <a:endParaRPr sz="1400"/>
                  </a:p>
                </c:rich>
              </c:tx>
              <c:showVal val="1"/>
            </c:dLbl>
            <c:dLbl>
              <c:idx val="6"/>
              <c:layout/>
              <c:tx>
                <c:rich>
                  <a:bodyPr/>
                  <a:lstStyle/>
                  <a:p>
                    <a:r>
                      <a:rPr lang="fa-IR" sz="1400" smtClean="0"/>
                      <a:t>2.6</a:t>
                    </a:r>
                    <a:endParaRPr sz="1400"/>
                  </a:p>
                </c:rich>
              </c:tx>
              <c:showVal val="1"/>
            </c:dLbl>
            <c:txPr>
              <a:bodyPr/>
              <a:lstStyle/>
              <a:p>
                <a:pPr>
                  <a:defRPr lang="en-US" sz="1400" b="1">
                    <a:cs typeface="B Zar" pitchFamily="2" charset="-78"/>
                  </a:defRPr>
                </a:pPr>
                <a:endParaRPr lang="fa-IR"/>
              </a:p>
            </c:txPr>
            <c:showVal val="1"/>
          </c:dLbls>
          <c:cat>
            <c:numRef>
              <c:f>Sheet1!$A$2:$A$8</c:f>
              <c:numCache>
                <c:formatCode>General</c:formatCode>
                <c:ptCount val="7"/>
                <c:pt idx="0">
                  <c:v>1392</c:v>
                </c:pt>
                <c:pt idx="1">
                  <c:v>1393</c:v>
                </c:pt>
                <c:pt idx="2">
                  <c:v>1394</c:v>
                </c:pt>
                <c:pt idx="3">
                  <c:v>1395</c:v>
                </c:pt>
                <c:pt idx="4">
                  <c:v>1396</c:v>
                </c:pt>
                <c:pt idx="5">
                  <c:v>1397</c:v>
                </c:pt>
                <c:pt idx="6">
                  <c:v>1398</c:v>
                </c:pt>
              </c:numCache>
            </c:numRef>
          </c:cat>
          <c:val>
            <c:numRef>
              <c:f>Sheet1!$B$2:$B$8</c:f>
              <c:numCache>
                <c:formatCode>General</c:formatCode>
                <c:ptCount val="7"/>
                <c:pt idx="0">
                  <c:v>0.60000000000000064</c:v>
                </c:pt>
                <c:pt idx="1">
                  <c:v>1</c:v>
                </c:pt>
                <c:pt idx="2">
                  <c:v>1.6</c:v>
                </c:pt>
                <c:pt idx="3">
                  <c:v>1.85</c:v>
                </c:pt>
                <c:pt idx="4">
                  <c:v>2.1</c:v>
                </c:pt>
                <c:pt idx="5">
                  <c:v>2.2999999999999998</c:v>
                </c:pt>
                <c:pt idx="6">
                  <c:v>2.6</c:v>
                </c:pt>
              </c:numCache>
            </c:numRef>
          </c:val>
        </c:ser>
        <c:shape val="cylinder"/>
        <c:axId val="67666688"/>
        <c:axId val="67668224"/>
        <c:axId val="0"/>
      </c:bar3DChart>
      <c:catAx>
        <c:axId val="67666688"/>
        <c:scaling>
          <c:orientation val="minMax"/>
        </c:scaling>
        <c:axPos val="b"/>
        <c:numFmt formatCode="General" sourceLinked="1"/>
        <c:majorTickMark val="none"/>
        <c:tickLblPos val="nextTo"/>
        <c:txPr>
          <a:bodyPr rot="-1500000"/>
          <a:lstStyle/>
          <a:p>
            <a:pPr>
              <a:defRPr lang="en-US" sz="1400" b="1">
                <a:cs typeface="B Zar" pitchFamily="2" charset="-78"/>
              </a:defRPr>
            </a:pPr>
            <a:endParaRPr lang="fa-IR"/>
          </a:p>
        </c:txPr>
        <c:crossAx val="67668224"/>
        <c:crosses val="autoZero"/>
        <c:auto val="1"/>
        <c:lblAlgn val="ctr"/>
        <c:lblOffset val="100"/>
      </c:catAx>
      <c:valAx>
        <c:axId val="67668224"/>
        <c:scaling>
          <c:orientation val="minMax"/>
          <c:max val="3"/>
          <c:min val="0"/>
        </c:scaling>
        <c:axPos val="l"/>
        <c:numFmt formatCode="General" sourceLinked="1"/>
        <c:majorTickMark val="none"/>
        <c:tickLblPos val="nextTo"/>
        <c:txPr>
          <a:bodyPr/>
          <a:lstStyle/>
          <a:p>
            <a:pPr>
              <a:defRPr lang="en-US" sz="1400" b="1">
                <a:cs typeface="B Zar" pitchFamily="2" charset="-78"/>
              </a:defRPr>
            </a:pPr>
            <a:endParaRPr lang="fa-IR"/>
          </a:p>
        </c:txPr>
        <c:crossAx val="67666688"/>
        <c:crosses val="autoZero"/>
        <c:crossBetween val="between"/>
        <c:majorUnit val="0.5"/>
      </c:valAx>
      <c:spPr>
        <a:solidFill>
          <a:schemeClr val="bg1"/>
        </a:solidFill>
      </c:spPr>
    </c:plotArea>
    <c:plotVisOnly val="1"/>
    <c:dispBlanksAs val="gap"/>
  </c:chart>
  <c:spPr>
    <a:solidFill>
      <a:schemeClr val="bg1"/>
    </a:solidFill>
    <a:ln>
      <a:noFill/>
    </a:ln>
  </c:spPr>
  <c:txPr>
    <a:bodyPr/>
    <a:lstStyle/>
    <a:p>
      <a:pPr>
        <a:defRPr sz="1800"/>
      </a:pPr>
      <a:endParaRPr lang="fa-IR"/>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fa-IR"/>
  <c:style val="34"/>
  <c:chart>
    <c:plotArea>
      <c:layout/>
      <c:barChart>
        <c:barDir val="col"/>
        <c:grouping val="clustered"/>
        <c:ser>
          <c:idx val="0"/>
          <c:order val="0"/>
          <c:tx>
            <c:strRef>
              <c:f>Sheet1!$B$1</c:f>
              <c:strCache>
                <c:ptCount val="1"/>
                <c:pt idx="0">
                  <c:v>چاپ اول</c:v>
                </c:pt>
              </c:strCache>
            </c:strRef>
          </c:tx>
          <c:spPr>
            <a:solidFill>
              <a:srgbClr val="00B0F0"/>
            </a:solidFill>
            <a:ln>
              <a:noFill/>
            </a:ln>
          </c:spPr>
          <c:dLbls>
            <c:dLbl>
              <c:idx val="0"/>
              <c:layout>
                <c:manualLayout>
                  <c:x val="4.9843887896517712E-3"/>
                  <c:y val="1.9569810028438172E-2"/>
                </c:manualLayout>
              </c:layout>
              <c:tx>
                <c:rich>
                  <a:bodyPr/>
                  <a:lstStyle/>
                  <a:p>
                    <a:r>
                      <a:rPr lang="fa-IR" dirty="0" smtClean="0">
                        <a:cs typeface="B Nazanin" pitchFamily="2" charset="-78"/>
                      </a:rPr>
                      <a:t>33</a:t>
                    </a:r>
                    <a:endParaRPr lang="en-US" dirty="0">
                      <a:cs typeface="B Nazanin" pitchFamily="2" charset="-78"/>
                    </a:endParaRPr>
                  </a:p>
                </c:rich>
              </c:tx>
              <c:showVal val="1"/>
            </c:dLbl>
            <c:dLbl>
              <c:idx val="1"/>
              <c:layout>
                <c:manualLayout>
                  <c:x val="2.9779428119840006E-4"/>
                  <c:y val="1.5987325952937621E-2"/>
                </c:manualLayout>
              </c:layout>
              <c:tx>
                <c:rich>
                  <a:bodyPr/>
                  <a:lstStyle/>
                  <a:p>
                    <a:r>
                      <a:rPr lang="fa-IR" dirty="0" smtClean="0">
                        <a:cs typeface="B Nazanin" pitchFamily="2" charset="-78"/>
                      </a:rPr>
                      <a:t>50</a:t>
                    </a:r>
                    <a:endParaRPr lang="en-US" dirty="0">
                      <a:cs typeface="B Nazanin" pitchFamily="2" charset="-78"/>
                    </a:endParaRPr>
                  </a:p>
                </c:rich>
              </c:tx>
              <c:showVal val="1"/>
            </c:dLbl>
            <c:dLbl>
              <c:idx val="2"/>
              <c:layout>
                <c:manualLayout>
                  <c:x val="2.2155754957350181E-3"/>
                  <c:y val="2.39809889294062E-2"/>
                </c:manualLayout>
              </c:layout>
              <c:tx>
                <c:rich>
                  <a:bodyPr/>
                  <a:lstStyle/>
                  <a:p>
                    <a:r>
                      <a:rPr lang="fa-IR" dirty="0">
                        <a:cs typeface="B Nazanin" pitchFamily="2" charset="-78"/>
                      </a:rPr>
                      <a:t>60</a:t>
                    </a:r>
                    <a:endParaRPr lang="en-US" dirty="0">
                      <a:cs typeface="B Nazanin" pitchFamily="2" charset="-78"/>
                    </a:endParaRPr>
                  </a:p>
                </c:rich>
              </c:tx>
              <c:showVal val="1"/>
            </c:dLbl>
            <c:dLbl>
              <c:idx val="3"/>
              <c:tx>
                <c:rich>
                  <a:bodyPr/>
                  <a:lstStyle/>
                  <a:p>
                    <a:r>
                      <a:rPr lang="fa-IR">
                        <a:cs typeface="B Nazanin" pitchFamily="2" charset="-78"/>
                      </a:rPr>
                      <a:t>33</a:t>
                    </a:r>
                    <a:endParaRPr lang="en-US">
                      <a:cs typeface="B Nazanin" pitchFamily="2" charset="-78"/>
                    </a:endParaRPr>
                  </a:p>
                </c:rich>
              </c:tx>
              <c:showVal val="1"/>
            </c:dLbl>
            <c:dLbl>
              <c:idx val="4"/>
              <c:layout>
                <c:manualLayout>
                  <c:x val="0"/>
                  <c:y val="2.39809889294062E-2"/>
                </c:manualLayout>
              </c:layout>
              <c:tx>
                <c:rich>
                  <a:bodyPr/>
                  <a:lstStyle/>
                  <a:p>
                    <a:r>
                      <a:rPr lang="fa-IR">
                        <a:cs typeface="B Nazanin" pitchFamily="2" charset="-78"/>
                      </a:rPr>
                      <a:t>50</a:t>
                    </a:r>
                    <a:endParaRPr lang="en-US">
                      <a:cs typeface="B Nazanin" pitchFamily="2" charset="-78"/>
                    </a:endParaRPr>
                  </a:p>
                </c:rich>
              </c:tx>
              <c:showVal val="1"/>
            </c:dLbl>
            <c:dLbl>
              <c:idx val="5"/>
              <c:tx>
                <c:rich>
                  <a:bodyPr/>
                  <a:lstStyle/>
                  <a:p>
                    <a:r>
                      <a:rPr lang="fa-IR">
                        <a:cs typeface="B Nazanin" pitchFamily="2" charset="-78"/>
                      </a:rPr>
                      <a:t>70</a:t>
                    </a:r>
                    <a:endParaRPr lang="en-US">
                      <a:cs typeface="B Nazanin" pitchFamily="2" charset="-78"/>
                    </a:endParaRPr>
                  </a:p>
                </c:rich>
              </c:tx>
              <c:showVal val="1"/>
            </c:dLbl>
            <c:dLbl>
              <c:idx val="6"/>
              <c:tx>
                <c:rich>
                  <a:bodyPr/>
                  <a:lstStyle/>
                  <a:p>
                    <a:r>
                      <a:rPr lang="fa-IR">
                        <a:cs typeface="B Nazanin" pitchFamily="2" charset="-78"/>
                      </a:rPr>
                      <a:t>84</a:t>
                    </a:r>
                    <a:endParaRPr lang="en-US">
                      <a:cs typeface="B Nazanin" pitchFamily="2" charset="-78"/>
                    </a:endParaRPr>
                  </a:p>
                </c:rich>
              </c:tx>
              <c:showVal val="1"/>
            </c:dLbl>
            <c:dLbl>
              <c:idx val="7"/>
              <c:tx>
                <c:rich>
                  <a:bodyPr/>
                  <a:lstStyle/>
                  <a:p>
                    <a:r>
                      <a:rPr lang="fa-IR">
                        <a:cs typeface="B Nazanin" pitchFamily="2" charset="-78"/>
                      </a:rPr>
                      <a:t>106</a:t>
                    </a:r>
                    <a:endParaRPr lang="en-US">
                      <a:cs typeface="B Nazanin" pitchFamily="2" charset="-78"/>
                    </a:endParaRPr>
                  </a:p>
                </c:rich>
              </c:tx>
              <c:showVal val="1"/>
            </c:dLbl>
            <c:dLbl>
              <c:idx val="8"/>
              <c:tx>
                <c:rich>
                  <a:bodyPr/>
                  <a:lstStyle/>
                  <a:p>
                    <a:r>
                      <a:rPr lang="fa-IR">
                        <a:cs typeface="B Nazanin" pitchFamily="2" charset="-78"/>
                      </a:rPr>
                      <a:t>112</a:t>
                    </a:r>
                    <a:endParaRPr lang="en-US">
                      <a:cs typeface="B Nazanin" pitchFamily="2" charset="-78"/>
                    </a:endParaRPr>
                  </a:p>
                </c:rich>
              </c:tx>
              <c:showVal val="1"/>
            </c:dLbl>
            <c:dLbl>
              <c:idx val="9"/>
              <c:tx>
                <c:rich>
                  <a:bodyPr/>
                  <a:lstStyle/>
                  <a:p>
                    <a:r>
                      <a:rPr lang="fa-IR">
                        <a:cs typeface="B Nazanin" pitchFamily="2" charset="-78"/>
                      </a:rPr>
                      <a:t>120</a:t>
                    </a:r>
                    <a:endParaRPr lang="en-US">
                      <a:cs typeface="B Nazanin" pitchFamily="2" charset="-78"/>
                    </a:endParaRPr>
                  </a:p>
                </c:rich>
              </c:tx>
              <c:showVal val="1"/>
            </c:dLbl>
            <c:txPr>
              <a:bodyPr rot="-1020000"/>
              <a:lstStyle/>
              <a:p>
                <a:pPr>
                  <a:defRPr lang="en-US"/>
                </a:pPr>
                <a:endParaRPr lang="fa-IR"/>
              </a:p>
            </c:txPr>
            <c:showVal val="1"/>
          </c:dLbls>
          <c:cat>
            <c:strRef>
              <c:f>Sheet1!$A$2:$A$4</c:f>
              <c:strCache>
                <c:ptCount val="3"/>
                <c:pt idx="0">
                  <c:v>سال 1392</c:v>
                </c:pt>
                <c:pt idx="1">
                  <c:v>سال 1393</c:v>
                </c:pt>
                <c:pt idx="2">
                  <c:v>پیش بینی سال 1394</c:v>
                </c:pt>
              </c:strCache>
            </c:strRef>
          </c:cat>
          <c:val>
            <c:numRef>
              <c:f>Sheet1!$B$2:$B$4</c:f>
              <c:numCache>
                <c:formatCode>General</c:formatCode>
                <c:ptCount val="3"/>
                <c:pt idx="0">
                  <c:v>33</c:v>
                </c:pt>
                <c:pt idx="1">
                  <c:v>50</c:v>
                </c:pt>
                <c:pt idx="2">
                  <c:v>60</c:v>
                </c:pt>
              </c:numCache>
            </c:numRef>
          </c:val>
        </c:ser>
        <c:ser>
          <c:idx val="1"/>
          <c:order val="1"/>
          <c:tx>
            <c:strRef>
              <c:f>Sheet1!$C$1</c:f>
              <c:strCache>
                <c:ptCount val="1"/>
                <c:pt idx="0">
                  <c:v>تجدید چاپ</c:v>
                </c:pt>
              </c:strCache>
            </c:strRef>
          </c:tx>
          <c:spPr>
            <a:solidFill>
              <a:srgbClr val="FFFF00"/>
            </a:solidFill>
            <a:ln>
              <a:noFill/>
            </a:ln>
          </c:spPr>
          <c:dLbls>
            <c:dLbl>
              <c:idx val="0"/>
              <c:layout/>
              <c:tx>
                <c:rich>
                  <a:bodyPr/>
                  <a:lstStyle/>
                  <a:p>
                    <a:r>
                      <a:rPr lang="fa-IR" dirty="0" smtClean="0">
                        <a:cs typeface="B Nazanin" pitchFamily="2" charset="-78"/>
                      </a:rPr>
                      <a:t>6</a:t>
                    </a:r>
                    <a:endParaRPr lang="en-US" dirty="0">
                      <a:cs typeface="B Nazanin" pitchFamily="2" charset="-78"/>
                    </a:endParaRPr>
                  </a:p>
                </c:rich>
              </c:tx>
              <c:showVal val="1"/>
            </c:dLbl>
            <c:dLbl>
              <c:idx val="1"/>
              <c:layout/>
              <c:tx>
                <c:rich>
                  <a:bodyPr/>
                  <a:lstStyle/>
                  <a:p>
                    <a:r>
                      <a:rPr lang="fa-IR" dirty="0" smtClean="0">
                        <a:cs typeface="B Nazanin" pitchFamily="2" charset="-78"/>
                      </a:rPr>
                      <a:t>8</a:t>
                    </a:r>
                    <a:endParaRPr lang="en-US" dirty="0">
                      <a:cs typeface="B Nazanin" pitchFamily="2" charset="-78"/>
                    </a:endParaRPr>
                  </a:p>
                </c:rich>
              </c:tx>
              <c:showVal val="1"/>
            </c:dLbl>
            <c:dLbl>
              <c:idx val="2"/>
              <c:layout>
                <c:manualLayout>
                  <c:x val="6.646726487205162E-3"/>
                  <c:y val="3.1974651905874951E-2"/>
                </c:manualLayout>
              </c:layout>
              <c:tx>
                <c:rich>
                  <a:bodyPr/>
                  <a:lstStyle/>
                  <a:p>
                    <a:r>
                      <a:rPr lang="fa-IR" dirty="0" smtClean="0">
                        <a:cs typeface="B Nazanin" pitchFamily="2" charset="-78"/>
                      </a:rPr>
                      <a:t>10</a:t>
                    </a:r>
                    <a:endParaRPr lang="en-US" dirty="0">
                      <a:cs typeface="B Nazanin" pitchFamily="2" charset="-78"/>
                    </a:endParaRPr>
                  </a:p>
                </c:rich>
              </c:tx>
              <c:showVal val="1"/>
            </c:dLbl>
            <c:dLbl>
              <c:idx val="3"/>
              <c:tx>
                <c:rich>
                  <a:bodyPr/>
                  <a:lstStyle/>
                  <a:p>
                    <a:r>
                      <a:rPr lang="fa-IR">
                        <a:cs typeface="B Nazanin" pitchFamily="2" charset="-78"/>
                      </a:rPr>
                      <a:t>6</a:t>
                    </a:r>
                    <a:endParaRPr lang="en-US">
                      <a:cs typeface="B Nazanin" pitchFamily="2" charset="-78"/>
                    </a:endParaRPr>
                  </a:p>
                </c:rich>
              </c:tx>
              <c:showVal val="1"/>
            </c:dLbl>
            <c:dLbl>
              <c:idx val="4"/>
              <c:tx>
                <c:rich>
                  <a:bodyPr/>
                  <a:lstStyle/>
                  <a:p>
                    <a:r>
                      <a:rPr lang="fa-IR">
                        <a:cs typeface="B Nazanin" pitchFamily="2" charset="-78"/>
                      </a:rPr>
                      <a:t>8</a:t>
                    </a:r>
                    <a:endParaRPr lang="en-US">
                      <a:cs typeface="B Nazanin" pitchFamily="2" charset="-78"/>
                    </a:endParaRPr>
                  </a:p>
                </c:rich>
              </c:tx>
              <c:showVal val="1"/>
            </c:dLbl>
            <c:dLbl>
              <c:idx val="5"/>
              <c:layout>
                <c:manualLayout>
                  <c:x val="0"/>
                  <c:y val="1.9984157441172302E-2"/>
                </c:manualLayout>
              </c:layout>
              <c:tx>
                <c:rich>
                  <a:bodyPr/>
                  <a:lstStyle/>
                  <a:p>
                    <a:r>
                      <a:rPr lang="fa-IR">
                        <a:cs typeface="B Nazanin" pitchFamily="2" charset="-78"/>
                      </a:rPr>
                      <a:t>12</a:t>
                    </a:r>
                    <a:endParaRPr lang="en-US">
                      <a:cs typeface="B Nazanin" pitchFamily="2" charset="-78"/>
                    </a:endParaRPr>
                  </a:p>
                </c:rich>
              </c:tx>
              <c:showVal val="1"/>
            </c:dLbl>
            <c:dLbl>
              <c:idx val="6"/>
              <c:tx>
                <c:rich>
                  <a:bodyPr/>
                  <a:lstStyle/>
                  <a:p>
                    <a:r>
                      <a:rPr lang="fa-IR">
                        <a:cs typeface="B Nazanin" pitchFamily="2" charset="-78"/>
                      </a:rPr>
                      <a:t>15</a:t>
                    </a:r>
                    <a:endParaRPr lang="en-US">
                      <a:cs typeface="B Nazanin" pitchFamily="2" charset="-78"/>
                    </a:endParaRPr>
                  </a:p>
                </c:rich>
              </c:tx>
              <c:showVal val="1"/>
            </c:dLbl>
            <c:dLbl>
              <c:idx val="7"/>
              <c:layout>
                <c:manualLayout>
                  <c:x val="2.2155754957350181E-3"/>
                  <c:y val="3.1974651905874951E-2"/>
                </c:manualLayout>
              </c:layout>
              <c:tx>
                <c:rich>
                  <a:bodyPr/>
                  <a:lstStyle/>
                  <a:p>
                    <a:r>
                      <a:rPr lang="fa-IR">
                        <a:cs typeface="B Nazanin" pitchFamily="2" charset="-78"/>
                      </a:rPr>
                      <a:t>20</a:t>
                    </a:r>
                    <a:endParaRPr lang="en-US">
                      <a:cs typeface="B Nazanin" pitchFamily="2" charset="-78"/>
                    </a:endParaRPr>
                  </a:p>
                </c:rich>
              </c:tx>
              <c:showVal val="1"/>
            </c:dLbl>
            <c:dLbl>
              <c:idx val="8"/>
              <c:layout>
                <c:manualLayout>
                  <c:x val="0"/>
                  <c:y val="2.7977820417641283E-2"/>
                </c:manualLayout>
              </c:layout>
              <c:tx>
                <c:rich>
                  <a:bodyPr/>
                  <a:lstStyle/>
                  <a:p>
                    <a:r>
                      <a:rPr lang="fa-IR">
                        <a:cs typeface="B Nazanin" pitchFamily="2" charset="-78"/>
                      </a:rPr>
                      <a:t>23</a:t>
                    </a:r>
                    <a:endParaRPr lang="en-US">
                      <a:cs typeface="B Nazanin" pitchFamily="2" charset="-78"/>
                    </a:endParaRPr>
                  </a:p>
                </c:rich>
              </c:tx>
              <c:showVal val="1"/>
            </c:dLbl>
            <c:dLbl>
              <c:idx val="9"/>
              <c:layout>
                <c:manualLayout>
                  <c:x val="2.2155754957350181E-3"/>
                  <c:y val="3.5971483394109299E-2"/>
                </c:manualLayout>
              </c:layout>
              <c:tx>
                <c:rich>
                  <a:bodyPr/>
                  <a:lstStyle/>
                  <a:p>
                    <a:r>
                      <a:rPr lang="fa-IR">
                        <a:cs typeface="B Nazanin" pitchFamily="2" charset="-78"/>
                      </a:rPr>
                      <a:t>27</a:t>
                    </a:r>
                    <a:endParaRPr lang="en-US">
                      <a:cs typeface="B Nazanin" pitchFamily="2" charset="-78"/>
                    </a:endParaRPr>
                  </a:p>
                </c:rich>
              </c:tx>
              <c:showVal val="1"/>
            </c:dLbl>
            <c:txPr>
              <a:bodyPr rot="-960000"/>
              <a:lstStyle/>
              <a:p>
                <a:pPr>
                  <a:defRPr lang="en-US"/>
                </a:pPr>
                <a:endParaRPr lang="fa-IR"/>
              </a:p>
            </c:txPr>
            <c:showVal val="1"/>
          </c:dLbls>
          <c:cat>
            <c:strRef>
              <c:f>Sheet1!$A$2:$A$4</c:f>
              <c:strCache>
                <c:ptCount val="3"/>
                <c:pt idx="0">
                  <c:v>سال 1392</c:v>
                </c:pt>
                <c:pt idx="1">
                  <c:v>سال 1393</c:v>
                </c:pt>
                <c:pt idx="2">
                  <c:v>پیش بینی سال 1394</c:v>
                </c:pt>
              </c:strCache>
            </c:strRef>
          </c:cat>
          <c:val>
            <c:numRef>
              <c:f>Sheet1!$C$2:$C$4</c:f>
              <c:numCache>
                <c:formatCode>General</c:formatCode>
                <c:ptCount val="3"/>
                <c:pt idx="0">
                  <c:v>6</c:v>
                </c:pt>
                <c:pt idx="1">
                  <c:v>8</c:v>
                </c:pt>
                <c:pt idx="2">
                  <c:v>10</c:v>
                </c:pt>
              </c:numCache>
            </c:numRef>
          </c:val>
        </c:ser>
        <c:axId val="67830912"/>
        <c:axId val="67832448"/>
      </c:barChart>
      <c:catAx>
        <c:axId val="67830912"/>
        <c:scaling>
          <c:orientation val="minMax"/>
        </c:scaling>
        <c:axPos val="b"/>
        <c:numFmt formatCode="General" sourceLinked="1"/>
        <c:tickLblPos val="nextTo"/>
        <c:txPr>
          <a:bodyPr rot="-1920000"/>
          <a:lstStyle/>
          <a:p>
            <a:pPr>
              <a:defRPr lang="en-US"/>
            </a:pPr>
            <a:endParaRPr lang="fa-IR"/>
          </a:p>
        </c:txPr>
        <c:crossAx val="67832448"/>
        <c:crosses val="autoZero"/>
        <c:auto val="1"/>
        <c:lblAlgn val="ctr"/>
        <c:lblOffset val="100"/>
      </c:catAx>
      <c:valAx>
        <c:axId val="67832448"/>
        <c:scaling>
          <c:orientation val="minMax"/>
          <c:max val="80"/>
        </c:scaling>
        <c:axPos val="l"/>
        <c:numFmt formatCode="General" sourceLinked="1"/>
        <c:tickLblPos val="nextTo"/>
        <c:txPr>
          <a:bodyPr/>
          <a:lstStyle/>
          <a:p>
            <a:pPr>
              <a:defRPr lang="en-US"/>
            </a:pPr>
            <a:endParaRPr lang="fa-IR"/>
          </a:p>
        </c:txPr>
        <c:crossAx val="67830912"/>
        <c:crosses val="autoZero"/>
        <c:crossBetween val="between"/>
      </c:valAx>
      <c:spPr>
        <a:noFill/>
      </c:spPr>
    </c:plotArea>
    <c:legend>
      <c:legendPos val="t"/>
      <c:layout>
        <c:manualLayout>
          <c:xMode val="edge"/>
          <c:yMode val="edge"/>
          <c:x val="0.14953166368955187"/>
          <c:y val="3.5933016470449788E-2"/>
          <c:w val="0.42466469192422157"/>
          <c:h val="0.10997266776853241"/>
        </c:manualLayout>
      </c:layout>
      <c:txPr>
        <a:bodyPr/>
        <a:lstStyle/>
        <a:p>
          <a:pPr>
            <a:defRPr lang="en-US"/>
          </a:pPr>
          <a:endParaRPr lang="fa-IR"/>
        </a:p>
      </c:txPr>
    </c:legend>
    <c:plotVisOnly val="1"/>
  </c:chart>
  <c:spPr>
    <a:ln>
      <a:noFill/>
    </a:ln>
  </c:spPr>
  <c:txPr>
    <a:bodyPr/>
    <a:lstStyle/>
    <a:p>
      <a:pPr>
        <a:defRPr sz="1500">
          <a:cs typeface="B Nazanin" pitchFamily="2" charset="-78"/>
        </a:defRPr>
      </a:pPr>
      <a:endParaRPr lang="fa-IR"/>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C7605E9F-8723-4116-B652-9B295336C9F1}" type="datetimeFigureOut">
              <a:rPr lang="en-US" smtClean="0"/>
              <a:pPr/>
              <a:t>1/16/2016</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80EE29FE-CD9A-4F3D-B81C-DC76BB4CC80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a:p>
        </p:txBody>
      </p:sp>
      <p:sp>
        <p:nvSpPr>
          <p:cNvPr id="4" name="Slide Number Placeholder 3"/>
          <p:cNvSpPr>
            <a:spLocks noGrp="1"/>
          </p:cNvSpPr>
          <p:nvPr>
            <p:ph type="sldNum" sz="quarter" idx="10"/>
          </p:nvPr>
        </p:nvSpPr>
        <p:spPr/>
        <p:txBody>
          <a:bodyPr/>
          <a:lstStyle/>
          <a:p>
            <a:fld id="{80EE29FE-CD9A-4F3D-B81C-DC76BB4CC802}" type="slidenum">
              <a:rPr lang="en-US" smtClean="0"/>
              <a:pPr/>
              <a:t>33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E7A5BCB4-5EAD-4337-8FAF-664A93D13395}" type="datetimeFigureOut">
              <a:rPr lang="en-US" smtClean="0"/>
              <a:pPr/>
              <a:t>1/16/2016</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257CD093-2F60-41D0-9EC5-3496FE381D0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7A5BCB4-5EAD-4337-8FAF-664A93D13395}" type="datetimeFigureOut">
              <a:rPr lang="en-US" smtClean="0"/>
              <a:pPr/>
              <a:t>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7CD093-2F60-41D0-9EC5-3496FE381D0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7A5BCB4-5EAD-4337-8FAF-664A93D13395}" type="datetimeFigureOut">
              <a:rPr lang="en-US" smtClean="0"/>
              <a:pPr/>
              <a:t>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7CD093-2F60-41D0-9EC5-3496FE381D0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7A5BCB4-5EAD-4337-8FAF-664A93D13395}" type="datetimeFigureOut">
              <a:rPr lang="en-US" smtClean="0"/>
              <a:pPr/>
              <a:t>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7CD093-2F60-41D0-9EC5-3496FE381D0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7A5BCB4-5EAD-4337-8FAF-664A93D13395}" type="datetimeFigureOut">
              <a:rPr lang="en-US" smtClean="0"/>
              <a:pPr/>
              <a:t>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7CD093-2F60-41D0-9EC5-3496FE381D0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7A5BCB4-5EAD-4337-8FAF-664A93D13395}" type="datetimeFigureOut">
              <a:rPr lang="en-US" smtClean="0"/>
              <a:pPr/>
              <a:t>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7CD093-2F60-41D0-9EC5-3496FE381D0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7A5BCB4-5EAD-4337-8FAF-664A93D13395}" type="datetimeFigureOut">
              <a:rPr lang="en-US" smtClean="0"/>
              <a:pPr/>
              <a:t>1/16/2016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57CD093-2F60-41D0-9EC5-3496FE381D0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7A5BCB4-5EAD-4337-8FAF-664A93D13395}" type="datetimeFigureOut">
              <a:rPr lang="en-US" smtClean="0"/>
              <a:pPr/>
              <a:t>1/16/2016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57CD093-2F60-41D0-9EC5-3496FE381D0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A5BCB4-5EAD-4337-8FAF-664A93D13395}" type="datetimeFigureOut">
              <a:rPr lang="en-US" smtClean="0"/>
              <a:pPr/>
              <a:t>1/16/2016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7CD093-2F60-41D0-9EC5-3496FE381D0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7A5BCB4-5EAD-4337-8FAF-664A93D13395}" type="datetimeFigureOut">
              <a:rPr lang="en-US" smtClean="0"/>
              <a:pPr/>
              <a:t>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7CD093-2F60-41D0-9EC5-3496FE381D0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7A5BCB4-5EAD-4337-8FAF-664A93D13395}" type="datetimeFigureOut">
              <a:rPr lang="en-US" smtClean="0"/>
              <a:pPr/>
              <a:t>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257CD093-2F60-41D0-9EC5-3496FE381D02}"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7A5BCB4-5EAD-4337-8FAF-664A93D13395}" type="datetimeFigureOut">
              <a:rPr lang="en-US" smtClean="0"/>
              <a:pPr/>
              <a:t>1/16/2016</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57CD093-2F60-41D0-9EC5-3496FE381D02}"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4297" r:id="rId1"/>
    <p:sldLayoutId id="2147484298" r:id="rId2"/>
    <p:sldLayoutId id="2147484299" r:id="rId3"/>
    <p:sldLayoutId id="2147484300" r:id="rId4"/>
    <p:sldLayoutId id="2147484301" r:id="rId5"/>
    <p:sldLayoutId id="2147484302" r:id="rId6"/>
    <p:sldLayoutId id="2147484303" r:id="rId7"/>
    <p:sldLayoutId id="2147484304" r:id="rId8"/>
    <p:sldLayoutId id="2147484305" r:id="rId9"/>
    <p:sldLayoutId id="2147484306" r:id="rId10"/>
    <p:sldLayoutId id="2147484307"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026" name="Picture 2" descr="D:\معاونت پژوهشی\به نام خدا\7.jpg"/>
          <p:cNvPicPr>
            <a:picLocks noChangeAspect="1" noChangeArrowheads="1"/>
          </p:cNvPicPr>
          <p:nvPr/>
        </p:nvPicPr>
        <p:blipFill>
          <a:blip r:embed="rId2"/>
          <a:srcRect/>
          <a:stretch>
            <a:fillRect/>
          </a:stretch>
        </p:blipFill>
        <p:spPr bwMode="auto">
          <a:xfrm>
            <a:off x="1071538" y="785794"/>
            <a:ext cx="7286675" cy="5197829"/>
          </a:xfrm>
          <a:prstGeom prst="rect">
            <a:avLst/>
          </a:prstGeom>
          <a:noFill/>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80"/>
            <a:ext cx="8229600" cy="5626121"/>
          </a:xfrm>
        </p:spPr>
        <p:txBody>
          <a:bodyPr>
            <a:noAutofit/>
          </a:bodyPr>
          <a:lstStyle/>
          <a:p>
            <a:pPr algn="ctr" rtl="1">
              <a:lnSpc>
                <a:spcPct val="170000"/>
              </a:lnSpc>
              <a:buNone/>
            </a:pPr>
            <a:r>
              <a:rPr lang="ar-SA" sz="2200" b="1" dirty="0" smtClean="0">
                <a:ln w="12700">
                  <a:solidFill>
                    <a:schemeClr val="tx2">
                      <a:satMod val="155000"/>
                    </a:schemeClr>
                  </a:solidFill>
                  <a:prstDash val="solid"/>
                </a:ln>
                <a:solidFill>
                  <a:schemeClr val="accent5">
                    <a:lumMod val="60000"/>
                    <a:lumOff val="40000"/>
                  </a:schemeClr>
                </a:solidFill>
                <a:effectLst>
                  <a:outerShdw blurRad="41275" dist="20320" dir="1800000" algn="tl" rotWithShape="0">
                    <a:srgbClr val="000000">
                      <a:alpha val="40000"/>
                    </a:srgbClr>
                  </a:outerShdw>
                </a:effectLst>
                <a:cs typeface="B Mitra" pitchFamily="2" charset="-78"/>
              </a:rPr>
              <a:t>پژوهشگاه اين چند ويژگي را توامان و يكپارچه داراست:</a:t>
            </a:r>
            <a:endParaRPr lang="fa-IR" sz="2200" b="1" dirty="0" smtClean="0">
              <a:ln w="12700">
                <a:solidFill>
                  <a:schemeClr val="tx2">
                    <a:satMod val="155000"/>
                  </a:schemeClr>
                </a:solidFill>
                <a:prstDash val="solid"/>
              </a:ln>
              <a:solidFill>
                <a:schemeClr val="accent5">
                  <a:lumMod val="60000"/>
                  <a:lumOff val="40000"/>
                </a:schemeClr>
              </a:solidFill>
              <a:effectLst>
                <a:outerShdw blurRad="41275" dist="20320" dir="1800000" algn="tl" rotWithShape="0">
                  <a:srgbClr val="000000">
                    <a:alpha val="40000"/>
                  </a:srgbClr>
                </a:outerShdw>
              </a:effectLst>
              <a:cs typeface="B Mitra" pitchFamily="2" charset="-78"/>
            </a:endParaRPr>
          </a:p>
          <a:p>
            <a:pPr lvl="0" algn="just" rtl="1">
              <a:lnSpc>
                <a:spcPct val="170000"/>
              </a:lnSpc>
              <a:buNone/>
            </a:pPr>
            <a:r>
              <a:rPr lang="fa-IR" sz="2200" dirty="0" smtClean="0">
                <a:cs typeface="B Mitra" pitchFamily="2" charset="-78"/>
              </a:rPr>
              <a:t>   </a:t>
            </a:r>
            <a:r>
              <a:rPr lang="fa-IR" sz="2000" b="1" dirty="0" smtClean="0">
                <a:cs typeface="B Mitra" pitchFamily="2" charset="-78"/>
              </a:rPr>
              <a:t>  1- </a:t>
            </a:r>
            <a:r>
              <a:rPr lang="ar-SA" sz="2000" b="1" dirty="0" smtClean="0">
                <a:cs typeface="B Mitra" pitchFamily="2" charset="-78"/>
              </a:rPr>
              <a:t>به‌ميراث فكري ـ تمدني و فرهنگي ايراني ـ اسلامي تكيه زده و با هدف اعتلاي آن كوشش مي‌كند، هم وارث دستاوردهاي انديشگاني بزرگاني چون فردوسي، ابن‌سينا، بيروني، فارابي، سعدي و حافظ از گذشتگان است و هم در روزگار جديد همت والاي اديبان و فرزانگاني همچون ملك‌الشعراي بهار، علامه همايي، استاد فروزانفر،</a:t>
            </a:r>
            <a:r>
              <a:rPr lang="fa-IR" sz="2000" b="1" dirty="0" smtClean="0">
                <a:cs typeface="B Mitra" pitchFamily="2" charset="-78"/>
              </a:rPr>
              <a:t> مدرس رضوی</a:t>
            </a:r>
            <a:r>
              <a:rPr lang="ar-SA" sz="2000" b="1" dirty="0" smtClean="0">
                <a:cs typeface="B Mitra" pitchFamily="2" charset="-78"/>
              </a:rPr>
              <a:t> استاد زرين‌كوب، </a:t>
            </a:r>
            <a:r>
              <a:rPr lang="fa-IR" sz="2000" b="1" dirty="0" smtClean="0">
                <a:cs typeface="B Mitra" pitchFamily="2" charset="-78"/>
              </a:rPr>
              <a:t>استاد غلامحسین یوسفی، </a:t>
            </a:r>
            <a:r>
              <a:rPr lang="ar-SA" sz="2000" b="1" dirty="0" smtClean="0">
                <a:cs typeface="B Mitra" pitchFamily="2" charset="-78"/>
              </a:rPr>
              <a:t>استاد شهيدي</a:t>
            </a:r>
            <a:r>
              <a:rPr lang="fa-IR" sz="2000" b="1" dirty="0" smtClean="0">
                <a:cs typeface="B Mitra" pitchFamily="2" charset="-78"/>
              </a:rPr>
              <a:t>، استاد منوچهر مرتضوی </a:t>
            </a:r>
            <a:r>
              <a:rPr lang="ar-SA" sz="2000" b="1" dirty="0" smtClean="0">
                <a:cs typeface="B Mitra" pitchFamily="2" charset="-78"/>
              </a:rPr>
              <a:t>و ... را مي‌ستايد و هم وامدار متفكران و مصلحان معاصر همچون </a:t>
            </a:r>
            <a:r>
              <a:rPr lang="fa-IR" sz="2000" b="1" dirty="0" smtClean="0">
                <a:cs typeface="B Mitra" pitchFamily="2" charset="-78"/>
              </a:rPr>
              <a:t>اقبال لاهوری، </a:t>
            </a:r>
            <a:r>
              <a:rPr lang="ar-SA" sz="2000" b="1" dirty="0" smtClean="0">
                <a:cs typeface="B Mitra" pitchFamily="2" charset="-78"/>
              </a:rPr>
              <a:t>علّامه طباطبايي، حضرت امام و شهيد مطهري است. درعين حال، بازخواني انتقاديِ تاريخِ علوم انساني در ايران و جهان را زمينة شكوفايي پژوهش اين حوزه مي‌داند.</a:t>
            </a:r>
            <a:endParaRPr lang="en-US" sz="2000" b="1" dirty="0" smtClean="0">
              <a:cs typeface="B Mitra" pitchFamily="2" charset="-78"/>
            </a:endParaRPr>
          </a:p>
          <a:p>
            <a:pPr lvl="0" algn="just" rtl="1">
              <a:lnSpc>
                <a:spcPct val="170000"/>
              </a:lnSpc>
              <a:buNone/>
            </a:pPr>
            <a:r>
              <a:rPr lang="fa-IR" sz="2000" b="1" dirty="0" smtClean="0">
                <a:cs typeface="B Mitra" pitchFamily="2" charset="-78"/>
              </a:rPr>
              <a:t>     2- </a:t>
            </a:r>
            <a:r>
              <a:rPr lang="ar-SA" sz="2000" b="1" dirty="0" smtClean="0">
                <a:cs typeface="B Mitra" pitchFamily="2" charset="-78"/>
              </a:rPr>
              <a:t>پژوهشگاه، ضمن اتكا به سنت، همواره مي‌كوشد به مرزهاي دانش جهان و دستاوردهاي فني و علمي حوزة علوم انساني دنيا متصل باشد و همراه آن حركت كند.</a:t>
            </a:r>
            <a:endParaRPr lang="en-US" sz="2000" b="1" dirty="0" smtClean="0">
              <a:cs typeface="B Mitra" pitchFamily="2" charset="-78"/>
            </a:endParaRPr>
          </a:p>
          <a:p>
            <a:pPr algn="just">
              <a:lnSpc>
                <a:spcPct val="170000"/>
              </a:lnSpc>
              <a:buNone/>
            </a:pPr>
            <a:endParaRPr lang="fa-IR" sz="2200" dirty="0">
              <a:cs typeface="B Mitra" pitchFamily="2" charset="-7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874713"/>
            <a:ext cx="8786842" cy="5626121"/>
          </a:xfrm>
        </p:spPr>
        <p:txBody>
          <a:bodyPr>
            <a:noAutofit/>
          </a:bodyPr>
          <a:lstStyle/>
          <a:p>
            <a:pPr lvl="0" algn="just" rtl="1">
              <a:lnSpc>
                <a:spcPct val="150000"/>
              </a:lnSpc>
              <a:buNone/>
            </a:pPr>
            <a:r>
              <a:rPr lang="fa-IR" sz="1900" b="1" dirty="0" smtClean="0">
                <a:cs typeface="B Mitra" pitchFamily="2" charset="-78"/>
              </a:rPr>
              <a:t>      3- </a:t>
            </a:r>
            <a:r>
              <a:rPr lang="ar-SA" sz="1900" b="1" dirty="0" smtClean="0">
                <a:cs typeface="B Mitra" pitchFamily="2" charset="-78"/>
              </a:rPr>
              <a:t>در تاريخ معاصر ايران و دهه‌ها اخير، پژوهشگاه، كانون درخشش و تعامل فرهيختگان، انديشه‌ورزان و محققان نامدار علوم انساني بوده است. بازآفريني يا خلق بيش از 500 اثر ارزنده تمدني و فرهنگي، اخلاقي ـ ديني، ادبي از مجموعه ميراثهاي اين مرزوبوم با همّت گران‌ارج محققان عضو پژوهشگاه يا نخبگان خارج از پژوهشگاه و تربيت ده‌ها محقق موفق نمونه‌اي از اين بركات به‌شمار مي‌آيد و مسير تعامل پژوهشگاه با بزرگان و انديشمندان خارج از آن، بويژه انجمن‌هاي علمي تداوم خواهد يافت و پژوهشگاه براي گسترش اين تعاملات در سطح ملّي و فراملّي كوشش خواهد كرد.</a:t>
            </a:r>
            <a:endParaRPr lang="en-US" sz="1900" b="1" dirty="0" smtClean="0">
              <a:cs typeface="B Mitra" pitchFamily="2" charset="-78"/>
            </a:endParaRPr>
          </a:p>
          <a:p>
            <a:pPr lvl="0" algn="just" rtl="1">
              <a:lnSpc>
                <a:spcPct val="150000"/>
              </a:lnSpc>
              <a:buNone/>
            </a:pPr>
            <a:r>
              <a:rPr lang="fa-IR" sz="1900" b="1" dirty="0" smtClean="0">
                <a:cs typeface="B Mitra" pitchFamily="2" charset="-78"/>
              </a:rPr>
              <a:t>      4- اکنون </a:t>
            </a:r>
            <a:r>
              <a:rPr lang="ar-SA" sz="1900" b="1" dirty="0" smtClean="0">
                <a:cs typeface="B Mitra" pitchFamily="2" charset="-78"/>
              </a:rPr>
              <a:t>پژوهشگاه</a:t>
            </a:r>
            <a:r>
              <a:rPr lang="fa-IR" sz="1900" b="1" dirty="0" smtClean="0">
                <a:cs typeface="B Mitra" pitchFamily="2" charset="-78"/>
              </a:rPr>
              <a:t>،</a:t>
            </a:r>
            <a:r>
              <a:rPr lang="ar-SA" sz="1900" b="1" dirty="0" smtClean="0">
                <a:cs typeface="B Mitra" pitchFamily="2" charset="-78"/>
              </a:rPr>
              <a:t> تكيه‌گاه و مركز شبكه‌اي نخبگان علوم انساني كشور و دغدغه‌مندان</a:t>
            </a:r>
            <a:r>
              <a:rPr lang="fa-IR" sz="1900" b="1" dirty="0" smtClean="0">
                <a:cs typeface="B Mitra" pitchFamily="2" charset="-78"/>
              </a:rPr>
              <a:t>ِ</a:t>
            </a:r>
            <a:r>
              <a:rPr lang="ar-SA" sz="1900" b="1" dirty="0" smtClean="0">
                <a:cs typeface="B Mitra" pitchFamily="2" charset="-78"/>
              </a:rPr>
              <a:t> ارتقاي</a:t>
            </a:r>
            <a:r>
              <a:rPr lang="fa-IR" sz="1900" b="1" dirty="0" smtClean="0">
                <a:cs typeface="B Mitra" pitchFamily="2" charset="-78"/>
              </a:rPr>
              <a:t>ِ</a:t>
            </a:r>
            <a:r>
              <a:rPr lang="ar-SA" sz="1900" b="1" dirty="0" smtClean="0">
                <a:cs typeface="B Mitra" pitchFamily="2" charset="-78"/>
              </a:rPr>
              <a:t> تمدن</a:t>
            </a:r>
            <a:r>
              <a:rPr lang="fa-IR" sz="1900" b="1" dirty="0" smtClean="0">
                <a:cs typeface="B Mitra" pitchFamily="2" charset="-78"/>
              </a:rPr>
              <a:t>ِ</a:t>
            </a:r>
            <a:r>
              <a:rPr lang="ar-SA" sz="1900" b="1" dirty="0" smtClean="0">
                <a:cs typeface="B Mitra" pitchFamily="2" charset="-78"/>
              </a:rPr>
              <a:t> نوين</a:t>
            </a:r>
            <a:r>
              <a:rPr lang="fa-IR" sz="1900" b="1" dirty="0" smtClean="0">
                <a:cs typeface="B Mitra" pitchFamily="2" charset="-78"/>
              </a:rPr>
              <a:t>ِ</a:t>
            </a:r>
            <a:r>
              <a:rPr lang="ar-SA" sz="1900" b="1" dirty="0" smtClean="0">
                <a:cs typeface="B Mitra" pitchFamily="2" charset="-78"/>
              </a:rPr>
              <a:t> اسلامي است، بايد به‌عنوان پشتوانه عظيم معرفتي تداوم آرمان‌هاي انقلاب اسلامي و غزيمتگاه ترقي و پپيشرفت جمهوري اسلامي نقش ايفا كند. از همين روي، پژوهشگاه مي تواند به‌مثابه نقطه اتكا و اتصال و مركز گفتگوي فرهنگهاي شرق و غرب به‌شمار آيد. بنابراين در همين جا اعلام مي‌شود كه دبيرخانة دائمي شبكه ارتباطي با نخبگان علوم انساني و پاسداشت همت والاي محققان قديمي پژوهشگاه يا ديگر نخبگان علوم انساني و انجمنهاي مردم‌نهاد علمي در اين سازمان تشكيل خواهد شد</a:t>
            </a:r>
            <a:r>
              <a:rPr lang="fa-IR" sz="1900" b="1" dirty="0" smtClean="0">
                <a:cs typeface="B Mitra" pitchFamily="2" charset="-78"/>
              </a:rPr>
              <a:t>.</a:t>
            </a:r>
            <a:endParaRPr lang="en-US" sz="1900" b="1" dirty="0" smtClean="0">
              <a:cs typeface="B Mitra" pitchFamily="2" charset="-78"/>
            </a:endParaRPr>
          </a:p>
          <a:p>
            <a:pPr>
              <a:lnSpc>
                <a:spcPct val="150000"/>
              </a:lnSpc>
            </a:pPr>
            <a:endParaRPr lang="fa-IR" sz="1900" b="1" dirty="0">
              <a:cs typeface="B Mitra" pitchFamily="2" charset="-7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60491"/>
            <a:ext cx="8229600" cy="4525963"/>
          </a:xfrm>
        </p:spPr>
        <p:txBody>
          <a:bodyPr>
            <a:normAutofit fontScale="70000" lnSpcReduction="20000"/>
          </a:bodyPr>
          <a:lstStyle/>
          <a:p>
            <a:pPr algn="r" rtl="1">
              <a:lnSpc>
                <a:spcPct val="160000"/>
              </a:lnSpc>
              <a:buNone/>
            </a:pPr>
            <a:r>
              <a:rPr lang="fa-IR" b="1" dirty="0" smtClean="0">
                <a:cs typeface="B Mitra" pitchFamily="2" charset="-78"/>
              </a:rPr>
              <a:t>      </a:t>
            </a:r>
            <a:r>
              <a:rPr lang="ar-SA" sz="2800" b="1" dirty="0" smtClean="0">
                <a:ln w="12700">
                  <a:solidFill>
                    <a:schemeClr val="tx2">
                      <a:satMod val="155000"/>
                    </a:schemeClr>
                  </a:solidFill>
                  <a:prstDash val="solid"/>
                </a:ln>
                <a:solidFill>
                  <a:schemeClr val="accent5">
                    <a:lumMod val="60000"/>
                    <a:lumOff val="40000"/>
                  </a:schemeClr>
                </a:solidFill>
                <a:effectLst>
                  <a:outerShdw blurRad="41275" dist="20320" dir="1800000" algn="tl" rotWithShape="0">
                    <a:srgbClr val="000000">
                      <a:alpha val="40000"/>
                    </a:srgbClr>
                  </a:outerShdw>
                </a:effectLst>
                <a:cs typeface="B Mitra" pitchFamily="2" charset="-78"/>
              </a:rPr>
              <a:t>چنين </a:t>
            </a:r>
            <a:r>
              <a:rPr lang="fa-IR" sz="2800" b="1" dirty="0" smtClean="0">
                <a:ln w="12700">
                  <a:solidFill>
                    <a:schemeClr val="tx2">
                      <a:satMod val="155000"/>
                    </a:schemeClr>
                  </a:solidFill>
                  <a:prstDash val="solid"/>
                </a:ln>
                <a:solidFill>
                  <a:schemeClr val="accent5">
                    <a:lumMod val="60000"/>
                    <a:lumOff val="40000"/>
                  </a:schemeClr>
                </a:solidFill>
                <a:effectLst>
                  <a:outerShdw blurRad="41275" dist="20320" dir="1800000" algn="tl" rotWithShape="0">
                    <a:srgbClr val="000000">
                      <a:alpha val="40000"/>
                    </a:srgbClr>
                  </a:outerShdw>
                </a:effectLst>
                <a:cs typeface="B Mitra" pitchFamily="2" charset="-78"/>
              </a:rPr>
              <a:t>نکوداشتی در این روز</a:t>
            </a:r>
            <a:r>
              <a:rPr lang="ar-SA" sz="2800" b="1" dirty="0" smtClean="0">
                <a:ln w="12700">
                  <a:solidFill>
                    <a:schemeClr val="tx2">
                      <a:satMod val="155000"/>
                    </a:schemeClr>
                  </a:solidFill>
                  <a:prstDash val="solid"/>
                </a:ln>
                <a:solidFill>
                  <a:schemeClr val="accent5">
                    <a:lumMod val="60000"/>
                    <a:lumOff val="40000"/>
                  </a:schemeClr>
                </a:solidFill>
                <a:effectLst>
                  <a:outerShdw blurRad="41275" dist="20320" dir="1800000" algn="tl" rotWithShape="0">
                    <a:srgbClr val="000000">
                      <a:alpha val="40000"/>
                    </a:srgbClr>
                  </a:outerShdw>
                </a:effectLst>
                <a:cs typeface="B Mitra" pitchFamily="2" charset="-78"/>
              </a:rPr>
              <a:t>، خود نمودي از اين توانمندي، پيشينه و ظرفيت به‌شمار مي‌آيد.</a:t>
            </a:r>
            <a:endParaRPr lang="en-US" sz="2800" b="1" dirty="0" smtClean="0">
              <a:ln w="12700">
                <a:solidFill>
                  <a:schemeClr val="tx2">
                    <a:satMod val="155000"/>
                  </a:schemeClr>
                </a:solidFill>
                <a:prstDash val="solid"/>
              </a:ln>
              <a:solidFill>
                <a:schemeClr val="accent5">
                  <a:lumMod val="60000"/>
                  <a:lumOff val="40000"/>
                </a:schemeClr>
              </a:solidFill>
              <a:effectLst>
                <a:outerShdw blurRad="41275" dist="20320" dir="1800000" algn="tl" rotWithShape="0">
                  <a:srgbClr val="000000">
                    <a:alpha val="40000"/>
                  </a:srgbClr>
                </a:outerShdw>
              </a:effectLst>
              <a:cs typeface="B Mitra" pitchFamily="2" charset="-78"/>
            </a:endParaRPr>
          </a:p>
          <a:p>
            <a:pPr algn="just" rtl="1">
              <a:lnSpc>
                <a:spcPct val="160000"/>
              </a:lnSpc>
              <a:buNone/>
            </a:pPr>
            <a:r>
              <a:rPr lang="fa-IR" b="1" dirty="0" smtClean="0">
                <a:cs typeface="B Mitra" pitchFamily="2" charset="-78"/>
              </a:rPr>
              <a:t>     </a:t>
            </a:r>
            <a:r>
              <a:rPr lang="ar-SA" b="1" dirty="0" smtClean="0">
                <a:cs typeface="B Mitra" pitchFamily="2" charset="-78"/>
              </a:rPr>
              <a:t>در کشوری که به پشتوانه میراث بنیانگذار جمهوری اسلامی و حمایت‌های بی‌دریغ مردم شریف ایران و با راهبری هوشمندانه مقام معظم رهبری و تدابیر و برنامه‌ریزی</a:t>
            </a:r>
            <a:r>
              <a:rPr lang="fa-IR" b="1" dirty="0" smtClean="0">
                <a:cs typeface="B Mitra" pitchFamily="2" charset="-78"/>
              </a:rPr>
              <a:t>ِ</a:t>
            </a:r>
            <a:r>
              <a:rPr lang="ar-SA" b="1" dirty="0" smtClean="0">
                <a:cs typeface="B Mitra" pitchFamily="2" charset="-78"/>
              </a:rPr>
              <a:t> شایسته</a:t>
            </a:r>
            <a:r>
              <a:rPr lang="fa-IR" b="1" dirty="0" smtClean="0">
                <a:cs typeface="B Mitra" pitchFamily="2" charset="-78"/>
              </a:rPr>
              <a:t>ِ</a:t>
            </a:r>
            <a:r>
              <a:rPr lang="ar-SA" b="1" dirty="0" smtClean="0">
                <a:cs typeface="B Mitra" pitchFamily="2" charset="-78"/>
              </a:rPr>
              <a:t> دولت</a:t>
            </a:r>
            <a:r>
              <a:rPr lang="fa-IR" b="1" dirty="0" smtClean="0">
                <a:cs typeface="B Mitra" pitchFamily="2" charset="-78"/>
              </a:rPr>
              <a:t>ِ</a:t>
            </a:r>
            <a:r>
              <a:rPr lang="ar-SA" b="1" dirty="0" smtClean="0">
                <a:cs typeface="B Mitra" pitchFamily="2" charset="-78"/>
              </a:rPr>
              <a:t> فرهنگ</a:t>
            </a:r>
            <a:r>
              <a:rPr lang="fa-IR" b="1" dirty="0" smtClean="0">
                <a:cs typeface="B Mitra" pitchFamily="2" charset="-78"/>
              </a:rPr>
              <a:t>‌</a:t>
            </a:r>
            <a:r>
              <a:rPr lang="ar-SA" b="1" dirty="0" smtClean="0">
                <a:cs typeface="B Mitra" pitchFamily="2" charset="-78"/>
              </a:rPr>
              <a:t>پرور</a:t>
            </a:r>
            <a:r>
              <a:rPr lang="fa-IR" b="1" dirty="0" smtClean="0">
                <a:cs typeface="B Mitra" pitchFamily="2" charset="-78"/>
              </a:rPr>
              <a:t>ِ</a:t>
            </a:r>
            <a:r>
              <a:rPr lang="ar-SA" b="1" dirty="0" smtClean="0">
                <a:cs typeface="B Mitra" pitchFamily="2" charset="-78"/>
              </a:rPr>
              <a:t> تدبیر و امید، به با ثبات‌ترین کشور منطقه تبدیل شده است، چنین پژوهشگاهی در سایه لطف و حمایت ویژه وزیر دانشمند، فرهنگ دوست و معرفت اندیش، جناب آقای دکتر فرهادی بیش از پیش آمادگی دارد تا برای مشارکت و ايفاي نقش به سوی تحقق تمدن اسلامی گام بردارد و به‌عنوان نهاد</a:t>
            </a:r>
            <a:r>
              <a:rPr lang="fa-IR" b="1" dirty="0" smtClean="0">
                <a:cs typeface="B Mitra" pitchFamily="2" charset="-78"/>
              </a:rPr>
              <a:t>ِ</a:t>
            </a:r>
            <a:r>
              <a:rPr lang="ar-SA" b="1" dirty="0" smtClean="0">
                <a:cs typeface="B Mitra" pitchFamily="2" charset="-78"/>
              </a:rPr>
              <a:t> اصلي</a:t>
            </a:r>
            <a:r>
              <a:rPr lang="fa-IR" b="1" dirty="0" smtClean="0">
                <a:cs typeface="B Mitra" pitchFamily="2" charset="-78"/>
              </a:rPr>
              <a:t>ِ</a:t>
            </a:r>
            <a:r>
              <a:rPr lang="ar-SA" b="1" dirty="0" smtClean="0">
                <a:cs typeface="B Mitra" pitchFamily="2" charset="-78"/>
              </a:rPr>
              <a:t> پشتوانة</a:t>
            </a:r>
            <a:r>
              <a:rPr lang="fa-IR" b="1" dirty="0" smtClean="0">
                <a:cs typeface="B Mitra" pitchFamily="2" charset="-78"/>
              </a:rPr>
              <a:t>ِ</a:t>
            </a:r>
            <a:r>
              <a:rPr lang="ar-SA" b="1" dirty="0" smtClean="0">
                <a:cs typeface="B Mitra" pitchFamily="2" charset="-78"/>
              </a:rPr>
              <a:t> مغزافزاري</a:t>
            </a:r>
            <a:r>
              <a:rPr lang="fa-IR" b="1" dirty="0" smtClean="0">
                <a:cs typeface="B Mitra" pitchFamily="2" charset="-78"/>
              </a:rPr>
              <a:t>ِ</a:t>
            </a:r>
            <a:r>
              <a:rPr lang="ar-SA" b="1" dirty="0" smtClean="0">
                <a:cs typeface="B Mitra" pitchFamily="2" charset="-78"/>
              </a:rPr>
              <a:t> توسعة</a:t>
            </a:r>
            <a:r>
              <a:rPr lang="fa-IR" b="1" dirty="0" smtClean="0">
                <a:cs typeface="B Mitra" pitchFamily="2" charset="-78"/>
              </a:rPr>
              <a:t>ِ</a:t>
            </a:r>
            <a:r>
              <a:rPr lang="ar-SA" b="1" dirty="0" smtClean="0">
                <a:cs typeface="B Mitra" pitchFamily="2" charset="-78"/>
              </a:rPr>
              <a:t> كشور محسوب گردد.</a:t>
            </a:r>
            <a:endParaRPr lang="en-US" b="1" dirty="0" smtClean="0">
              <a:cs typeface="B Mitra" pitchFamily="2" charset="-78"/>
            </a:endParaRPr>
          </a:p>
          <a:p>
            <a:pPr algn="just" rtl="1">
              <a:lnSpc>
                <a:spcPct val="160000"/>
              </a:lnSpc>
              <a:buNone/>
            </a:pPr>
            <a:r>
              <a:rPr lang="fa-IR" b="1" dirty="0" smtClean="0">
                <a:cs typeface="B Mitra" pitchFamily="2" charset="-78"/>
              </a:rPr>
              <a:t>     </a:t>
            </a:r>
            <a:r>
              <a:rPr lang="ar-SA" b="1" dirty="0" smtClean="0">
                <a:cs typeface="B Mitra" pitchFamily="2" charset="-78"/>
              </a:rPr>
              <a:t>نگاهي بسيار گذرا به‌ابعادي از توانمندي‌ها و ظرفيت‌هاي پژوهشگاه در اينجا بايسته به‌نظر مي‌رسد: </a:t>
            </a:r>
            <a:endParaRPr lang="en-US" b="1" dirty="0" smtClean="0">
              <a:cs typeface="B Mitra" pitchFamily="2" charset="-78"/>
            </a:endParaRPr>
          </a:p>
          <a:p>
            <a:pPr algn="just">
              <a:lnSpc>
                <a:spcPct val="160000"/>
              </a:lnSpc>
              <a:buNone/>
            </a:pPr>
            <a:endParaRPr lang="fa-IR" b="1" dirty="0">
              <a:cs typeface="B Mitra" pitchFamily="2" charset="-7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3" name="Title 2"/>
          <p:cNvSpPr>
            <a:spLocks noGrp="1"/>
          </p:cNvSpPr>
          <p:nvPr>
            <p:ph type="ctrTitle"/>
          </p:nvPr>
        </p:nvSpPr>
        <p:spPr>
          <a:xfrm>
            <a:off x="1214414" y="928670"/>
            <a:ext cx="7072362" cy="571504"/>
          </a:xfrm>
        </p:spPr>
        <p:txBody>
          <a:bodyPr>
            <a:noAutofit/>
          </a:bodyPr>
          <a:lstStyle/>
          <a:p>
            <a:pPr algn="ctr" rtl="1">
              <a:lnSpc>
                <a:spcPct val="150000"/>
              </a:lnSpc>
            </a:pPr>
            <a:r>
              <a:rPr lang="fa-IR" sz="24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n-lt"/>
                <a:ea typeface="+mn-ea"/>
                <a:cs typeface="B Mitra" pitchFamily="2" charset="-78"/>
              </a:rPr>
              <a:t>افزایش و رشد سرانه مقالات چاپ شده به ازای هر عضو هیات علمی </a:t>
            </a:r>
            <a:endParaRPr lang="en-US" sz="24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n-lt"/>
              <a:ea typeface="+mn-ea"/>
              <a:cs typeface="B Mitra" pitchFamily="2" charset="-78"/>
            </a:endParaRPr>
          </a:p>
        </p:txBody>
      </p:sp>
      <p:graphicFrame>
        <p:nvGraphicFramePr>
          <p:cNvPr id="4" name="Chart 3"/>
          <p:cNvGraphicFramePr/>
          <p:nvPr>
            <p:extLst>
              <p:ext uri="{D42A27DB-BD31-4B8C-83A1-F6EECF244321}">
                <p14:modId xmlns:p14="http://schemas.microsoft.com/office/powerpoint/2010/main" xmlns="" val="426066521"/>
              </p:ext>
            </p:extLst>
          </p:nvPr>
        </p:nvGraphicFramePr>
        <p:xfrm>
          <a:off x="571472" y="1500174"/>
          <a:ext cx="6143668" cy="435771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Table 4"/>
          <p:cNvGraphicFramePr>
            <a:graphicFrameLocks noGrp="1"/>
          </p:cNvGraphicFramePr>
          <p:nvPr>
            <p:extLst>
              <p:ext uri="{D42A27DB-BD31-4B8C-83A1-F6EECF244321}">
                <p14:modId xmlns:p14="http://schemas.microsoft.com/office/powerpoint/2010/main" xmlns="" val="3902241743"/>
              </p:ext>
            </p:extLst>
          </p:nvPr>
        </p:nvGraphicFramePr>
        <p:xfrm>
          <a:off x="7000892" y="1785926"/>
          <a:ext cx="1524010" cy="3223200"/>
        </p:xfrm>
        <a:graphic>
          <a:graphicData uri="http://schemas.openxmlformats.org/drawingml/2006/table">
            <a:tbl>
              <a:tblPr firstRow="1" bandRow="1">
                <a:tableStyleId>{5C22544A-7EE6-4342-B048-85BDC9FD1C3A}</a:tableStyleId>
              </a:tblPr>
              <a:tblGrid>
                <a:gridCol w="642942"/>
                <a:gridCol w="881068"/>
              </a:tblGrid>
              <a:tr h="402900">
                <a:tc>
                  <a:txBody>
                    <a:bodyPr/>
                    <a:lstStyle/>
                    <a:p>
                      <a:pPr algn="ctr" rtl="1"/>
                      <a:r>
                        <a:rPr lang="fa-IR" sz="1400" b="1" dirty="0" smtClean="0">
                          <a:solidFill>
                            <a:schemeClr val="tx1"/>
                          </a:solidFill>
                          <a:cs typeface="B Zar" pitchFamily="2" charset="-78"/>
                        </a:rPr>
                        <a:t>سرانه</a:t>
                      </a:r>
                      <a:endParaRPr lang="en-US" sz="1400" b="1" dirty="0">
                        <a:solidFill>
                          <a:schemeClr val="tx1"/>
                        </a:solidFill>
                        <a:cs typeface="B Zar" pitchFamily="2" charset="-78"/>
                      </a:endParaRPr>
                    </a:p>
                  </a:txBody>
                  <a:tcPr anchor="ctr"/>
                </a:tc>
                <a:tc>
                  <a:txBody>
                    <a:bodyPr/>
                    <a:lstStyle/>
                    <a:p>
                      <a:pPr algn="ctr" rtl="1"/>
                      <a:r>
                        <a:rPr lang="fa-IR" sz="1400" b="1" dirty="0" smtClean="0">
                          <a:solidFill>
                            <a:schemeClr val="tx1"/>
                          </a:solidFill>
                          <a:cs typeface="B Zar" pitchFamily="2" charset="-78"/>
                        </a:rPr>
                        <a:t>سال</a:t>
                      </a:r>
                      <a:endParaRPr lang="en-US" sz="1400" b="1" dirty="0">
                        <a:solidFill>
                          <a:schemeClr val="tx1"/>
                        </a:solidFill>
                        <a:cs typeface="B Zar" pitchFamily="2" charset="-78"/>
                      </a:endParaRPr>
                    </a:p>
                  </a:txBody>
                  <a:tcPr anchor="ctr"/>
                </a:tc>
              </a:tr>
              <a:tr h="402900">
                <a:tc>
                  <a:txBody>
                    <a:bodyPr/>
                    <a:lstStyle/>
                    <a:p>
                      <a:pPr algn="ctr" rtl="1"/>
                      <a:r>
                        <a:rPr lang="fa-IR" sz="1400" b="1" dirty="0" smtClean="0">
                          <a:solidFill>
                            <a:schemeClr val="tx1"/>
                          </a:solidFill>
                          <a:cs typeface="B Zar" pitchFamily="2" charset="-78"/>
                        </a:rPr>
                        <a:t>0.8</a:t>
                      </a:r>
                      <a:endParaRPr lang="en-US" sz="1400" b="1" dirty="0">
                        <a:solidFill>
                          <a:schemeClr val="tx1"/>
                        </a:solidFill>
                        <a:cs typeface="B Zar" pitchFamily="2" charset="-78"/>
                      </a:endParaRPr>
                    </a:p>
                  </a:txBody>
                  <a:tcPr anchor="ctr"/>
                </a:tc>
                <a:tc>
                  <a:txBody>
                    <a:bodyPr/>
                    <a:lstStyle/>
                    <a:p>
                      <a:pPr algn="ctr" rtl="1"/>
                      <a:r>
                        <a:rPr lang="fa-IR" sz="1400" b="1" dirty="0" smtClean="0">
                          <a:solidFill>
                            <a:schemeClr val="tx1"/>
                          </a:solidFill>
                          <a:cs typeface="B Zar" pitchFamily="2" charset="-78"/>
                        </a:rPr>
                        <a:t>سال 1392</a:t>
                      </a:r>
                      <a:endParaRPr lang="en-US" sz="1400" b="1" dirty="0">
                        <a:solidFill>
                          <a:schemeClr val="tx1"/>
                        </a:solidFill>
                        <a:cs typeface="B Zar" pitchFamily="2" charset="-78"/>
                      </a:endParaRPr>
                    </a:p>
                  </a:txBody>
                  <a:tcPr anchor="ctr"/>
                </a:tc>
              </a:tr>
              <a:tr h="402900">
                <a:tc>
                  <a:txBody>
                    <a:bodyPr/>
                    <a:lstStyle/>
                    <a:p>
                      <a:pPr algn="ctr" rtl="1"/>
                      <a:r>
                        <a:rPr lang="fa-IR" sz="1400" b="1" dirty="0" smtClean="0">
                          <a:solidFill>
                            <a:schemeClr val="tx1"/>
                          </a:solidFill>
                          <a:cs typeface="B Zar" pitchFamily="2" charset="-78"/>
                        </a:rPr>
                        <a:t>1.0</a:t>
                      </a:r>
                      <a:endParaRPr lang="en-US" sz="1400" b="1" dirty="0">
                        <a:solidFill>
                          <a:schemeClr val="tx1"/>
                        </a:solidFill>
                        <a:cs typeface="B Zar" pitchFamily="2" charset="-78"/>
                      </a:endParaRPr>
                    </a:p>
                  </a:txBody>
                  <a:tcPr anchor="ctr"/>
                </a:tc>
                <a:tc>
                  <a:txBody>
                    <a:bodyPr/>
                    <a:lstStyle/>
                    <a:p>
                      <a:pPr algn="ctr" rtl="1"/>
                      <a:r>
                        <a:rPr lang="fa-IR" sz="1400" b="1" dirty="0" smtClean="0">
                          <a:solidFill>
                            <a:schemeClr val="tx1"/>
                          </a:solidFill>
                          <a:cs typeface="B Zar" pitchFamily="2" charset="-78"/>
                        </a:rPr>
                        <a:t>سال 1393</a:t>
                      </a:r>
                      <a:endParaRPr lang="en-US" sz="1400" b="1" dirty="0">
                        <a:solidFill>
                          <a:schemeClr val="tx1"/>
                        </a:solidFill>
                        <a:cs typeface="B Zar" pitchFamily="2" charset="-78"/>
                      </a:endParaRPr>
                    </a:p>
                  </a:txBody>
                  <a:tcPr anchor="ctr"/>
                </a:tc>
              </a:tr>
              <a:tr h="402900">
                <a:tc>
                  <a:txBody>
                    <a:bodyPr/>
                    <a:lstStyle/>
                    <a:p>
                      <a:pPr algn="ctr" rtl="1"/>
                      <a:r>
                        <a:rPr lang="fa-IR" sz="1400" b="1" dirty="0" smtClean="0">
                          <a:solidFill>
                            <a:schemeClr val="tx1"/>
                          </a:solidFill>
                          <a:cs typeface="B Zar" pitchFamily="2" charset="-78"/>
                        </a:rPr>
                        <a:t>1.6</a:t>
                      </a:r>
                      <a:endParaRPr lang="en-US" sz="1400" b="1" dirty="0">
                        <a:solidFill>
                          <a:schemeClr val="tx1"/>
                        </a:solidFill>
                        <a:cs typeface="B Zar" pitchFamily="2" charset="-78"/>
                      </a:endParaRPr>
                    </a:p>
                  </a:txBody>
                  <a:tcPr anchor="ctr"/>
                </a:tc>
                <a:tc>
                  <a:txBody>
                    <a:bodyPr/>
                    <a:lstStyle/>
                    <a:p>
                      <a:pPr algn="ctr" rtl="1"/>
                      <a:r>
                        <a:rPr lang="fa-IR" sz="1400" b="1" dirty="0" smtClean="0">
                          <a:solidFill>
                            <a:schemeClr val="tx1"/>
                          </a:solidFill>
                          <a:cs typeface="B Zar" pitchFamily="2" charset="-78"/>
                        </a:rPr>
                        <a:t>سال 1394</a:t>
                      </a:r>
                      <a:endParaRPr lang="en-US" sz="1400" b="1" dirty="0">
                        <a:solidFill>
                          <a:schemeClr val="tx1"/>
                        </a:solidFill>
                        <a:cs typeface="B Zar" pitchFamily="2" charset="-78"/>
                      </a:endParaRPr>
                    </a:p>
                  </a:txBody>
                  <a:tcPr anchor="ctr"/>
                </a:tc>
              </a:tr>
              <a:tr h="402900">
                <a:tc>
                  <a:txBody>
                    <a:bodyPr/>
                    <a:lstStyle/>
                    <a:p>
                      <a:pPr algn="ctr" rtl="1"/>
                      <a:r>
                        <a:rPr lang="fa-IR" sz="1400" b="1" dirty="0" smtClean="0">
                          <a:solidFill>
                            <a:schemeClr val="tx1"/>
                          </a:solidFill>
                          <a:cs typeface="B Zar" pitchFamily="2" charset="-78"/>
                        </a:rPr>
                        <a:t>1.85</a:t>
                      </a:r>
                      <a:endParaRPr lang="en-US" sz="1400" b="1" dirty="0">
                        <a:solidFill>
                          <a:schemeClr val="tx1"/>
                        </a:solidFill>
                        <a:cs typeface="B Zar" pitchFamily="2" charset="-78"/>
                      </a:endParaRPr>
                    </a:p>
                  </a:txBody>
                  <a:tcPr anchor="ctr"/>
                </a:tc>
                <a:tc>
                  <a:txBody>
                    <a:bodyPr/>
                    <a:lstStyle/>
                    <a:p>
                      <a:pPr algn="ctr" rtl="1"/>
                      <a:r>
                        <a:rPr lang="fa-IR" sz="1400" b="1" dirty="0" smtClean="0">
                          <a:solidFill>
                            <a:schemeClr val="tx1"/>
                          </a:solidFill>
                          <a:cs typeface="B Zar" pitchFamily="2" charset="-78"/>
                        </a:rPr>
                        <a:t>سال 1395</a:t>
                      </a:r>
                      <a:endParaRPr lang="en-US" sz="1400" b="1" dirty="0">
                        <a:solidFill>
                          <a:schemeClr val="tx1"/>
                        </a:solidFill>
                        <a:cs typeface="B Zar" pitchFamily="2" charset="-78"/>
                      </a:endParaRPr>
                    </a:p>
                  </a:txBody>
                  <a:tcPr anchor="ctr"/>
                </a:tc>
              </a:tr>
              <a:tr h="402900">
                <a:tc>
                  <a:txBody>
                    <a:bodyPr/>
                    <a:lstStyle/>
                    <a:p>
                      <a:pPr algn="ctr" rtl="1"/>
                      <a:r>
                        <a:rPr lang="fa-IR" sz="1400" b="1" dirty="0" smtClean="0">
                          <a:solidFill>
                            <a:schemeClr val="tx1"/>
                          </a:solidFill>
                          <a:cs typeface="B Zar" pitchFamily="2" charset="-78"/>
                        </a:rPr>
                        <a:t>2.1</a:t>
                      </a:r>
                      <a:endParaRPr lang="en-US" sz="1400" b="1" dirty="0">
                        <a:solidFill>
                          <a:schemeClr val="tx1"/>
                        </a:solidFill>
                        <a:cs typeface="B Zar" pitchFamily="2" charset="-78"/>
                      </a:endParaRPr>
                    </a:p>
                  </a:txBody>
                  <a:tcPr anchor="ctr"/>
                </a:tc>
                <a:tc>
                  <a:txBody>
                    <a:bodyPr/>
                    <a:lstStyle/>
                    <a:p>
                      <a:pPr algn="ctr" rtl="1"/>
                      <a:r>
                        <a:rPr lang="fa-IR" sz="1400" b="1" dirty="0" smtClean="0">
                          <a:solidFill>
                            <a:schemeClr val="tx1"/>
                          </a:solidFill>
                          <a:cs typeface="B Zar" pitchFamily="2" charset="-78"/>
                        </a:rPr>
                        <a:t>سال 1396</a:t>
                      </a:r>
                      <a:endParaRPr lang="en-US" sz="1400" b="1" dirty="0">
                        <a:solidFill>
                          <a:schemeClr val="tx1"/>
                        </a:solidFill>
                        <a:cs typeface="B Zar" pitchFamily="2" charset="-78"/>
                      </a:endParaRPr>
                    </a:p>
                  </a:txBody>
                  <a:tcPr anchor="ctr"/>
                </a:tc>
              </a:tr>
              <a:tr h="402900">
                <a:tc>
                  <a:txBody>
                    <a:bodyPr/>
                    <a:lstStyle/>
                    <a:p>
                      <a:pPr algn="ctr" rtl="1"/>
                      <a:r>
                        <a:rPr lang="fa-IR" sz="1400" b="1" dirty="0" smtClean="0">
                          <a:solidFill>
                            <a:schemeClr val="tx1"/>
                          </a:solidFill>
                          <a:cs typeface="B Zar" pitchFamily="2" charset="-78"/>
                        </a:rPr>
                        <a:t>2.3</a:t>
                      </a:r>
                      <a:endParaRPr lang="en-US" sz="1400" b="1" dirty="0">
                        <a:solidFill>
                          <a:schemeClr val="tx1"/>
                        </a:solidFill>
                        <a:cs typeface="B Zar" pitchFamily="2" charset="-78"/>
                      </a:endParaRPr>
                    </a:p>
                  </a:txBody>
                  <a:tcPr anchor="ctr"/>
                </a:tc>
                <a:tc>
                  <a:txBody>
                    <a:bodyPr/>
                    <a:lstStyle/>
                    <a:p>
                      <a:pPr algn="ctr" rtl="1"/>
                      <a:r>
                        <a:rPr lang="fa-IR" sz="1400" b="1" dirty="0" smtClean="0">
                          <a:solidFill>
                            <a:schemeClr val="tx1"/>
                          </a:solidFill>
                          <a:cs typeface="B Zar" pitchFamily="2" charset="-78"/>
                        </a:rPr>
                        <a:t>سال 1397</a:t>
                      </a:r>
                      <a:endParaRPr lang="en-US" sz="1400" b="1" dirty="0">
                        <a:solidFill>
                          <a:schemeClr val="tx1"/>
                        </a:solidFill>
                        <a:cs typeface="B Zar" pitchFamily="2" charset="-78"/>
                      </a:endParaRPr>
                    </a:p>
                  </a:txBody>
                  <a:tcPr anchor="ctr"/>
                </a:tc>
              </a:tr>
              <a:tr h="402900">
                <a:tc>
                  <a:txBody>
                    <a:bodyPr/>
                    <a:lstStyle/>
                    <a:p>
                      <a:pPr algn="ctr" rtl="1"/>
                      <a:r>
                        <a:rPr lang="fa-IR" sz="1400" b="1" dirty="0" smtClean="0">
                          <a:solidFill>
                            <a:schemeClr val="tx1"/>
                          </a:solidFill>
                          <a:cs typeface="B Zar" pitchFamily="2" charset="-78"/>
                        </a:rPr>
                        <a:t>2.6</a:t>
                      </a:r>
                      <a:endParaRPr lang="en-US" sz="1400" b="1" dirty="0">
                        <a:solidFill>
                          <a:schemeClr val="tx1"/>
                        </a:solidFill>
                        <a:cs typeface="B Zar" pitchFamily="2" charset="-78"/>
                      </a:endParaRPr>
                    </a:p>
                  </a:txBody>
                  <a:tcPr anchor="ctr"/>
                </a:tc>
                <a:tc>
                  <a:txBody>
                    <a:bodyPr/>
                    <a:lstStyle/>
                    <a:p>
                      <a:pPr algn="ctr" rtl="1"/>
                      <a:r>
                        <a:rPr lang="fa-IR" sz="1400" b="1" dirty="0" smtClean="0">
                          <a:solidFill>
                            <a:schemeClr val="tx1"/>
                          </a:solidFill>
                          <a:cs typeface="B Zar" pitchFamily="2" charset="-78"/>
                        </a:rPr>
                        <a:t>سال</a:t>
                      </a:r>
                      <a:r>
                        <a:rPr lang="fa-IR" sz="1400" b="1" baseline="0" dirty="0" smtClean="0">
                          <a:solidFill>
                            <a:schemeClr val="tx1"/>
                          </a:solidFill>
                          <a:cs typeface="B Zar" pitchFamily="2" charset="-78"/>
                        </a:rPr>
                        <a:t> 1398</a:t>
                      </a:r>
                      <a:endParaRPr lang="en-US" sz="1400" b="1" dirty="0">
                        <a:solidFill>
                          <a:schemeClr val="tx1"/>
                        </a:solidFill>
                        <a:cs typeface="B Zar" pitchFamily="2" charset="-78"/>
                      </a:endParaRPr>
                    </a:p>
                  </a:txBody>
                  <a:tcPr anchor="ctr"/>
                </a:tc>
              </a:tr>
            </a:tbl>
          </a:graphicData>
        </a:graphic>
      </p:graphicFrame>
      <p:sp>
        <p:nvSpPr>
          <p:cNvPr id="6" name="Rectangle 5"/>
          <p:cNvSpPr/>
          <p:nvPr/>
        </p:nvSpPr>
        <p:spPr>
          <a:xfrm>
            <a:off x="428596" y="5514819"/>
            <a:ext cx="6215074" cy="1200329"/>
          </a:xfrm>
          <a:prstGeom prst="rect">
            <a:avLst/>
          </a:prstGeom>
        </p:spPr>
        <p:txBody>
          <a:bodyPr wrap="square">
            <a:spAutoFit/>
          </a:bodyPr>
          <a:lstStyle/>
          <a:p>
            <a:pPr algn="r" rtl="1"/>
            <a:endParaRPr lang="fa-IR" sz="2400" b="1" dirty="0" smtClean="0">
              <a:cs typeface="B Nazanin" pitchFamily="2" charset="-78"/>
            </a:endParaRPr>
          </a:p>
          <a:p>
            <a:pPr algn="r" rtl="1"/>
            <a:r>
              <a:rPr lang="fa-IR" sz="2400" b="1" dirty="0" smtClean="0">
                <a:cs typeface="B Nazanin" pitchFamily="2" charset="-78"/>
              </a:rPr>
              <a:t>سرانه تولید علم در پژوهشگاه از 8/. در اواخر سال 92 به 1/6تا </a:t>
            </a:r>
            <a:r>
              <a:rPr lang="fa-IR" sz="2400" b="1" dirty="0" smtClean="0">
                <a:solidFill>
                  <a:srgbClr val="FF0000"/>
                </a:solidFill>
                <a:cs typeface="B Nazanin" pitchFamily="2" charset="-78"/>
              </a:rPr>
              <a:t>تابستان سال 1394</a:t>
            </a:r>
            <a:r>
              <a:rPr lang="fa-IR" sz="2400" b="1" dirty="0" smtClean="0">
                <a:cs typeface="B Nazanin" pitchFamily="2" charset="-78"/>
              </a:rPr>
              <a:t> افزایش یافته است.</a:t>
            </a:r>
            <a:endParaRPr lang="en-US" sz="2400" dirty="0"/>
          </a:p>
        </p:txBody>
      </p:sp>
      <p:sp>
        <p:nvSpPr>
          <p:cNvPr id="7" name="Rectangle 6"/>
          <p:cNvSpPr/>
          <p:nvPr/>
        </p:nvSpPr>
        <p:spPr>
          <a:xfrm>
            <a:off x="2000232" y="357166"/>
            <a:ext cx="5214974" cy="492443"/>
          </a:xfrm>
          <a:prstGeom prst="rect">
            <a:avLst/>
          </a:prstGeom>
        </p:spPr>
        <p:txBody>
          <a:bodyPr wrap="square">
            <a:spAutoFit/>
          </a:bodyPr>
          <a:lstStyle/>
          <a:p>
            <a:pPr algn="ctr" rtl="1"/>
            <a:r>
              <a:rPr lang="fa-IR" sz="2600" b="1" dirty="0" smtClean="0">
                <a:ln w="6350">
                  <a:solidFill>
                    <a:schemeClr val="accent1">
                      <a:shade val="43000"/>
                    </a:schemeClr>
                  </a:solidFill>
                </a:ln>
                <a:solidFill>
                  <a:schemeClr val="tx1">
                    <a:lumMod val="85000"/>
                    <a:lumOff val="15000"/>
                  </a:schemeClr>
                </a:solidFill>
                <a:effectLst>
                  <a:outerShdw blurRad="26000" dist="26000" dir="14500000" algn="tl" rotWithShape="0">
                    <a:srgbClr val="000000">
                      <a:alpha val="40000"/>
                    </a:srgbClr>
                  </a:outerShdw>
                </a:effectLst>
                <a:cs typeface="B Mitra" pitchFamily="2" charset="-78"/>
              </a:rPr>
              <a:t>بخش‌هايي از توانمندي و عملکرد پژوهشگاه</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8"/>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pPr eaLnBrk="0" hangingPunct="0"/>
            <a:r>
              <a:rPr lang="en-US"/>
              <a:t/>
            </a:r>
            <a:br>
              <a:rPr lang="en-US"/>
            </a:br>
            <a:endParaRPr lang="en-US"/>
          </a:p>
        </p:txBody>
      </p:sp>
      <p:sp>
        <p:nvSpPr>
          <p:cNvPr id="16476" name="Rectangle 1"/>
          <p:cNvSpPr>
            <a:spLocks noChangeArrowheads="1"/>
          </p:cNvSpPr>
          <p:nvPr/>
        </p:nvSpPr>
        <p:spPr bwMode="auto">
          <a:xfrm>
            <a:off x="571472" y="182241"/>
            <a:ext cx="8001056" cy="1292662"/>
          </a:xfrm>
          <a:prstGeom prst="rect">
            <a:avLst/>
          </a:prstGeom>
          <a:noFill/>
          <a:ln w="9525">
            <a:solidFill>
              <a:schemeClr val="tx2">
                <a:lumMod val="40000"/>
                <a:lumOff val="60000"/>
              </a:schemeClr>
            </a:solidFill>
            <a:miter lim="800000"/>
            <a:headEnd/>
            <a:tailEnd/>
          </a:ln>
        </p:spPr>
        <p:txBody>
          <a:bodyPr wrap="square" anchor="t" anchorCtr="0">
            <a:spAutoFit/>
          </a:bodyPr>
          <a:lstStyle/>
          <a:p>
            <a:pPr algn="ctr" rtl="1">
              <a:lnSpc>
                <a:spcPct val="150000"/>
              </a:lnSpc>
            </a:pPr>
            <a:r>
              <a:rPr lang="fa-IR" sz="2600" b="1" dirty="0" smtClean="0">
                <a:ln w="6350">
                  <a:solidFill>
                    <a:schemeClr val="accent1">
                      <a:shade val="43000"/>
                    </a:schemeClr>
                  </a:solidFill>
                </a:ln>
                <a:solidFill>
                  <a:schemeClr val="tx1">
                    <a:lumMod val="85000"/>
                    <a:lumOff val="15000"/>
                  </a:schemeClr>
                </a:solidFill>
                <a:effectLst>
                  <a:outerShdw blurRad="26000" dist="26000" dir="14500000" algn="tl" rotWithShape="0">
                    <a:srgbClr val="000000">
                      <a:alpha val="40000"/>
                    </a:srgbClr>
                  </a:outerShdw>
                </a:effectLst>
                <a:cs typeface="B Mitra" pitchFamily="2" charset="-78"/>
              </a:rPr>
              <a:t>بخش‌هايي از توانمندي و عملکرد پژوهشگاه</a:t>
            </a:r>
          </a:p>
          <a:p>
            <a:pPr algn="ctr" rtl="1">
              <a:lnSpc>
                <a:spcPct val="150000"/>
              </a:lnSpc>
              <a:spcBef>
                <a:spcPct val="0"/>
              </a:spcBef>
            </a:pPr>
            <a:r>
              <a:rPr lang="fa-IR" sz="2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B Mitra" pitchFamily="2" charset="-78"/>
              </a:rPr>
              <a:t>تعداد کتاب های منتشره (کاغذی/دیجیتال) </a:t>
            </a:r>
            <a:r>
              <a:rPr lang="ar-SA" sz="2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B Mitra" pitchFamily="2" charset="-78"/>
              </a:rPr>
              <a:t>پژوهشگاه </a:t>
            </a:r>
            <a:r>
              <a:rPr lang="fa-IR" sz="2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B Mitra" pitchFamily="2" charset="-78"/>
              </a:rPr>
              <a:t>1394-1392</a:t>
            </a:r>
            <a:endParaRPr lang="en-US" sz="2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B Mitra" pitchFamily="2" charset="-78"/>
            </a:endParaRPr>
          </a:p>
        </p:txBody>
      </p:sp>
      <p:sp>
        <p:nvSpPr>
          <p:cNvPr id="30721" name="Rectangle 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
            </a:r>
            <a:br>
              <a:rPr kumimoji="0" lang="en-US" sz="18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0722" name="Rectangle 2"/>
          <p:cNvSpPr>
            <a:spLocks noChangeArrowheads="1"/>
          </p:cNvSpPr>
          <p:nvPr/>
        </p:nvSpPr>
        <p:spPr bwMode="auto">
          <a:xfrm>
            <a:off x="0" y="0"/>
            <a:ext cx="3017838" cy="9525"/>
          </a:xfrm>
          <a:prstGeom prst="rect">
            <a:avLst/>
          </a:prstGeom>
          <a:solidFill>
            <a:srgbClr val="000000"/>
          </a:solidFill>
          <a:ln w="9525">
            <a:solidFill>
              <a:schemeClr val="tx1"/>
            </a:solidFill>
            <a:prstDash val="solid"/>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8" name="Chart 7"/>
          <p:cNvGraphicFramePr/>
          <p:nvPr/>
        </p:nvGraphicFramePr>
        <p:xfrm>
          <a:off x="714348" y="1571612"/>
          <a:ext cx="7643866" cy="2928958"/>
        </p:xfrm>
        <a:graphic>
          <a:graphicData uri="http://schemas.openxmlformats.org/drawingml/2006/chart">
            <c:chart xmlns:c="http://schemas.openxmlformats.org/drawingml/2006/chart" xmlns:r="http://schemas.openxmlformats.org/officeDocument/2006/relationships" r:id="rId2"/>
          </a:graphicData>
        </a:graphic>
      </p:graphicFrame>
      <p:sp>
        <p:nvSpPr>
          <p:cNvPr id="9" name="Rectangle 8"/>
          <p:cNvSpPr/>
          <p:nvPr/>
        </p:nvSpPr>
        <p:spPr>
          <a:xfrm>
            <a:off x="428596" y="4429133"/>
            <a:ext cx="8072494" cy="2039020"/>
          </a:xfrm>
          <a:prstGeom prst="rect">
            <a:avLst/>
          </a:prstGeom>
        </p:spPr>
        <p:txBody>
          <a:bodyPr wrap="square">
            <a:spAutoFit/>
          </a:bodyPr>
          <a:lstStyle/>
          <a:p>
            <a:pPr algn="just" rtl="1">
              <a:lnSpc>
                <a:spcPct val="90000"/>
              </a:lnSpc>
            </a:pPr>
            <a:r>
              <a:rPr lang="fa-IR" sz="2000" b="1" dirty="0" smtClean="0">
                <a:ln w="12700">
                  <a:solidFill>
                    <a:schemeClr val="tx2">
                      <a:satMod val="155000"/>
                    </a:schemeClr>
                  </a:solidFill>
                  <a:prstDash val="solid"/>
                </a:ln>
                <a:solidFill>
                  <a:schemeClr val="bg2">
                    <a:lumMod val="50000"/>
                  </a:schemeClr>
                </a:solidFill>
                <a:effectLst>
                  <a:outerShdw blurRad="41275" dist="20320" dir="1800000" algn="tl" rotWithShape="0">
                    <a:srgbClr val="000000">
                      <a:alpha val="40000"/>
                    </a:srgbClr>
                  </a:outerShdw>
                </a:effectLst>
                <a:latin typeface="Calibri" pitchFamily="34" charset="0"/>
                <a:ea typeface="Calibri" pitchFamily="34" charset="0"/>
                <a:cs typeface="B Nazanin" pitchFamily="2" charset="-78"/>
              </a:rPr>
              <a:t>از مجموع آثار انتشار یافته اعضای هیات علمی و غیر هیات علمی پژوهشگاه در سه سال گذشته </a:t>
            </a:r>
            <a:r>
              <a:rPr lang="fa-IR" sz="2000" b="1" dirty="0" smtClean="0">
                <a:ln w="12700">
                  <a:solidFill>
                    <a:schemeClr val="tx2">
                      <a:satMod val="155000"/>
                    </a:schemeClr>
                  </a:solidFill>
                  <a:prstDash val="solid"/>
                </a:ln>
                <a:solidFill>
                  <a:schemeClr val="bg2">
                    <a:lumMod val="10000"/>
                  </a:schemeClr>
                </a:solidFill>
                <a:effectLst>
                  <a:outerShdw blurRad="41275" dist="20320" dir="1800000" algn="tl" rotWithShape="0">
                    <a:srgbClr val="000000">
                      <a:alpha val="40000"/>
                    </a:srgbClr>
                  </a:outerShdw>
                </a:effectLst>
                <a:latin typeface="Calibri" pitchFamily="34" charset="0"/>
                <a:ea typeface="Calibri" pitchFamily="34" charset="0"/>
                <a:cs typeface="B Nazanin" pitchFamily="2" charset="-78"/>
              </a:rPr>
              <a:t>12</a:t>
            </a:r>
            <a:r>
              <a:rPr lang="fa-IR" sz="2000" b="1" dirty="0" smtClean="0">
                <a:ln w="12700">
                  <a:solidFill>
                    <a:schemeClr val="tx2">
                      <a:satMod val="155000"/>
                    </a:schemeClr>
                  </a:solidFill>
                  <a:prstDash val="solid"/>
                </a:ln>
                <a:solidFill>
                  <a:schemeClr val="bg2">
                    <a:lumMod val="50000"/>
                  </a:schemeClr>
                </a:solidFill>
                <a:effectLst>
                  <a:outerShdw blurRad="41275" dist="20320" dir="1800000" algn="tl" rotWithShape="0">
                    <a:srgbClr val="000000">
                      <a:alpha val="40000"/>
                    </a:srgbClr>
                  </a:outerShdw>
                </a:effectLst>
                <a:latin typeface="Calibri" pitchFamily="34" charset="0"/>
                <a:ea typeface="Calibri" pitchFamily="34" charset="0"/>
                <a:cs typeface="B Nazanin" pitchFamily="2" charset="-78"/>
              </a:rPr>
              <a:t> عنوان در جشنواره های فارابی؛ کتاب سال جمهوری اسلامی؛ کتاب فصل؛ کتاب سال دانشجویی؛ کتاب برتر دانشگاهی حائز رتبه شده‌اند.</a:t>
            </a:r>
          </a:p>
          <a:p>
            <a:pPr algn="just" rtl="1">
              <a:lnSpc>
                <a:spcPct val="90000"/>
              </a:lnSpc>
            </a:pPr>
            <a:r>
              <a:rPr lang="fa-IR" sz="2000" b="1" dirty="0" smtClean="0">
                <a:latin typeface="Calibri" pitchFamily="34" charset="0"/>
                <a:ea typeface="Calibri" pitchFamily="34" charset="0"/>
                <a:cs typeface="B Nazanin" pitchFamily="2" charset="-78"/>
              </a:rPr>
              <a:t>از ابتدای سال 1394 امکان انتشار دیجیتال تعدادی از آثار پژوهشگاه فراهم شده دو نمونه: </a:t>
            </a:r>
            <a:r>
              <a:rPr lang="fa-IR" sz="2000" b="1" dirty="0" smtClean="0">
                <a:ln w="12700">
                  <a:solidFill>
                    <a:schemeClr val="tx2">
                      <a:satMod val="155000"/>
                    </a:schemeClr>
                  </a:solidFill>
                  <a:prstDash val="solid"/>
                </a:ln>
                <a:solidFill>
                  <a:schemeClr val="accent3">
                    <a:lumMod val="75000"/>
                  </a:schemeClr>
                </a:solidFill>
                <a:effectLst>
                  <a:outerShdw blurRad="41275" dist="20320" dir="1800000" algn="tl" rotWithShape="0">
                    <a:srgbClr val="000000">
                      <a:alpha val="40000"/>
                    </a:srgbClr>
                  </a:outerShdw>
                </a:effectLst>
                <a:latin typeface="Calibri" pitchFamily="34" charset="0"/>
                <a:ea typeface="Calibri" pitchFamily="34" charset="0"/>
                <a:cs typeface="B Nazanin" pitchFamily="2" charset="-78"/>
              </a:rPr>
              <a:t>فرهنگ تاریخی زبان فارسی و سفینه تبریز</a:t>
            </a:r>
            <a:r>
              <a:rPr lang="fa-IR" sz="2000" b="1" dirty="0" smtClean="0">
                <a:latin typeface="Calibri" pitchFamily="34" charset="0"/>
                <a:ea typeface="Calibri" pitchFamily="34" charset="0"/>
                <a:cs typeface="B Nazanin" pitchFamily="2" charset="-78"/>
              </a:rPr>
              <a:t>؛ به صورت دیجیتال منتشر شده‌اند.</a:t>
            </a:r>
          </a:p>
          <a:p>
            <a:pPr algn="just" rtl="1">
              <a:lnSpc>
                <a:spcPct val="90000"/>
              </a:lnSpc>
            </a:pPr>
            <a:r>
              <a:rPr lang="fa-IR" sz="2000" b="1" dirty="0" smtClean="0">
                <a:latin typeface="Calibri" pitchFamily="34" charset="0"/>
                <a:ea typeface="Calibri" pitchFamily="34" charset="0"/>
                <a:cs typeface="B Nazanin" pitchFamily="2" charset="-78"/>
              </a:rPr>
              <a:t>در زمستان 1394 حداقل در دو وبگاه فروش اینترنتی کتاب، آثار دیجیتال پژوهشگاه رونمایی خواهد شد.    </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Title 1"/>
          <p:cNvSpPr txBox="1">
            <a:spLocks/>
          </p:cNvSpPr>
          <p:nvPr/>
        </p:nvSpPr>
        <p:spPr>
          <a:xfrm>
            <a:off x="928662" y="500042"/>
            <a:ext cx="7715304" cy="1071570"/>
          </a:xfrm>
          <a:prstGeom prst="rect">
            <a:avLst/>
          </a:prstGeom>
        </p:spPr>
        <p:txBody>
          <a:bodyPr vert="horz" lIns="91440" tIns="45720" rIns="91440" bIns="45720" rtlCol="1" anchor="ctr">
            <a:noAutofit/>
          </a:bodyPr>
          <a:lstStyle/>
          <a:p>
            <a:pPr algn="ctr">
              <a:spcBef>
                <a:spcPct val="0"/>
              </a:spcBef>
            </a:pPr>
            <a:endParaRPr lang="fa-IR" sz="2800" b="1" dirty="0" smtClean="0">
              <a:cs typeface="B Titr" pitchFamily="2" charset="-78"/>
            </a:endParaRPr>
          </a:p>
        </p:txBody>
      </p:sp>
      <p:sp>
        <p:nvSpPr>
          <p:cNvPr id="5" name="Rectangle 4"/>
          <p:cNvSpPr/>
          <p:nvPr/>
        </p:nvSpPr>
        <p:spPr>
          <a:xfrm>
            <a:off x="571472" y="1656576"/>
            <a:ext cx="8143932" cy="4093428"/>
          </a:xfrm>
          <a:prstGeom prst="rect">
            <a:avLst/>
          </a:prstGeom>
        </p:spPr>
        <p:txBody>
          <a:bodyPr wrap="square">
            <a:spAutoFit/>
          </a:bodyPr>
          <a:lstStyle/>
          <a:p>
            <a:pPr algn="r" rtl="1"/>
            <a:r>
              <a:rPr lang="ar-SA" sz="2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B Mitra" pitchFamily="2" charset="-78"/>
              </a:rPr>
              <a:t>محور نخست: علوم انسانی به مثابه مسئله</a:t>
            </a:r>
            <a:endParaRPr lang="fa-IR" sz="2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B Mitra" pitchFamily="2" charset="-78"/>
            </a:endParaRPr>
          </a:p>
          <a:p>
            <a:pPr algn="r" rtl="1"/>
            <a:endParaRPr lang="fa-IR" b="1" dirty="0" smtClean="0">
              <a:cs typeface="B Mitra" pitchFamily="2" charset="-78"/>
            </a:endParaRPr>
          </a:p>
          <a:p>
            <a:pPr algn="r" rtl="1"/>
            <a:r>
              <a:rPr lang="fa-IR" b="1" dirty="0" smtClean="0">
                <a:cs typeface="B Mitra" pitchFamily="2" charset="-78"/>
              </a:rPr>
              <a:t>1)تولید علم بومی و نقد علمی</a:t>
            </a:r>
          </a:p>
          <a:p>
            <a:pPr algn="r" rtl="1"/>
            <a:r>
              <a:rPr lang="fa-IR" b="1" dirty="0" smtClean="0">
                <a:cs typeface="B Mitra" pitchFamily="2" charset="-78"/>
              </a:rPr>
              <a:t>2)جایگاه علوم انسانی و هیات علمی آن </a:t>
            </a:r>
          </a:p>
          <a:p>
            <a:pPr algn="r" rtl="1"/>
            <a:endParaRPr lang="fa-IR" b="1" dirty="0" smtClean="0">
              <a:cs typeface="B Mitra" pitchFamily="2" charset="-78"/>
            </a:endParaRPr>
          </a:p>
          <a:p>
            <a:pPr algn="r" rtl="1"/>
            <a:r>
              <a:rPr lang="fa-IR" sz="2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B Mitra" pitchFamily="2" charset="-78"/>
              </a:rPr>
              <a:t>محور دوم : علوم انسانی به مثابه بستر مسائل نهادی و ساختاری</a:t>
            </a:r>
          </a:p>
          <a:p>
            <a:pPr algn="r" rtl="1"/>
            <a:endParaRPr lang="fa-IR" sz="2000" b="1" dirty="0" smtClean="0">
              <a:solidFill>
                <a:schemeClr val="accent1"/>
              </a:solidFill>
              <a:cs typeface="B Mitra" pitchFamily="2" charset="-78"/>
            </a:endParaRPr>
          </a:p>
          <a:p>
            <a:pPr algn="r" rtl="1"/>
            <a:r>
              <a:rPr lang="fa-IR" b="1" dirty="0" smtClean="0">
                <a:cs typeface="B Mitra" pitchFamily="2" charset="-78"/>
              </a:rPr>
              <a:t>3)دانش افزایی و مهارت آموزی </a:t>
            </a:r>
          </a:p>
          <a:p>
            <a:pPr algn="r" rtl="1"/>
            <a:r>
              <a:rPr lang="fa-IR" b="1" dirty="0" smtClean="0">
                <a:cs typeface="B Mitra" pitchFamily="2" charset="-78"/>
              </a:rPr>
              <a:t>4)مشارکت علوم انسانی در فرآیند پیشرفت کشور </a:t>
            </a:r>
          </a:p>
          <a:p>
            <a:pPr algn="r" rtl="1"/>
            <a:r>
              <a:rPr lang="fa-IR" b="1" dirty="0" smtClean="0">
                <a:cs typeface="B Mitra" pitchFamily="2" charset="-78"/>
              </a:rPr>
              <a:t>5)تعامل علوم انسانی با دیگر نهادهای علمی </a:t>
            </a:r>
          </a:p>
          <a:p>
            <a:pPr algn="r" rtl="1"/>
            <a:endParaRPr lang="fa-IR" b="1" dirty="0" smtClean="0">
              <a:cs typeface="B Mitra" pitchFamily="2" charset="-78"/>
            </a:endParaRPr>
          </a:p>
          <a:p>
            <a:pPr algn="r" rtl="1"/>
            <a:r>
              <a:rPr lang="fa-IR" sz="2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B Mitra" pitchFamily="2" charset="-78"/>
              </a:rPr>
              <a:t>محور سوم: علوم انسانی به مثابه راه حل مسائل اجتماعی </a:t>
            </a:r>
          </a:p>
          <a:p>
            <a:pPr algn="r" rtl="1"/>
            <a:endParaRPr lang="fa-IR" b="1" dirty="0" smtClean="0">
              <a:cs typeface="B Mitra" pitchFamily="2" charset="-78"/>
            </a:endParaRPr>
          </a:p>
          <a:p>
            <a:pPr algn="r" rtl="1"/>
            <a:r>
              <a:rPr lang="fa-IR" b="1" dirty="0" smtClean="0">
                <a:cs typeface="B Mitra" pitchFamily="2" charset="-78"/>
              </a:rPr>
              <a:t>6)مشارکت علوم انسانی در حل مسائل جامعه </a:t>
            </a:r>
          </a:p>
        </p:txBody>
      </p:sp>
      <p:sp>
        <p:nvSpPr>
          <p:cNvPr id="4" name="Rectangle 3"/>
          <p:cNvSpPr/>
          <p:nvPr/>
        </p:nvSpPr>
        <p:spPr>
          <a:xfrm>
            <a:off x="500034" y="1000108"/>
            <a:ext cx="8215370" cy="600164"/>
          </a:xfrm>
          <a:prstGeom prst="rect">
            <a:avLst/>
          </a:prstGeom>
        </p:spPr>
        <p:txBody>
          <a:bodyPr wrap="square">
            <a:spAutoFit/>
          </a:bodyPr>
          <a:lstStyle/>
          <a:p>
            <a:pPr algn="r" rtl="1">
              <a:lnSpc>
                <a:spcPct val="150000"/>
              </a:lnSpc>
              <a:spcBef>
                <a:spcPct val="0"/>
              </a:spcBef>
            </a:pPr>
            <a:r>
              <a:rPr lang="fa-IR" sz="2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B Mitra" pitchFamily="2" charset="-78"/>
              </a:rPr>
              <a:t>طرح جامع اعتلای علوم انسانی معطوف به نقش آفرینی آن در پیشرفت کشور</a:t>
            </a:r>
          </a:p>
        </p:txBody>
      </p:sp>
      <p:sp>
        <p:nvSpPr>
          <p:cNvPr id="6" name="Rectangle 5"/>
          <p:cNvSpPr/>
          <p:nvPr/>
        </p:nvSpPr>
        <p:spPr>
          <a:xfrm>
            <a:off x="2285984" y="164735"/>
            <a:ext cx="5072098" cy="692497"/>
          </a:xfrm>
          <a:prstGeom prst="rect">
            <a:avLst/>
          </a:prstGeom>
        </p:spPr>
        <p:txBody>
          <a:bodyPr wrap="square">
            <a:spAutoFit/>
          </a:bodyPr>
          <a:lstStyle/>
          <a:p>
            <a:pPr algn="ctr" rtl="1">
              <a:lnSpc>
                <a:spcPct val="150000"/>
              </a:lnSpc>
            </a:pPr>
            <a:r>
              <a:rPr lang="fa-IR" sz="2600" b="1" dirty="0" smtClean="0">
                <a:ln w="6350">
                  <a:solidFill>
                    <a:schemeClr val="accent1">
                      <a:shade val="43000"/>
                    </a:schemeClr>
                  </a:solidFill>
                </a:ln>
                <a:solidFill>
                  <a:schemeClr val="tx1">
                    <a:lumMod val="85000"/>
                    <a:lumOff val="15000"/>
                  </a:schemeClr>
                </a:solidFill>
                <a:effectLst>
                  <a:outerShdw blurRad="26000" dist="26000" dir="14500000" algn="tl" rotWithShape="0">
                    <a:srgbClr val="000000">
                      <a:alpha val="40000"/>
                    </a:srgbClr>
                  </a:outerShdw>
                </a:effectLst>
                <a:cs typeface="B Mitra" pitchFamily="2" charset="-78"/>
              </a:rPr>
              <a:t>بخش‌هايي از توانمندي و عملکرد پژوهشگاه</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5" name="Title 1"/>
          <p:cNvSpPr>
            <a:spLocks noGrp="1"/>
          </p:cNvSpPr>
          <p:nvPr>
            <p:ph type="ctrTitle"/>
          </p:nvPr>
        </p:nvSpPr>
        <p:spPr>
          <a:xfrm>
            <a:off x="642910" y="214290"/>
            <a:ext cx="8062912" cy="642942"/>
          </a:xfrm>
        </p:spPr>
        <p:txBody>
          <a:bodyPr>
            <a:noAutofit/>
          </a:bodyPr>
          <a:lstStyle/>
          <a:p>
            <a:pPr algn="ctr" rtl="1">
              <a:lnSpc>
                <a:spcPct val="150000"/>
              </a:lnSpc>
            </a:pPr>
            <a:r>
              <a:rPr lang="fa-IR" sz="2600" dirty="0" smtClean="0">
                <a:ln w="6350">
                  <a:solidFill>
                    <a:schemeClr val="accent1">
                      <a:shade val="43000"/>
                    </a:schemeClr>
                  </a:solidFill>
                </a:ln>
                <a:solidFill>
                  <a:schemeClr val="tx1">
                    <a:lumMod val="85000"/>
                    <a:lumOff val="15000"/>
                  </a:schemeClr>
                </a:solidFill>
                <a:effectLst>
                  <a:outerShdw blurRad="26000" dist="26000" dir="14500000" algn="tl" rotWithShape="0">
                    <a:srgbClr val="000000">
                      <a:alpha val="40000"/>
                    </a:srgbClr>
                  </a:outerShdw>
                </a:effectLst>
                <a:latin typeface="+mn-lt"/>
                <a:ea typeface="+mn-ea"/>
                <a:cs typeface="B Mitra" pitchFamily="2" charset="-78"/>
              </a:rPr>
              <a:t>بخش‌هايي از توانمندي و عملکرد پژوهشگاه</a:t>
            </a:r>
            <a:endParaRPr lang="en-US" sz="2600" dirty="0" smtClean="0">
              <a:ln w="6350">
                <a:solidFill>
                  <a:schemeClr val="accent1">
                    <a:shade val="43000"/>
                  </a:schemeClr>
                </a:solidFill>
              </a:ln>
              <a:solidFill>
                <a:schemeClr val="tx1">
                  <a:lumMod val="85000"/>
                  <a:lumOff val="15000"/>
                </a:schemeClr>
              </a:solidFill>
              <a:effectLst>
                <a:outerShdw blurRad="26000" dist="26000" dir="14500000" algn="tl" rotWithShape="0">
                  <a:srgbClr val="000000">
                    <a:alpha val="40000"/>
                  </a:srgbClr>
                </a:outerShdw>
              </a:effectLst>
              <a:latin typeface="+mn-lt"/>
              <a:ea typeface="+mn-ea"/>
              <a:cs typeface="B Mitra" pitchFamily="2" charset="-78"/>
            </a:endParaRPr>
          </a:p>
        </p:txBody>
      </p:sp>
      <p:sp>
        <p:nvSpPr>
          <p:cNvPr id="3" name="Subtitle 2"/>
          <p:cNvSpPr>
            <a:spLocks noGrp="1"/>
          </p:cNvSpPr>
          <p:nvPr>
            <p:ph type="subTitle" idx="1"/>
          </p:nvPr>
        </p:nvSpPr>
        <p:spPr>
          <a:xfrm>
            <a:off x="357158" y="1857364"/>
            <a:ext cx="8277226" cy="3357586"/>
          </a:xfrm>
        </p:spPr>
        <p:txBody>
          <a:bodyPr>
            <a:normAutofit/>
          </a:bodyPr>
          <a:lstStyle/>
          <a:p>
            <a:r>
              <a:rPr lang="fa-IR"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B Mitra" pitchFamily="2" charset="-78"/>
              </a:rPr>
              <a:t>وب سایت</a:t>
            </a:r>
          </a:p>
          <a:p>
            <a:pPr algn="just" rtl="1" fontAlgn="t"/>
            <a:r>
              <a:rPr lang="fa-IR" sz="2400" b="1" dirty="0" smtClean="0">
                <a:cs typeface="B Nazanin" pitchFamily="2" charset="-78"/>
              </a:rPr>
              <a:t>رتبه نخست موسسات و مراکز پژوهشی کشور بر اساس رتبه‌بندی </a:t>
            </a:r>
            <a:r>
              <a:rPr lang="fa-IR" sz="2400" b="1" dirty="0" smtClean="0">
                <a:solidFill>
                  <a:srgbClr val="FF0000"/>
                </a:solidFill>
                <a:cs typeface="B Nazanin" pitchFamily="2" charset="-78"/>
              </a:rPr>
              <a:t>وبومتریک </a:t>
            </a:r>
            <a:r>
              <a:rPr lang="fa-IR" sz="2400" b="1" dirty="0" smtClean="0">
                <a:cs typeface="B Nazanin" pitchFamily="2" charset="-78"/>
              </a:rPr>
              <a:t>در سال 2014</a:t>
            </a:r>
            <a:endParaRPr lang="en-US" sz="2400" b="1" dirty="0" smtClean="0">
              <a:cs typeface="B Nazanin" pitchFamily="2" charset="-78"/>
            </a:endParaRPr>
          </a:p>
          <a:p>
            <a:pPr algn="just" rtl="1" fontAlgn="t"/>
            <a:r>
              <a:rPr lang="fa-IR" sz="2400" b="1" dirty="0" smtClean="0">
                <a:cs typeface="B Nazanin" pitchFamily="2" charset="-78"/>
              </a:rPr>
              <a:t>رتبه سوم در بین موسسات و مراکز پژوهشی کشورهای خاورمیانه بر اساس رتبه بندی </a:t>
            </a:r>
            <a:r>
              <a:rPr lang="fa-IR" sz="2400" b="1" dirty="0" smtClean="0">
                <a:solidFill>
                  <a:srgbClr val="FF0000"/>
                </a:solidFill>
                <a:cs typeface="B Nazanin" pitchFamily="2" charset="-78"/>
              </a:rPr>
              <a:t>وبومتریک</a:t>
            </a:r>
            <a:r>
              <a:rPr lang="en-US" sz="2400" b="1" dirty="0" smtClean="0">
                <a:cs typeface="B Nazanin" pitchFamily="2" charset="-78"/>
              </a:rPr>
              <a:t> </a:t>
            </a:r>
            <a:r>
              <a:rPr lang="fa-IR" sz="2400" b="1" dirty="0" smtClean="0">
                <a:cs typeface="B Nazanin" pitchFamily="2" charset="-78"/>
              </a:rPr>
              <a:t>در سال 2014 (جایگاه 591 جهان)</a:t>
            </a:r>
          </a:p>
          <a:p>
            <a:pPr rtl="1" fontAlgn="t"/>
            <a:endParaRPr lang="en-US" b="1" dirty="0" smtClean="0">
              <a:cs typeface="B Nazanin" pitchFamily="2" charset="-78"/>
            </a:endParaRPr>
          </a:p>
          <a:p>
            <a:pPr algn="just" rtl="1"/>
            <a:endParaRPr lang="fa-IR" b="1" dirty="0" smtClean="0">
              <a:cs typeface="B Nazanin" pitchFamily="2" charset="-78"/>
            </a:endParaRPr>
          </a:p>
          <a:p>
            <a:pPr algn="just" rtl="1"/>
            <a:endParaRPr lang="fa-IR" b="1" dirty="0" smtClean="0">
              <a:cs typeface="B Nazanin" pitchFamily="2" charset="-78"/>
            </a:endParaRPr>
          </a:p>
          <a:p>
            <a:pPr algn="just" rtl="1"/>
            <a:endParaRPr lang="en-US" b="1" dirty="0">
              <a:cs typeface="B Nazanin" pitchFamily="2" charset="-78"/>
            </a:endParaRPr>
          </a:p>
        </p:txBody>
      </p:sp>
      <p:sp>
        <p:nvSpPr>
          <p:cNvPr id="7" name="Title 1"/>
          <p:cNvSpPr txBox="1">
            <a:spLocks/>
          </p:cNvSpPr>
          <p:nvPr/>
        </p:nvSpPr>
        <p:spPr>
          <a:xfrm>
            <a:off x="571472" y="1142984"/>
            <a:ext cx="8062912" cy="571504"/>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marL="0" marR="0" lvl="0" indent="0" algn="r" defTabSz="914400" rtl="1" eaLnBrk="1" fontAlgn="auto" latinLnBrk="0" hangingPunct="1">
              <a:lnSpc>
                <a:spcPct val="150000"/>
              </a:lnSpc>
              <a:spcBef>
                <a:spcPct val="0"/>
              </a:spcBef>
              <a:spcAft>
                <a:spcPts val="0"/>
              </a:spcAft>
              <a:buClrTx/>
              <a:buSzTx/>
              <a:buFontTx/>
              <a:buNone/>
              <a:tabLst/>
              <a:defRPr/>
            </a:pPr>
            <a:r>
              <a:rPr kumimoji="0" lang="fa-IR" sz="2600" b="1" i="0" u="none" strike="noStrike" kern="1200" cap="none" spc="0" normalizeH="0" baseline="0" noProof="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uLnTx/>
                <a:uFillTx/>
                <a:latin typeface="+mn-lt"/>
                <a:ea typeface="+mn-ea"/>
                <a:cs typeface="B Mitra" pitchFamily="2" charset="-78"/>
              </a:rPr>
              <a:t>ظرفیت‌ها، توانمندی‌ها و امکانات ممتاز پژوهشگاه:</a:t>
            </a:r>
            <a:endParaRPr kumimoji="0" lang="en-US" sz="2600" b="1" i="0" u="none" strike="noStrike" kern="1200" cap="none" spc="0" normalizeH="0" baseline="0" noProof="0" dirty="0">
              <a:ln w="6350">
                <a:solidFill>
                  <a:schemeClr val="accent1">
                    <a:shade val="43000"/>
                  </a:schemeClr>
                </a:solidFill>
              </a:ln>
              <a:solidFill>
                <a:schemeClr val="tx1">
                  <a:lumMod val="85000"/>
                  <a:lumOff val="15000"/>
                </a:schemeClr>
              </a:solidFill>
              <a:effectLst>
                <a:outerShdw blurRad="26000" dist="26000" dir="14500000" algn="tl" rotWithShape="0">
                  <a:srgbClr val="000000">
                    <a:alpha val="40000"/>
                  </a:srgbClr>
                </a:outerShdw>
              </a:effectLst>
              <a:uLnTx/>
              <a:uFillTx/>
              <a:latin typeface="+mn-lt"/>
              <a:ea typeface="+mn-ea"/>
              <a:cs typeface="B Mitra" pitchFamily="2" charset="-78"/>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Title 1"/>
          <p:cNvSpPr>
            <a:spLocks noGrp="1"/>
          </p:cNvSpPr>
          <p:nvPr>
            <p:ph type="ctrTitle"/>
          </p:nvPr>
        </p:nvSpPr>
        <p:spPr>
          <a:xfrm>
            <a:off x="571472" y="500042"/>
            <a:ext cx="8062912" cy="642942"/>
          </a:xfrm>
        </p:spPr>
        <p:txBody>
          <a:bodyPr>
            <a:noAutofit/>
          </a:bodyPr>
          <a:lstStyle/>
          <a:p>
            <a:pPr algn="ctr" rtl="1"/>
            <a:r>
              <a:rPr lang="fa-IR" sz="2600" dirty="0" smtClean="0">
                <a:ln w="6350">
                  <a:solidFill>
                    <a:schemeClr val="accent1">
                      <a:shade val="43000"/>
                    </a:schemeClr>
                  </a:solidFill>
                </a:ln>
                <a:solidFill>
                  <a:schemeClr val="tx1">
                    <a:lumMod val="85000"/>
                    <a:lumOff val="15000"/>
                  </a:schemeClr>
                </a:solidFill>
                <a:effectLst>
                  <a:outerShdw blurRad="26000" dist="26000" dir="14500000" algn="tl" rotWithShape="0">
                    <a:srgbClr val="000000">
                      <a:alpha val="40000"/>
                    </a:srgbClr>
                  </a:outerShdw>
                </a:effectLst>
                <a:latin typeface="+mn-lt"/>
                <a:ea typeface="+mn-ea"/>
                <a:cs typeface="B Mitra" pitchFamily="2" charset="-78"/>
              </a:rPr>
              <a:t>بخش‌هايي از توانمندي و عملکرد پژوهشگاه</a:t>
            </a:r>
            <a:r>
              <a:rPr lang="fa-IR" sz="2400" dirty="0" smtClean="0">
                <a:ln w="6350">
                  <a:solidFill>
                    <a:schemeClr val="accent1">
                      <a:shade val="43000"/>
                    </a:schemeClr>
                  </a:solidFill>
                </a:ln>
                <a:solidFill>
                  <a:schemeClr val="tx1">
                    <a:lumMod val="85000"/>
                    <a:lumOff val="15000"/>
                  </a:schemeClr>
                </a:solidFill>
                <a:effectLst>
                  <a:outerShdw blurRad="26000" dist="26000" dir="14500000" algn="tl" rotWithShape="0">
                    <a:srgbClr val="000000">
                      <a:alpha val="40000"/>
                    </a:srgbClr>
                  </a:outerShdw>
                </a:effectLst>
                <a:latin typeface="+mn-lt"/>
                <a:ea typeface="+mn-ea"/>
                <a:cs typeface="B Mitra" pitchFamily="2" charset="-78"/>
              </a:rPr>
              <a:t/>
            </a:r>
            <a:br>
              <a:rPr lang="fa-IR" sz="2400" dirty="0" smtClean="0">
                <a:ln w="6350">
                  <a:solidFill>
                    <a:schemeClr val="accent1">
                      <a:shade val="43000"/>
                    </a:schemeClr>
                  </a:solidFill>
                </a:ln>
                <a:solidFill>
                  <a:schemeClr val="tx1">
                    <a:lumMod val="85000"/>
                    <a:lumOff val="15000"/>
                  </a:schemeClr>
                </a:solidFill>
                <a:effectLst>
                  <a:outerShdw blurRad="26000" dist="26000" dir="14500000" algn="tl" rotWithShape="0">
                    <a:srgbClr val="000000">
                      <a:alpha val="40000"/>
                    </a:srgbClr>
                  </a:outerShdw>
                </a:effectLst>
                <a:latin typeface="+mn-lt"/>
                <a:ea typeface="+mn-ea"/>
                <a:cs typeface="B Mitra" pitchFamily="2" charset="-78"/>
              </a:rPr>
            </a:br>
            <a:endParaRPr lang="en-US" sz="2400" dirty="0">
              <a:ln w="6350">
                <a:solidFill>
                  <a:schemeClr val="accent1">
                    <a:shade val="43000"/>
                  </a:schemeClr>
                </a:solidFill>
              </a:ln>
              <a:solidFill>
                <a:schemeClr val="tx1">
                  <a:lumMod val="85000"/>
                  <a:lumOff val="15000"/>
                </a:schemeClr>
              </a:solidFill>
              <a:effectLst>
                <a:outerShdw blurRad="26000" dist="26000" dir="14500000" algn="tl" rotWithShape="0">
                  <a:srgbClr val="000000">
                    <a:alpha val="40000"/>
                  </a:srgbClr>
                </a:outerShdw>
              </a:effectLst>
              <a:latin typeface="+mn-lt"/>
              <a:ea typeface="+mn-ea"/>
              <a:cs typeface="B Mitra" pitchFamily="2" charset="-78"/>
            </a:endParaRPr>
          </a:p>
        </p:txBody>
      </p:sp>
      <p:sp>
        <p:nvSpPr>
          <p:cNvPr id="3" name="Subtitle 2"/>
          <p:cNvSpPr>
            <a:spLocks noGrp="1"/>
          </p:cNvSpPr>
          <p:nvPr>
            <p:ph type="subTitle" idx="1"/>
          </p:nvPr>
        </p:nvSpPr>
        <p:spPr>
          <a:xfrm>
            <a:off x="571472" y="1500174"/>
            <a:ext cx="8062912" cy="5143536"/>
          </a:xfrm>
        </p:spPr>
        <p:txBody>
          <a:bodyPr>
            <a:normAutofit/>
          </a:bodyPr>
          <a:lstStyle/>
          <a:p>
            <a:r>
              <a:rPr lang="fa-IR" sz="2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B Mitra" pitchFamily="2" charset="-78"/>
              </a:rPr>
              <a:t>پرتال جامع علوم انسانی در سال های 1394-1393 :</a:t>
            </a:r>
          </a:p>
          <a:p>
            <a:pPr algn="just" rtl="1" fontAlgn="t">
              <a:buFont typeface="Wingdings" pitchFamily="2" charset="2"/>
              <a:buChar char="ü"/>
            </a:pPr>
            <a:r>
              <a:rPr lang="fa-IR" sz="2200" b="1" dirty="0" smtClean="0">
                <a:solidFill>
                  <a:schemeClr val="tx1"/>
                </a:solidFill>
                <a:cs typeface="B Nazanin" pitchFamily="2" charset="-78"/>
              </a:rPr>
              <a:t>پربازدیدترین سایت جامع علوم انسانی در زبان فارسی در دنیا</a:t>
            </a:r>
            <a:endParaRPr lang="en-US" sz="2200" b="1" dirty="0" smtClean="0">
              <a:solidFill>
                <a:schemeClr val="tx1"/>
              </a:solidFill>
              <a:cs typeface="B Nazanin" pitchFamily="2" charset="-78"/>
            </a:endParaRPr>
          </a:p>
          <a:p>
            <a:pPr algn="just" rtl="1" fontAlgn="t">
              <a:buFont typeface="Wingdings" pitchFamily="2" charset="2"/>
              <a:buChar char="ü"/>
            </a:pPr>
            <a:r>
              <a:rPr lang="fa-IR" sz="2200" b="1" dirty="0" smtClean="0">
                <a:solidFill>
                  <a:schemeClr val="tx1"/>
                </a:solidFill>
                <a:cs typeface="B Nazanin" pitchFamily="2" charset="-78"/>
              </a:rPr>
              <a:t>رتبه فعلی پرتال در بین وب سایت های پربازدید توسط کاربران ایرانی در وب سایت الکسا رتبه 278 است.</a:t>
            </a:r>
            <a:endParaRPr lang="en-US" sz="2200" b="1" dirty="0" smtClean="0">
              <a:solidFill>
                <a:schemeClr val="tx1"/>
              </a:solidFill>
              <a:cs typeface="B Nazanin" pitchFamily="2" charset="-78"/>
            </a:endParaRPr>
          </a:p>
          <a:p>
            <a:pPr algn="just" rtl="1" fontAlgn="t">
              <a:buFont typeface="Wingdings" pitchFamily="2" charset="2"/>
              <a:buChar char="ü"/>
            </a:pPr>
            <a:r>
              <a:rPr lang="fa-IR" sz="2200" b="1" dirty="0" smtClean="0">
                <a:solidFill>
                  <a:schemeClr val="tx1"/>
                </a:solidFill>
                <a:cs typeface="B Nazanin" pitchFamily="2" charset="-78"/>
              </a:rPr>
              <a:t>بارگذاری بیش از 270 هزار داده علمی تمام متنِ حوزه علوم انسانی</a:t>
            </a:r>
            <a:endParaRPr lang="en-US" sz="2200" b="1" dirty="0" smtClean="0">
              <a:solidFill>
                <a:schemeClr val="tx1"/>
              </a:solidFill>
              <a:cs typeface="B Nazanin" pitchFamily="2" charset="-78"/>
            </a:endParaRPr>
          </a:p>
          <a:p>
            <a:pPr algn="just" rtl="1" fontAlgn="t">
              <a:buFont typeface="Wingdings" pitchFamily="2" charset="2"/>
              <a:buChar char="ü"/>
            </a:pPr>
            <a:r>
              <a:rPr lang="fa-IR" sz="2200" b="1" dirty="0" smtClean="0">
                <a:solidFill>
                  <a:schemeClr val="tx1"/>
                </a:solidFill>
                <a:cs typeface="B Nazanin" pitchFamily="2" charset="-78"/>
              </a:rPr>
              <a:t>تعداد بازدیدکنندگان سال 1393: بیش از 4 میلیون و 400 هزار نفر تعداد صفحات مشاهده شده: بیش از 9 میلیون و 800 هزار صفحه</a:t>
            </a:r>
            <a:endParaRPr lang="en-US" sz="2200" b="1" dirty="0" smtClean="0">
              <a:solidFill>
                <a:schemeClr val="tx1"/>
              </a:solidFill>
              <a:cs typeface="B Nazanin" pitchFamily="2" charset="-78"/>
            </a:endParaRPr>
          </a:p>
          <a:p>
            <a:pPr algn="just" rtl="1" fontAlgn="t">
              <a:buFont typeface="Wingdings" pitchFamily="2" charset="2"/>
              <a:buChar char="ü"/>
            </a:pPr>
            <a:r>
              <a:rPr lang="fa-IR" sz="2200" b="1" dirty="0" smtClean="0">
                <a:solidFill>
                  <a:schemeClr val="tx1"/>
                </a:solidFill>
                <a:cs typeface="B Nazanin" pitchFamily="2" charset="-78"/>
              </a:rPr>
              <a:t>میانگین بازدیدکنندگان: 20792 مخاطب به ازای هر روز / میانگین صفحات مشاهده شده: 46204 صفحه در هر روز</a:t>
            </a:r>
          </a:p>
          <a:p>
            <a:pPr lvl="0" algn="just" rtl="1">
              <a:buFont typeface="Wingdings" pitchFamily="2" charset="2"/>
              <a:buChar char="ü"/>
            </a:pPr>
            <a:r>
              <a:rPr lang="fa-IR" sz="2200" b="1" dirty="0" smtClean="0">
                <a:solidFill>
                  <a:schemeClr val="tx1"/>
                </a:solidFill>
                <a:cs typeface="B Nazanin" pitchFamily="2" charset="-78"/>
              </a:rPr>
              <a:t>میزان بازدید کننده پرتال در شش ماهه نخست سال 1394 نسبت به زمان مشابه در سال 1393 به میزان هفت درصد رشدداشته است.</a:t>
            </a:r>
          </a:p>
          <a:p>
            <a:pPr lvl="0" algn="just" rtl="1">
              <a:buFont typeface="Wingdings" pitchFamily="2" charset="2"/>
              <a:buChar char="ü"/>
            </a:pPr>
            <a:r>
              <a:rPr lang="fa-IR" sz="2200" b="1" dirty="0" smtClean="0">
                <a:solidFill>
                  <a:schemeClr val="tx1"/>
                </a:solidFill>
                <a:cs typeface="B Nazanin" pitchFamily="2" charset="-78"/>
              </a:rPr>
              <a:t>میزان بازدید از صفحات پرتال در شش ماهه نخست سال 1394 نسبت به زمان مشابه در سال 1393 به میزان 27 درصد رشد داشته است.</a:t>
            </a:r>
            <a:endParaRPr lang="en-US" sz="2200" b="1" dirty="0" smtClean="0">
              <a:solidFill>
                <a:schemeClr val="tx1"/>
              </a:solidFill>
              <a:cs typeface="B Nazanin" pitchFamily="2" charset="-78"/>
            </a:endParaRPr>
          </a:p>
          <a:p>
            <a:pPr algn="just" rtl="1" fontAlgn="t">
              <a:buFont typeface="Wingdings" pitchFamily="2" charset="2"/>
              <a:buChar char="ü"/>
            </a:pPr>
            <a:endParaRPr lang="en-US" sz="2200" b="1" dirty="0" smtClean="0">
              <a:solidFill>
                <a:schemeClr val="tx1"/>
              </a:solidFill>
              <a:cs typeface="B Nazanin" pitchFamily="2" charset="-78"/>
            </a:endParaRPr>
          </a:p>
          <a:p>
            <a:pPr algn="just" rtl="1" fontAlgn="t">
              <a:buFont typeface="Wingdings" pitchFamily="2" charset="2"/>
              <a:buChar char="ü"/>
            </a:pPr>
            <a:endParaRPr lang="en-US" sz="2200" b="1" dirty="0" smtClean="0">
              <a:solidFill>
                <a:schemeClr val="tx1"/>
              </a:solidFill>
              <a:cs typeface="B Nazanin" pitchFamily="2" charset="-78"/>
            </a:endParaRPr>
          </a:p>
          <a:p>
            <a:pPr algn="just"/>
            <a:endParaRPr lang="fa-IR" sz="2200" b="1" dirty="0" smtClean="0">
              <a:solidFill>
                <a:schemeClr val="tx1"/>
              </a:solidFill>
              <a:cs typeface="B Nazanin" pitchFamily="2" charset="-78"/>
            </a:endParaRPr>
          </a:p>
          <a:p>
            <a:pPr algn="just"/>
            <a:endParaRPr lang="en-US" sz="2200" b="1" dirty="0">
              <a:solidFill>
                <a:schemeClr val="tx1"/>
              </a:solidFill>
              <a:cs typeface="B Nazanin" pitchFamily="2" charset="-78"/>
            </a:endParaRPr>
          </a:p>
        </p:txBody>
      </p:sp>
      <p:sp>
        <p:nvSpPr>
          <p:cNvPr id="4" name="Title 1"/>
          <p:cNvSpPr txBox="1">
            <a:spLocks/>
          </p:cNvSpPr>
          <p:nvPr/>
        </p:nvSpPr>
        <p:spPr>
          <a:xfrm>
            <a:off x="571472" y="857232"/>
            <a:ext cx="8062912" cy="571504"/>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algn="r" rtl="1">
              <a:lnSpc>
                <a:spcPct val="150000"/>
              </a:lnSpc>
              <a:spcBef>
                <a:spcPct val="0"/>
              </a:spcBef>
            </a:pPr>
            <a:r>
              <a:rPr lang="fa-IR" sz="2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B Mitra" pitchFamily="2" charset="-78"/>
              </a:rPr>
              <a:t>ظرفیت‌ها، توانمندی‌ها و امکانات ممتاز پژوهشگاه:</a:t>
            </a:r>
            <a:endParaRPr lang="en-US" sz="2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B Mitra" pitchFamily="2" charset="-78"/>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642942"/>
          </a:xfrm>
        </p:spPr>
        <p:txBody>
          <a:bodyPr>
            <a:normAutofit/>
          </a:bodyPr>
          <a:lstStyle/>
          <a:p>
            <a:pPr algn="ctr"/>
            <a:r>
              <a:rPr lang="fa-IR" sz="2600" b="1" dirty="0" smtClean="0">
                <a:ln w="6350">
                  <a:solidFill>
                    <a:schemeClr val="accent1">
                      <a:shade val="43000"/>
                    </a:schemeClr>
                  </a:solidFill>
                </a:ln>
                <a:solidFill>
                  <a:schemeClr val="tx1">
                    <a:lumMod val="85000"/>
                    <a:lumOff val="15000"/>
                  </a:schemeClr>
                </a:solidFill>
                <a:effectLst>
                  <a:outerShdw blurRad="26000" dist="26000" dir="14500000" algn="tl" rotWithShape="0">
                    <a:srgbClr val="000000">
                      <a:alpha val="40000"/>
                    </a:srgbClr>
                  </a:outerShdw>
                </a:effectLst>
                <a:latin typeface="+mn-lt"/>
                <a:ea typeface="+mn-ea"/>
                <a:cs typeface="B Mitra" pitchFamily="2" charset="-78"/>
              </a:rPr>
              <a:t>بخش‌هايي از توانمندي و عملکرد پژوهشگاه</a:t>
            </a:r>
            <a:endParaRPr lang="en-US" sz="2600" b="1" dirty="0">
              <a:ln w="6350">
                <a:solidFill>
                  <a:schemeClr val="accent1">
                    <a:shade val="43000"/>
                  </a:schemeClr>
                </a:solidFill>
              </a:ln>
              <a:solidFill>
                <a:schemeClr val="tx1">
                  <a:lumMod val="85000"/>
                  <a:lumOff val="15000"/>
                </a:schemeClr>
              </a:solidFill>
              <a:effectLst>
                <a:outerShdw blurRad="26000" dist="26000" dir="14500000" algn="tl" rotWithShape="0">
                  <a:srgbClr val="000000">
                    <a:alpha val="40000"/>
                  </a:srgbClr>
                </a:outerShdw>
              </a:effectLst>
              <a:latin typeface="+mn-lt"/>
              <a:ea typeface="+mn-ea"/>
              <a:cs typeface="B Mitra" pitchFamily="2" charset="-78"/>
            </a:endParaRPr>
          </a:p>
        </p:txBody>
      </p:sp>
      <p:sp>
        <p:nvSpPr>
          <p:cNvPr id="3" name="Content Placeholder 2"/>
          <p:cNvSpPr>
            <a:spLocks noGrp="1"/>
          </p:cNvSpPr>
          <p:nvPr>
            <p:ph idx="1"/>
          </p:nvPr>
        </p:nvSpPr>
        <p:spPr>
          <a:xfrm>
            <a:off x="214282" y="4572008"/>
            <a:ext cx="8786874" cy="2071702"/>
          </a:xfrm>
        </p:spPr>
        <p:txBody>
          <a:bodyPr>
            <a:noAutofit/>
          </a:bodyPr>
          <a:lstStyle/>
          <a:p>
            <a:pPr lvl="0" algn="just" rtl="1">
              <a:lnSpc>
                <a:spcPct val="150000"/>
              </a:lnSpc>
              <a:buNone/>
            </a:pPr>
            <a:r>
              <a:rPr lang="fa-IR" sz="2000" b="1" dirty="0" smtClean="0">
                <a:cs typeface="B Mitra" pitchFamily="2" charset="-78"/>
              </a:rPr>
              <a:t>     رتبه پرتال در بین سایت های پربازدید توسط مخاطبان ایرانی داخل کشور در سال 94، 347 می‌باشد. (این رتبه تنها شامل سایت های بازدید شده فارسی توسط کاربران ایرانی نیست بلکه کلیه سایت های ایرانی و خارجی را شامل می شود. برای نمونه در این لیست موتور جستجوی گوگل به عنوان پربازدیدترین سایت و پرتال به عنوان 347 سایت پربازدید است)</a:t>
            </a:r>
            <a:endParaRPr lang="en-US" sz="2000" b="1" dirty="0" smtClean="0">
              <a:cs typeface="B Mitra" pitchFamily="2" charset="-78"/>
            </a:endParaRPr>
          </a:p>
          <a:p>
            <a:pPr algn="r" rtl="1"/>
            <a:endParaRPr lang="en-US" sz="2000" dirty="0">
              <a:cs typeface="B Mitra" pitchFamily="2" charset="-78"/>
            </a:endParaRPr>
          </a:p>
        </p:txBody>
      </p:sp>
      <p:pic>
        <p:nvPicPr>
          <p:cNvPr id="5" name="Picture 4"/>
          <p:cNvPicPr/>
          <p:nvPr/>
        </p:nvPicPr>
        <p:blipFill>
          <a:blip r:embed="rId2">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pic="http://schemas.openxmlformats.org/drawingml/2006/picture" xmlns:lc="http://schemas.openxmlformats.org/drawingml/2006/lockedCanvas" val="0"/>
              </a:ext>
            </a:extLst>
          </a:blip>
          <a:stretch>
            <a:fillRect/>
          </a:stretch>
        </p:blipFill>
        <p:spPr>
          <a:xfrm>
            <a:off x="1357290" y="1428736"/>
            <a:ext cx="6572297" cy="3361014"/>
          </a:xfrm>
          <a:prstGeom prst="rect">
            <a:avLst/>
          </a:prstGeom>
        </p:spPr>
      </p:pic>
      <p:sp>
        <p:nvSpPr>
          <p:cNvPr id="6" name="Title 1"/>
          <p:cNvSpPr txBox="1">
            <a:spLocks/>
          </p:cNvSpPr>
          <p:nvPr/>
        </p:nvSpPr>
        <p:spPr>
          <a:xfrm>
            <a:off x="714348" y="642918"/>
            <a:ext cx="7643866" cy="785818"/>
          </a:xfrm>
          <a:prstGeom prst="rect">
            <a:avLst/>
          </a:prstGeom>
        </p:spPr>
        <p:txBody>
          <a:bodyPr vert="horz" lIns="0" rIns="0" bIns="0" anchor="b">
            <a:noAutofit/>
          </a:bodyPr>
          <a:lstStyle/>
          <a:p>
            <a:pPr marR="0" lvl="0" indent="0" algn="r" rtl="1" fontAlgn="auto">
              <a:lnSpc>
                <a:spcPct val="150000"/>
              </a:lnSpc>
              <a:spcBef>
                <a:spcPct val="0"/>
              </a:spcBef>
              <a:spcAft>
                <a:spcPts val="0"/>
              </a:spcAft>
              <a:buClrTx/>
              <a:buSzTx/>
              <a:buFontTx/>
              <a:buNone/>
              <a:tabLst/>
              <a:defRPr/>
            </a:pPr>
            <a:r>
              <a:rPr lang="fa-IR" sz="2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B Mitra" pitchFamily="2" charset="-78"/>
              </a:rPr>
              <a:t/>
            </a:r>
            <a:br>
              <a:rPr lang="fa-IR" sz="2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B Mitra" pitchFamily="2" charset="-78"/>
              </a:rPr>
            </a:br>
            <a:r>
              <a:rPr lang="fa-IR" sz="2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B Mitra" pitchFamily="2" charset="-78"/>
              </a:rPr>
              <a:t>رتبه پرتال در بین پربازدیدترین سایت های مشاهده شده داخل کشور</a:t>
            </a:r>
            <a:endParaRPr lang="en-US" sz="2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B Mitra" pitchFamily="2" charset="-78"/>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642910" y="285728"/>
            <a:ext cx="8062912" cy="642942"/>
          </a:xfrm>
          <a:prstGeom prst="rect">
            <a:avLst/>
          </a:prstGeom>
        </p:spPr>
        <p:txBody>
          <a:bodyPr vert="horz" anchor="ctr">
            <a:noAutofit/>
          </a:bodyPr>
          <a:lstStyle/>
          <a:p>
            <a:pPr marL="484632" algn="ctr" rtl="1">
              <a:spcBef>
                <a:spcPct val="0"/>
              </a:spcBef>
              <a:defRPr/>
            </a:pPr>
            <a:r>
              <a:rPr lang="fa-IR" sz="2600" b="1" dirty="0" smtClean="0">
                <a:ln w="6350">
                  <a:solidFill>
                    <a:schemeClr val="accent1">
                      <a:shade val="43000"/>
                    </a:schemeClr>
                  </a:solidFill>
                </a:ln>
                <a:solidFill>
                  <a:schemeClr val="tx1">
                    <a:lumMod val="85000"/>
                    <a:lumOff val="15000"/>
                  </a:schemeClr>
                </a:solidFill>
                <a:effectLst>
                  <a:outerShdw blurRad="26000" dist="26000" dir="14500000" algn="tl" rotWithShape="0">
                    <a:srgbClr val="000000">
                      <a:alpha val="40000"/>
                    </a:srgbClr>
                  </a:outerShdw>
                </a:effectLst>
                <a:cs typeface="B Mitra" pitchFamily="2" charset="-78"/>
              </a:rPr>
              <a:t>بخش‌هايي از توانمندي و عملکرد پژوهشگاه</a:t>
            </a:r>
          </a:p>
        </p:txBody>
      </p:sp>
      <p:sp>
        <p:nvSpPr>
          <p:cNvPr id="4" name="Rectangle 3"/>
          <p:cNvSpPr/>
          <p:nvPr/>
        </p:nvSpPr>
        <p:spPr>
          <a:xfrm>
            <a:off x="500034" y="1698674"/>
            <a:ext cx="7858180" cy="3524042"/>
          </a:xfrm>
          <a:prstGeom prst="rect">
            <a:avLst/>
          </a:prstGeom>
        </p:spPr>
        <p:txBody>
          <a:bodyPr wrap="square">
            <a:spAutoFit/>
          </a:bodyPr>
          <a:lstStyle/>
          <a:p>
            <a:pPr algn="r" rtl="1" fontAlgn="t">
              <a:lnSpc>
                <a:spcPct val="150000"/>
              </a:lnSpc>
            </a:pPr>
            <a:r>
              <a:rPr lang="en-US" sz="2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B Mitra" pitchFamily="2" charset="-78"/>
              </a:rPr>
              <a:t> </a:t>
            </a:r>
            <a:r>
              <a:rPr lang="fa-IR"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B Mitra" pitchFamily="2" charset="-78"/>
              </a:rPr>
              <a:t>انتشارات پژوهشگاه</a:t>
            </a:r>
          </a:p>
          <a:p>
            <a:pPr algn="r" rtl="1" fontAlgn="t">
              <a:lnSpc>
                <a:spcPct val="150000"/>
              </a:lnSpc>
            </a:pPr>
            <a:r>
              <a:rPr lang="fa-IR" sz="2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B Mitra" pitchFamily="2" charset="-78"/>
              </a:rPr>
              <a:t> مجلات</a:t>
            </a:r>
            <a:endParaRPr lang="en-US" sz="2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B Mitra" pitchFamily="2" charset="-78"/>
            </a:endParaRPr>
          </a:p>
          <a:p>
            <a:pPr algn="r" rtl="1" fontAlgn="t"/>
            <a:endParaRPr lang="fa-IR" sz="2200" b="1" dirty="0" smtClean="0">
              <a:solidFill>
                <a:schemeClr val="accent1"/>
              </a:solidFill>
              <a:cs typeface="B Nazanin" pitchFamily="2" charset="-78"/>
            </a:endParaRPr>
          </a:p>
          <a:p>
            <a:pPr algn="just" rtl="1" fontAlgn="t">
              <a:lnSpc>
                <a:spcPct val="150000"/>
              </a:lnSpc>
            </a:pPr>
            <a:r>
              <a:rPr lang="fa-IR" sz="2200" b="1" dirty="0" smtClean="0">
                <a:cs typeface="B Nazanin" pitchFamily="2" charset="-78"/>
              </a:rPr>
              <a:t>پژوهشگاه به لحاظ داشتن تعداد 20 مجله علمی-پژوهشی حائز رتبه نخست در حوزه علوم انسانی کشور است.</a:t>
            </a:r>
            <a:endParaRPr lang="en-US" sz="2200" b="1" dirty="0" smtClean="0">
              <a:cs typeface="B Nazanin" pitchFamily="2" charset="-78"/>
            </a:endParaRPr>
          </a:p>
          <a:p>
            <a:pPr algn="just" rtl="1" fontAlgn="t">
              <a:lnSpc>
                <a:spcPct val="150000"/>
              </a:lnSpc>
            </a:pPr>
            <a:r>
              <a:rPr lang="fa-IR" sz="2200" b="1" dirty="0" smtClean="0">
                <a:cs typeface="B Nazanin" pitchFamily="2" charset="-78"/>
              </a:rPr>
              <a:t>از میان آنها، پنج نشریه در حوزه های کاملاً تخصصی، پراستناد و از نظر موضوعی  در کشور حائز جایگاه خاص است. </a:t>
            </a:r>
            <a:endParaRPr lang="en-US" sz="2200" b="1" dirty="0" smtClean="0">
              <a:cs typeface="B Nazanin" pitchFamily="2" charset="-78"/>
            </a:endParaRPr>
          </a:p>
        </p:txBody>
      </p:sp>
      <p:sp>
        <p:nvSpPr>
          <p:cNvPr id="6" name="Title 1"/>
          <p:cNvSpPr txBox="1">
            <a:spLocks/>
          </p:cNvSpPr>
          <p:nvPr/>
        </p:nvSpPr>
        <p:spPr>
          <a:xfrm>
            <a:off x="2571736" y="1000108"/>
            <a:ext cx="6215106" cy="714380"/>
          </a:xfrm>
          <a:prstGeom prst="rect">
            <a:avLst/>
          </a:prstGeom>
        </p:spPr>
        <p:txBody>
          <a:bodyPr vert="horz" anchor="ctr">
            <a:noAutofit/>
          </a:bodyPr>
          <a:lstStyle/>
          <a:p>
            <a:pPr marL="484632" marR="0" lvl="0" indent="0" algn="r" defTabSz="914400" rtl="1" fontAlgn="auto">
              <a:lnSpc>
                <a:spcPct val="150000"/>
              </a:lnSpc>
              <a:spcBef>
                <a:spcPct val="0"/>
              </a:spcBef>
              <a:spcAft>
                <a:spcPts val="0"/>
              </a:spcAft>
              <a:buClrTx/>
              <a:buSzTx/>
              <a:tabLst/>
              <a:defRPr/>
            </a:pPr>
            <a:r>
              <a:rPr lang="fa-IR" sz="2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B Mitra" pitchFamily="2" charset="-78"/>
              </a:rPr>
              <a:t>ظرفیت‌ها، توانمندی‌ها و امکانات ممتاز پژوهشگاه:</a:t>
            </a:r>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B Mitra" pitchFamily="2" charset="-7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285720" y="1935480"/>
            <a:ext cx="8229600" cy="4389120"/>
          </a:xfrm>
        </p:spPr>
        <p:txBody>
          <a:bodyPr>
            <a:normAutofit/>
          </a:bodyPr>
          <a:lstStyle/>
          <a:p>
            <a:pPr algn="r" rtl="1">
              <a:lnSpc>
                <a:spcPct val="150000"/>
              </a:lnSpc>
              <a:buNone/>
            </a:pPr>
            <a:r>
              <a:rPr lang="fa-IR" sz="2200" b="1" dirty="0" smtClean="0">
                <a:cs typeface="B Mitra" pitchFamily="2" charset="-78"/>
              </a:rPr>
              <a:t>اي! هر دو جهان خاكِ رهِ  سروِ   روانت          گردون    مطوق   يكي   از   فاختگانت</a:t>
            </a:r>
          </a:p>
          <a:p>
            <a:pPr algn="r" rtl="1">
              <a:lnSpc>
                <a:spcPct val="150000"/>
              </a:lnSpc>
              <a:buNone/>
            </a:pPr>
            <a:r>
              <a:rPr lang="fa-IR" sz="2200" b="1" dirty="0" smtClean="0">
                <a:cs typeface="B Mitra" pitchFamily="2" charset="-78"/>
              </a:rPr>
              <a:t>پنهان‌تر از آني كه توانت به‌نشان يافت          پيداتر  از   آني  كه    بپرسند   نشانت</a:t>
            </a:r>
          </a:p>
          <a:p>
            <a:pPr algn="r" rtl="1">
              <a:lnSpc>
                <a:spcPct val="150000"/>
              </a:lnSpc>
              <a:buNone/>
            </a:pPr>
            <a:r>
              <a:rPr lang="fa-IR" sz="2200" b="1" dirty="0" smtClean="0">
                <a:cs typeface="B Mitra" pitchFamily="2" charset="-78"/>
              </a:rPr>
              <a:t>هر حلقهِ  زلفِ  تو پريخانهِ   چين  است          رحم است به‌چشمي كه نباشد نگرانت</a:t>
            </a:r>
          </a:p>
          <a:p>
            <a:pPr algn="r" rtl="1">
              <a:buNone/>
            </a:pPr>
            <a:endParaRPr lang="fa-IR" sz="2200" b="1" dirty="0">
              <a:cs typeface="B Mitra" pitchFamily="2" charset="-7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357158" y="857232"/>
            <a:ext cx="8501121" cy="5786478"/>
          </a:xfrm>
        </p:spPr>
        <p:txBody>
          <a:bodyPr>
            <a:noAutofit/>
          </a:bodyPr>
          <a:lstStyle/>
          <a:p>
            <a:pPr marL="484632" indent="0">
              <a:lnSpc>
                <a:spcPct val="150000"/>
              </a:lnSpc>
              <a:spcBef>
                <a:spcPct val="0"/>
              </a:spcBef>
              <a:buClrTx/>
              <a:buSzTx/>
              <a:buNone/>
              <a:defRPr/>
            </a:pPr>
            <a:r>
              <a:rPr lang="fa-IR" sz="19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B Mitra" pitchFamily="2" charset="-78"/>
              </a:rPr>
              <a:t>عزم و اقدام برای شناسایی و اعاده برخی اموال و املاک پژوهشگاه </a:t>
            </a:r>
          </a:p>
          <a:p>
            <a:pPr algn="just" rtl="1">
              <a:lnSpc>
                <a:spcPct val="150000"/>
              </a:lnSpc>
              <a:buNone/>
            </a:pPr>
            <a:r>
              <a:rPr lang="fa-IR" sz="1900" b="1" dirty="0" smtClean="0">
                <a:cs typeface="B Nazanin" pitchFamily="2" charset="-78"/>
              </a:rPr>
              <a:t>1.</a:t>
            </a:r>
            <a:r>
              <a:rPr lang="fa-IR" sz="1900" b="1" dirty="0" smtClean="0">
                <a:solidFill>
                  <a:schemeClr val="bg1"/>
                </a:solidFill>
                <a:cs typeface="B Nazanin" pitchFamily="2" charset="-78"/>
              </a:rPr>
              <a:t>. </a:t>
            </a:r>
            <a:r>
              <a:rPr lang="fa-IR" sz="1900" b="1" dirty="0" smtClean="0">
                <a:ln w="12700">
                  <a:solidFill>
                    <a:schemeClr val="tx2">
                      <a:satMod val="155000"/>
                    </a:schemeClr>
                  </a:solidFill>
                  <a:prstDash val="solid"/>
                </a:ln>
                <a:solidFill>
                  <a:schemeClr val="accent5">
                    <a:lumMod val="60000"/>
                    <a:lumOff val="40000"/>
                  </a:schemeClr>
                </a:solidFill>
                <a:effectLst>
                  <a:outerShdw blurRad="41275" dist="20320" dir="1800000" algn="tl" rotWithShape="0">
                    <a:srgbClr val="000000">
                      <a:alpha val="40000"/>
                    </a:srgbClr>
                  </a:outerShdw>
                </a:effectLst>
                <a:cs typeface="B Mitra" pitchFamily="2" charset="-78"/>
              </a:rPr>
              <a:t>ملک موسوم به «ورد آورد»: </a:t>
            </a:r>
            <a:r>
              <a:rPr lang="fa-IR" sz="1900" b="1" dirty="0" smtClean="0">
                <a:cs typeface="B Nazanin" pitchFamily="2" charset="-78"/>
              </a:rPr>
              <a:t>به مساحت حدود 20.000 مترمربع، در تاریخ شهریور ماه سال 94 اسناد مالکیت به نام پژوهشگاه صادر گردیده است و پیگیری جهت رفع تصرف شهرداری از ملک ادامه دارد. </a:t>
            </a:r>
            <a:endParaRPr lang="en-US" sz="1900" b="1" dirty="0" smtClean="0">
              <a:cs typeface="B Nazanin" pitchFamily="2" charset="-78"/>
            </a:endParaRPr>
          </a:p>
          <a:p>
            <a:pPr algn="just" rtl="1">
              <a:lnSpc>
                <a:spcPct val="150000"/>
              </a:lnSpc>
              <a:buNone/>
            </a:pPr>
            <a:r>
              <a:rPr lang="fa-IR" sz="1900" b="1" dirty="0" smtClean="0">
                <a:cs typeface="B Nazanin" pitchFamily="2" charset="-78"/>
              </a:rPr>
              <a:t>2. اراضی تنکابن دراختيار گرفته شده است.</a:t>
            </a:r>
          </a:p>
          <a:p>
            <a:pPr algn="just" rtl="1">
              <a:lnSpc>
                <a:spcPct val="150000"/>
              </a:lnSpc>
              <a:buNone/>
            </a:pPr>
            <a:r>
              <a:rPr lang="fa-IR" sz="1900" b="1" dirty="0" smtClean="0">
                <a:cs typeface="B Nazanin" pitchFamily="2" charset="-78"/>
              </a:rPr>
              <a:t>3.</a:t>
            </a:r>
            <a:r>
              <a:rPr lang="fa-IR" sz="1900" b="1" dirty="0" smtClean="0">
                <a:solidFill>
                  <a:schemeClr val="bg1"/>
                </a:solidFill>
                <a:cs typeface="B Nazanin" pitchFamily="2" charset="-78"/>
              </a:rPr>
              <a:t> </a:t>
            </a:r>
            <a:r>
              <a:rPr lang="fa-IR" sz="1900" b="1" dirty="0" smtClean="0">
                <a:ln w="12700">
                  <a:solidFill>
                    <a:schemeClr val="tx2">
                      <a:satMod val="155000"/>
                    </a:schemeClr>
                  </a:solidFill>
                  <a:prstDash val="solid"/>
                </a:ln>
                <a:solidFill>
                  <a:schemeClr val="accent5">
                    <a:lumMod val="60000"/>
                    <a:lumOff val="40000"/>
                  </a:schemeClr>
                </a:solidFill>
                <a:effectLst>
                  <a:outerShdw blurRad="41275" dist="20320" dir="1800000" algn="tl" rotWithShape="0">
                    <a:srgbClr val="000000">
                      <a:alpha val="40000"/>
                    </a:srgbClr>
                  </a:outerShdw>
                </a:effectLst>
                <a:cs typeface="B Mitra" pitchFamily="2" charset="-78"/>
              </a:rPr>
              <a:t>ساختمان شهید باهنر </a:t>
            </a:r>
            <a:r>
              <a:rPr lang="fa-IR" sz="1900" b="1" dirty="0" smtClean="0">
                <a:cs typeface="B Nazanin" pitchFamily="2" charset="-78"/>
              </a:rPr>
              <a:t>در منطقه شهرک آزمایش و خیابان جلال آل احمد كه درحال تحويل گرفتن ساختمان هستيم.</a:t>
            </a:r>
          </a:p>
          <a:p>
            <a:pPr algn="just" rtl="1">
              <a:lnSpc>
                <a:spcPct val="150000"/>
              </a:lnSpc>
              <a:buNone/>
            </a:pPr>
            <a:r>
              <a:rPr lang="fa-IR" sz="1900" b="1" dirty="0" smtClean="0">
                <a:cs typeface="B Nazanin" pitchFamily="2" charset="-78"/>
              </a:rPr>
              <a:t>4.پیشرفت دادگاه های مربوط به ساختمان دولت </a:t>
            </a:r>
            <a:endParaRPr lang="en-US" sz="1900" b="1" dirty="0" smtClean="0">
              <a:cs typeface="B Nazanin" pitchFamily="2" charset="-78"/>
            </a:endParaRPr>
          </a:p>
          <a:p>
            <a:pPr algn="just" rtl="1">
              <a:lnSpc>
                <a:spcPct val="150000"/>
              </a:lnSpc>
              <a:buNone/>
            </a:pPr>
            <a:r>
              <a:rPr lang="fa-IR" sz="1900" b="1" dirty="0" smtClean="0">
                <a:ln w="12700">
                  <a:solidFill>
                    <a:schemeClr val="tx2">
                      <a:satMod val="155000"/>
                    </a:schemeClr>
                  </a:solidFill>
                  <a:prstDash val="solid"/>
                </a:ln>
                <a:solidFill>
                  <a:schemeClr val="accent5">
                    <a:lumMod val="60000"/>
                    <a:lumOff val="40000"/>
                  </a:schemeClr>
                </a:solidFill>
                <a:effectLst>
                  <a:outerShdw blurRad="41275" dist="20320" dir="1800000" algn="tl" rotWithShape="0">
                    <a:srgbClr val="000000">
                      <a:alpha val="40000"/>
                    </a:srgbClr>
                  </a:outerShdw>
                </a:effectLst>
                <a:cs typeface="B Mitra" pitchFamily="2" charset="-78"/>
              </a:rPr>
              <a:t>باغ لارک: </a:t>
            </a:r>
            <a:r>
              <a:rPr lang="fa-IR" sz="1900" b="1" dirty="0" smtClean="0">
                <a:cs typeface="B Nazanin" pitchFamily="2" charset="-78"/>
              </a:rPr>
              <a:t>به مساحت حدود 34000 مترمربع در منطقه اقدسیه تهران واقع و در تصرف غیرقانونی پژوهشگاه دانشهای بنیادی قرار دارد، کمیسیون مستندسازی ریاست جمهوری مطابق رای مورخ مرداد ماه 94، حکم بر رفع تصرف پژوهشگاه دانشهای بنیادی صادر و ابلاغ کرده است. </a:t>
            </a:r>
            <a:endParaRPr lang="en-US" sz="1900" b="1" dirty="0" smtClean="0">
              <a:cs typeface="B Nazanin" pitchFamily="2" charset="-78"/>
            </a:endParaRPr>
          </a:p>
          <a:p>
            <a:pPr algn="just" rtl="1">
              <a:lnSpc>
                <a:spcPct val="150000"/>
              </a:lnSpc>
              <a:buNone/>
            </a:pPr>
            <a:r>
              <a:rPr lang="fa-IR" sz="1900" b="1" dirty="0" smtClean="0">
                <a:cs typeface="B Nazanin" pitchFamily="2" charset="-78"/>
              </a:rPr>
              <a:t>6. سایر: </a:t>
            </a:r>
            <a:r>
              <a:rPr lang="fa-IR" sz="1900" b="1" dirty="0" smtClean="0">
                <a:ln w="12700">
                  <a:solidFill>
                    <a:schemeClr val="tx2">
                      <a:satMod val="155000"/>
                    </a:schemeClr>
                  </a:solidFill>
                  <a:prstDash val="solid"/>
                </a:ln>
                <a:solidFill>
                  <a:schemeClr val="accent5">
                    <a:lumMod val="60000"/>
                    <a:lumOff val="40000"/>
                  </a:schemeClr>
                </a:solidFill>
                <a:effectLst>
                  <a:outerShdw blurRad="41275" dist="20320" dir="1800000" algn="tl" rotWithShape="0">
                    <a:srgbClr val="000000">
                      <a:alpha val="40000"/>
                    </a:srgbClr>
                  </a:outerShdw>
                </a:effectLst>
                <a:cs typeface="B Mitra" pitchFamily="2" charset="-78"/>
              </a:rPr>
              <a:t>چهارصد دستگاه (خیابان پیروزی)؛ ملک واقع در خیابان شریعتی؛ </a:t>
            </a:r>
            <a:endParaRPr lang="en-US" sz="1900" b="1" dirty="0" smtClean="0">
              <a:ln w="12700">
                <a:solidFill>
                  <a:schemeClr val="tx2">
                    <a:satMod val="155000"/>
                  </a:schemeClr>
                </a:solidFill>
                <a:prstDash val="solid"/>
              </a:ln>
              <a:solidFill>
                <a:schemeClr val="accent5">
                  <a:lumMod val="60000"/>
                  <a:lumOff val="40000"/>
                </a:schemeClr>
              </a:solidFill>
              <a:effectLst>
                <a:outerShdw blurRad="41275" dist="20320" dir="1800000" algn="tl" rotWithShape="0">
                  <a:srgbClr val="000000">
                    <a:alpha val="40000"/>
                  </a:srgbClr>
                </a:outerShdw>
              </a:effectLst>
              <a:cs typeface="B Mitra" pitchFamily="2" charset="-78"/>
            </a:endParaRPr>
          </a:p>
          <a:p>
            <a:pPr marL="514350" indent="-514350" algn="just" rtl="1">
              <a:lnSpc>
                <a:spcPct val="150000"/>
              </a:lnSpc>
              <a:buNone/>
            </a:pPr>
            <a:endParaRPr lang="en-US" sz="1900" b="1" dirty="0" smtClean="0">
              <a:solidFill>
                <a:schemeClr val="bg1"/>
              </a:solidFill>
              <a:cs typeface="B Nazanin" pitchFamily="2" charset="-78"/>
            </a:endParaRPr>
          </a:p>
          <a:p>
            <a:pPr marL="514350" lvl="0" indent="-514350" algn="just" rtl="1">
              <a:lnSpc>
                <a:spcPct val="150000"/>
              </a:lnSpc>
              <a:buNone/>
            </a:pPr>
            <a:endParaRPr lang="en-US" sz="1900" b="1" dirty="0" smtClean="0">
              <a:solidFill>
                <a:schemeClr val="bg1"/>
              </a:solidFill>
              <a:cs typeface="B Nazanin" pitchFamily="2" charset="-78"/>
            </a:endParaRPr>
          </a:p>
          <a:p>
            <a:pPr marL="514350" indent="-514350" algn="just" rtl="1">
              <a:lnSpc>
                <a:spcPct val="150000"/>
              </a:lnSpc>
              <a:buNone/>
            </a:pPr>
            <a:endParaRPr lang="fa-IR" sz="1900" b="1" dirty="0" smtClean="0">
              <a:solidFill>
                <a:schemeClr val="bg1"/>
              </a:solidFill>
              <a:cs typeface="B Nazanin" pitchFamily="2" charset="-78"/>
            </a:endParaRPr>
          </a:p>
        </p:txBody>
      </p:sp>
      <p:sp>
        <p:nvSpPr>
          <p:cNvPr id="4" name="Rectangle 3"/>
          <p:cNvSpPr/>
          <p:nvPr/>
        </p:nvSpPr>
        <p:spPr>
          <a:xfrm>
            <a:off x="1857356" y="364789"/>
            <a:ext cx="5715040" cy="492443"/>
          </a:xfrm>
          <a:prstGeom prst="rect">
            <a:avLst/>
          </a:prstGeom>
        </p:spPr>
        <p:txBody>
          <a:bodyPr wrap="square">
            <a:spAutoFit/>
          </a:bodyPr>
          <a:lstStyle/>
          <a:p>
            <a:pPr marL="484632" algn="ctr" rtl="1">
              <a:spcBef>
                <a:spcPct val="0"/>
              </a:spcBef>
              <a:defRPr/>
            </a:pPr>
            <a:r>
              <a:rPr lang="fa-IR" sz="2600" b="1" dirty="0" smtClean="0">
                <a:ln w="6350">
                  <a:solidFill>
                    <a:schemeClr val="accent1">
                      <a:shade val="43000"/>
                    </a:schemeClr>
                  </a:solidFill>
                </a:ln>
                <a:solidFill>
                  <a:schemeClr val="tx1">
                    <a:lumMod val="85000"/>
                    <a:lumOff val="15000"/>
                  </a:schemeClr>
                </a:solidFill>
                <a:effectLst>
                  <a:outerShdw blurRad="26000" dist="26000" dir="14500000" algn="tl" rotWithShape="0">
                    <a:srgbClr val="000000">
                      <a:alpha val="40000"/>
                    </a:srgbClr>
                  </a:outerShdw>
                </a:effectLst>
                <a:cs typeface="B Mitra" pitchFamily="2" charset="-78"/>
              </a:rPr>
              <a:t>بخش‌هايي از توانمندي و عملکرد پژوهشگاه</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28596" y="857232"/>
            <a:ext cx="8277226" cy="5429288"/>
          </a:xfrm>
        </p:spPr>
        <p:txBody>
          <a:bodyPr>
            <a:noAutofit/>
          </a:bodyPr>
          <a:lstStyle/>
          <a:p>
            <a:pPr marL="514350" indent="-514350" algn="just" rtl="1">
              <a:lnSpc>
                <a:spcPct val="150000"/>
              </a:lnSpc>
            </a:pPr>
            <a:r>
              <a:rPr lang="fa-IR" sz="1900" b="1" dirty="0" smtClean="0">
                <a:ln w="12700">
                  <a:solidFill>
                    <a:schemeClr val="tx2">
                      <a:satMod val="155000"/>
                    </a:schemeClr>
                  </a:solidFill>
                  <a:prstDash val="solid"/>
                </a:ln>
                <a:solidFill>
                  <a:schemeClr val="accent5">
                    <a:lumMod val="60000"/>
                    <a:lumOff val="40000"/>
                  </a:schemeClr>
                </a:solidFill>
                <a:effectLst>
                  <a:outerShdw blurRad="41275" dist="20320" dir="1800000" algn="tl" rotWithShape="0">
                    <a:srgbClr val="000000">
                      <a:alpha val="40000"/>
                    </a:srgbClr>
                  </a:outerShdw>
                </a:effectLst>
                <a:cs typeface="B Mitra" pitchFamily="2" charset="-78"/>
              </a:rPr>
              <a:t>         فراهم آوردن امکان رصد دائمی اطلاعات برای طرح های تجربی و پیمایشی با اجرای اطلس جامع فرهنگی کشور</a:t>
            </a:r>
          </a:p>
          <a:p>
            <a:pPr marL="514350" indent="-514350" algn="r" rtl="1">
              <a:lnSpc>
                <a:spcPct val="150000"/>
              </a:lnSpc>
            </a:pPr>
            <a:r>
              <a:rPr lang="fa-IR" sz="1900" b="1" dirty="0" smtClean="0">
                <a:cs typeface="B Nazanin" pitchFamily="2" charset="-78"/>
              </a:rPr>
              <a:t>          مجموعه اطلاعات فرهنگی و شاخص های اجتماعی کشور را به تفکیک استان به صورت آنلاین در اختیار پژوهشگران قرار می دهد؛</a:t>
            </a:r>
          </a:p>
          <a:p>
            <a:pPr algn="just" rtl="1">
              <a:lnSpc>
                <a:spcPct val="150000"/>
              </a:lnSpc>
            </a:pPr>
            <a:r>
              <a:rPr lang="fa-IR" sz="1900" b="1" dirty="0" smtClean="0">
                <a:cs typeface="B Nazanin" pitchFamily="2" charset="-78"/>
              </a:rPr>
              <a:t>          محورهای اصلی اطلاعات فعلی اطلس :</a:t>
            </a:r>
            <a:endParaRPr lang="en-US" sz="1900" b="1" dirty="0" smtClean="0">
              <a:cs typeface="B Nazanin" pitchFamily="2" charset="-78"/>
            </a:endParaRPr>
          </a:p>
          <a:p>
            <a:pPr lvl="0" algn="just" rtl="1">
              <a:lnSpc>
                <a:spcPct val="150000"/>
              </a:lnSpc>
            </a:pPr>
            <a:r>
              <a:rPr lang="fa-IR" sz="1900" b="1" dirty="0" smtClean="0">
                <a:cs typeface="B Nazanin" pitchFamily="2" charset="-78"/>
              </a:rPr>
              <a:t>          1.جمعیت</a:t>
            </a:r>
          </a:p>
          <a:p>
            <a:pPr lvl="0" algn="just" rtl="1">
              <a:lnSpc>
                <a:spcPct val="150000"/>
              </a:lnSpc>
            </a:pPr>
            <a:r>
              <a:rPr lang="fa-IR" sz="1900" b="1" dirty="0" smtClean="0">
                <a:cs typeface="B Nazanin" pitchFamily="2" charset="-78"/>
              </a:rPr>
              <a:t>         2. خانوار </a:t>
            </a:r>
          </a:p>
          <a:p>
            <a:pPr lvl="0" algn="just" rtl="1">
              <a:lnSpc>
                <a:spcPct val="150000"/>
              </a:lnSpc>
            </a:pPr>
            <a:r>
              <a:rPr lang="fa-IR" sz="1900" b="1" dirty="0" smtClean="0">
                <a:cs typeface="B Nazanin" pitchFamily="2" charset="-78"/>
              </a:rPr>
              <a:t>         3. آموزش(عمومی و عالی)</a:t>
            </a:r>
            <a:endParaRPr lang="en-US" sz="1900" b="1" dirty="0" smtClean="0">
              <a:cs typeface="B Nazanin" pitchFamily="2" charset="-78"/>
            </a:endParaRPr>
          </a:p>
          <a:p>
            <a:pPr algn="just" rtl="1">
              <a:lnSpc>
                <a:spcPct val="150000"/>
              </a:lnSpc>
            </a:pPr>
            <a:r>
              <a:rPr lang="fa-IR" sz="1900" b="1" dirty="0" smtClean="0">
                <a:cs typeface="B Nazanin" pitchFamily="2" charset="-78"/>
              </a:rPr>
              <a:t>         4. زناشویی</a:t>
            </a:r>
          </a:p>
          <a:p>
            <a:pPr algn="just" rtl="1">
              <a:lnSpc>
                <a:spcPct val="150000"/>
              </a:lnSpc>
            </a:pPr>
            <a:r>
              <a:rPr lang="fa-IR" sz="1900" b="1" dirty="0" smtClean="0">
                <a:cs typeface="B Nazanin" pitchFamily="2" charset="-78"/>
              </a:rPr>
              <a:t>         5. مسكن</a:t>
            </a:r>
          </a:p>
          <a:p>
            <a:pPr algn="just" rtl="1">
              <a:lnSpc>
                <a:spcPct val="150000"/>
              </a:lnSpc>
            </a:pPr>
            <a:r>
              <a:rPr lang="fa-IR" sz="1900" b="1" dirty="0" smtClean="0">
                <a:cs typeface="B Nazanin" pitchFamily="2" charset="-78"/>
              </a:rPr>
              <a:t>         6. مهاجرت</a:t>
            </a:r>
          </a:p>
          <a:p>
            <a:pPr algn="just" rtl="1">
              <a:lnSpc>
                <a:spcPct val="150000"/>
              </a:lnSpc>
            </a:pPr>
            <a:r>
              <a:rPr lang="fa-IR" sz="1900" b="1" dirty="0" smtClean="0">
                <a:cs typeface="B Nazanin" pitchFamily="2" charset="-78"/>
              </a:rPr>
              <a:t>        7. فعالیت</a:t>
            </a:r>
            <a:endParaRPr lang="en-US" sz="1900" b="1" dirty="0" smtClean="0">
              <a:cs typeface="B Nazanin" pitchFamily="2" charset="-78"/>
            </a:endParaRPr>
          </a:p>
        </p:txBody>
      </p:sp>
      <p:sp>
        <p:nvSpPr>
          <p:cNvPr id="4" name="Rectangle 3"/>
          <p:cNvSpPr/>
          <p:nvPr/>
        </p:nvSpPr>
        <p:spPr>
          <a:xfrm>
            <a:off x="1928794" y="364789"/>
            <a:ext cx="5500726" cy="492443"/>
          </a:xfrm>
          <a:prstGeom prst="rect">
            <a:avLst/>
          </a:prstGeom>
        </p:spPr>
        <p:txBody>
          <a:bodyPr wrap="square">
            <a:spAutoFit/>
          </a:bodyPr>
          <a:lstStyle/>
          <a:p>
            <a:pPr marL="484632" algn="ctr" rtl="1">
              <a:spcBef>
                <a:spcPct val="0"/>
              </a:spcBef>
              <a:defRPr/>
            </a:pPr>
            <a:r>
              <a:rPr lang="fa-IR" sz="2600" b="1" dirty="0" smtClean="0">
                <a:ln w="6350">
                  <a:solidFill>
                    <a:schemeClr val="accent1">
                      <a:shade val="43000"/>
                    </a:schemeClr>
                  </a:solidFill>
                </a:ln>
                <a:solidFill>
                  <a:schemeClr val="tx1">
                    <a:lumMod val="85000"/>
                    <a:lumOff val="15000"/>
                  </a:schemeClr>
                </a:solidFill>
                <a:effectLst>
                  <a:outerShdw blurRad="26000" dist="26000" dir="14500000" algn="tl" rotWithShape="0">
                    <a:srgbClr val="000000">
                      <a:alpha val="40000"/>
                    </a:srgbClr>
                  </a:outerShdw>
                </a:effectLst>
                <a:cs typeface="B Mitra" pitchFamily="2" charset="-78"/>
              </a:rPr>
              <a:t>بخش‌هايي از توانمندي و عملکرد پژوهشگاه</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71472" y="1571612"/>
            <a:ext cx="8062912" cy="3929090"/>
          </a:xfrm>
        </p:spPr>
        <p:txBody>
          <a:bodyPr>
            <a:normAutofit/>
          </a:bodyPr>
          <a:lstStyle/>
          <a:p>
            <a:pPr marL="514350" indent="-514350" algn="just">
              <a:lnSpc>
                <a:spcPct val="150000"/>
              </a:lnSpc>
            </a:pPr>
            <a:r>
              <a:rPr lang="fa-IR" sz="2200" b="1" dirty="0" smtClean="0">
                <a:ln w="12700">
                  <a:solidFill>
                    <a:schemeClr val="tx2">
                      <a:satMod val="155000"/>
                    </a:schemeClr>
                  </a:solidFill>
                  <a:prstDash val="solid"/>
                </a:ln>
                <a:solidFill>
                  <a:schemeClr val="accent5">
                    <a:lumMod val="60000"/>
                    <a:lumOff val="40000"/>
                  </a:schemeClr>
                </a:solidFill>
                <a:effectLst>
                  <a:outerShdw blurRad="41275" dist="20320" dir="1800000" algn="tl" rotWithShape="0">
                    <a:srgbClr val="000000">
                      <a:alpha val="40000"/>
                    </a:srgbClr>
                  </a:outerShdw>
                </a:effectLst>
                <a:cs typeface="B Mitra" pitchFamily="2" charset="-78"/>
              </a:rPr>
              <a:t>سامان دهی و انجام طرح های ملی کلان و اثرگذار شاخص در پژوهشگاه:</a:t>
            </a:r>
          </a:p>
          <a:p>
            <a:pPr lvl="0" algn="just" rtl="1">
              <a:lnSpc>
                <a:spcPct val="150000"/>
              </a:lnSpc>
              <a:buFont typeface="Wingdings" pitchFamily="2" charset="2"/>
              <a:buChar char="ü"/>
            </a:pPr>
            <a:r>
              <a:rPr lang="fa-IR" sz="2200" b="1" dirty="0" smtClean="0">
                <a:cs typeface="B Nazanin" pitchFamily="2" charset="-78"/>
              </a:rPr>
              <a:t>اطلس جامع فرهنگی کشور</a:t>
            </a:r>
            <a:endParaRPr lang="en-US" sz="2200" b="1" dirty="0" smtClean="0">
              <a:cs typeface="B Nazanin" pitchFamily="2" charset="-78"/>
            </a:endParaRPr>
          </a:p>
          <a:p>
            <a:pPr lvl="0" algn="just" rtl="1">
              <a:lnSpc>
                <a:spcPct val="150000"/>
              </a:lnSpc>
              <a:buFont typeface="Wingdings" pitchFamily="2" charset="2"/>
              <a:buChar char="ü"/>
            </a:pPr>
            <a:r>
              <a:rPr lang="fa-IR" sz="2200" b="1" dirty="0" smtClean="0">
                <a:cs typeface="B Nazanin" pitchFamily="2" charset="-78"/>
              </a:rPr>
              <a:t>پایگاه داده های زبان فارسی</a:t>
            </a:r>
            <a:endParaRPr lang="en-US" sz="2200" b="1" dirty="0" smtClean="0">
              <a:cs typeface="B Nazanin" pitchFamily="2" charset="-78"/>
            </a:endParaRPr>
          </a:p>
          <a:p>
            <a:pPr lvl="0" algn="just" rtl="1">
              <a:lnSpc>
                <a:spcPct val="150000"/>
              </a:lnSpc>
              <a:buFont typeface="Wingdings" pitchFamily="2" charset="2"/>
              <a:buChar char="ü"/>
            </a:pPr>
            <a:r>
              <a:rPr lang="fa-IR" sz="2200" b="1" dirty="0" smtClean="0">
                <a:cs typeface="B Nazanin" pitchFamily="2" charset="-78"/>
              </a:rPr>
              <a:t>فرهنگ تاریخی زبان فارسی</a:t>
            </a:r>
          </a:p>
          <a:p>
            <a:pPr lvl="0" algn="just" rtl="1">
              <a:lnSpc>
                <a:spcPct val="150000"/>
              </a:lnSpc>
              <a:buFont typeface="Wingdings" pitchFamily="2" charset="2"/>
              <a:buChar char="ü"/>
            </a:pPr>
            <a:r>
              <a:rPr lang="fa-IR" sz="2200" b="1" dirty="0" smtClean="0">
                <a:cs typeface="B Nazanin" pitchFamily="2" charset="-78"/>
              </a:rPr>
              <a:t>آموزش زبان فارسی به غیر فارسی زبانان (گروه آزوفا)</a:t>
            </a:r>
            <a:endParaRPr lang="en-US" sz="2200" b="1" dirty="0" smtClean="0">
              <a:cs typeface="B Nazanin" pitchFamily="2" charset="-78"/>
            </a:endParaRPr>
          </a:p>
          <a:p>
            <a:pPr lvl="0" algn="just" rtl="1">
              <a:lnSpc>
                <a:spcPct val="150000"/>
              </a:lnSpc>
              <a:buFont typeface="Wingdings" pitchFamily="2" charset="2"/>
              <a:buChar char="ü"/>
            </a:pPr>
            <a:r>
              <a:rPr lang="fa-IR" sz="2200" b="1" dirty="0" smtClean="0">
                <a:cs typeface="B Nazanin" pitchFamily="2" charset="-78"/>
              </a:rPr>
              <a:t>تصحیح و تدوین مجموعه 19 جلدی سفینه تبریز</a:t>
            </a:r>
          </a:p>
          <a:p>
            <a:pPr marL="514350" indent="-514350" algn="just" rtl="1">
              <a:lnSpc>
                <a:spcPct val="150000"/>
              </a:lnSpc>
            </a:pPr>
            <a:endParaRPr lang="fa-IR" b="1" dirty="0" smtClean="0">
              <a:solidFill>
                <a:schemeClr val="accent1"/>
              </a:solidFill>
              <a:cs typeface="B Nazanin" pitchFamily="2" charset="-78"/>
            </a:endParaRPr>
          </a:p>
        </p:txBody>
      </p:sp>
      <p:sp>
        <p:nvSpPr>
          <p:cNvPr id="4" name="Rectangle 3"/>
          <p:cNvSpPr/>
          <p:nvPr/>
        </p:nvSpPr>
        <p:spPr>
          <a:xfrm>
            <a:off x="2000232" y="357166"/>
            <a:ext cx="5715040" cy="492443"/>
          </a:xfrm>
          <a:prstGeom prst="rect">
            <a:avLst/>
          </a:prstGeom>
        </p:spPr>
        <p:txBody>
          <a:bodyPr wrap="square">
            <a:spAutoFit/>
          </a:bodyPr>
          <a:lstStyle/>
          <a:p>
            <a:pPr marL="484632" algn="ctr" rtl="1">
              <a:spcBef>
                <a:spcPct val="0"/>
              </a:spcBef>
              <a:defRPr/>
            </a:pPr>
            <a:r>
              <a:rPr lang="fa-IR" sz="2600" b="1" dirty="0" smtClean="0">
                <a:ln w="6350">
                  <a:solidFill>
                    <a:schemeClr val="accent1">
                      <a:shade val="43000"/>
                    </a:schemeClr>
                  </a:solidFill>
                </a:ln>
                <a:solidFill>
                  <a:schemeClr val="tx1">
                    <a:lumMod val="85000"/>
                    <a:lumOff val="15000"/>
                  </a:schemeClr>
                </a:solidFill>
                <a:effectLst>
                  <a:outerShdw blurRad="26000" dist="26000" dir="14500000" algn="tl" rotWithShape="0">
                    <a:srgbClr val="000000">
                      <a:alpha val="40000"/>
                    </a:srgbClr>
                  </a:outerShdw>
                </a:effectLst>
                <a:cs typeface="B Mitra" pitchFamily="2" charset="-78"/>
              </a:rPr>
              <a:t>بخش‌هايي از توانمندي و عملکرد پژوهشگاه</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28596" y="1000108"/>
            <a:ext cx="8215370" cy="5214974"/>
          </a:xfrm>
        </p:spPr>
        <p:txBody>
          <a:bodyPr>
            <a:noAutofit/>
          </a:bodyPr>
          <a:lstStyle/>
          <a:p>
            <a:pPr marL="514350" indent="-514350" algn="just" fontAlgn="t">
              <a:lnSpc>
                <a:spcPct val="150000"/>
              </a:lnSpc>
            </a:pPr>
            <a:r>
              <a:rPr lang="fa-IR" sz="2200" b="1" dirty="0" smtClean="0">
                <a:ln w="12700">
                  <a:solidFill>
                    <a:schemeClr val="tx2">
                      <a:satMod val="155000"/>
                    </a:schemeClr>
                  </a:solidFill>
                  <a:prstDash val="solid"/>
                </a:ln>
                <a:solidFill>
                  <a:schemeClr val="accent5">
                    <a:lumMod val="60000"/>
                    <a:lumOff val="40000"/>
                  </a:schemeClr>
                </a:solidFill>
                <a:effectLst>
                  <a:outerShdw blurRad="41275" dist="20320" dir="1800000" algn="tl" rotWithShape="0">
                    <a:srgbClr val="000000">
                      <a:alpha val="40000"/>
                    </a:srgbClr>
                  </a:outerShdw>
                </a:effectLst>
                <a:cs typeface="B Mitra" pitchFamily="2" charset="-78"/>
              </a:rPr>
              <a:t>راه اندازی و تقویت شبکه نخبگانی علوم انسانی:</a:t>
            </a:r>
          </a:p>
          <a:p>
            <a:pPr algn="just" rtl="1">
              <a:lnSpc>
                <a:spcPct val="150000"/>
              </a:lnSpc>
            </a:pPr>
            <a:r>
              <a:rPr lang="fa-IR" sz="2000" b="1" dirty="0" smtClean="0">
                <a:ln>
                  <a:noFill/>
                </a:ln>
                <a:solidFill>
                  <a:schemeClr val="tx1"/>
                </a:solidFill>
                <a:cs typeface="B Mitra" pitchFamily="2" charset="-78"/>
              </a:rPr>
              <a:t>از طریق</a:t>
            </a:r>
            <a:r>
              <a:rPr lang="fa-IR" sz="2000" b="1" dirty="0" smtClean="0"/>
              <a:t> </a:t>
            </a:r>
            <a:r>
              <a:rPr lang="fa-IR" sz="2000" b="1" dirty="0" smtClean="0">
                <a:solidFill>
                  <a:schemeClr val="tx1"/>
                </a:solidFill>
                <a:cs typeface="B Mitra" pitchFamily="2" charset="-78"/>
              </a:rPr>
              <a:t>شکل‌گیری شبکه فردی و نهادی در حوزه علوم انسانی کشور برنامه‌ای است بر پایه تغییر الگوهای ذهنی کنش‌گران که با دو کارکرد عمده ارتباطات بهره‌ور و شبکه‌سازی، در پی ارائه کارکردهائی راهبردی به کنشگران خود است. نگریستن به کارکردهای این شبکه از منظر راهبردی و در راستای ماموریت پژوهشگاه، راه گشای درک فعالیت‌های این شبکه است.</a:t>
            </a:r>
            <a:endParaRPr lang="en-US" sz="2000" b="1" dirty="0" smtClean="0">
              <a:solidFill>
                <a:schemeClr val="tx1"/>
              </a:solidFill>
              <a:cs typeface="B Mitra" pitchFamily="2" charset="-78"/>
            </a:endParaRPr>
          </a:p>
          <a:p>
            <a:pPr algn="just" rtl="1">
              <a:lnSpc>
                <a:spcPct val="150000"/>
              </a:lnSpc>
            </a:pPr>
            <a:r>
              <a:rPr lang="fa-IR" sz="2000" b="1" dirty="0" smtClean="0">
                <a:solidFill>
                  <a:schemeClr val="tx1"/>
                </a:solidFill>
                <a:cs typeface="B Mitra" pitchFamily="2" charset="-78"/>
              </a:rPr>
              <a:t>ایجاد یک شبکه اجتماعی متشکل از کنش‌گرانی در عرصه های پژوهشی و کاربردی حاصل تفکری طولانی مدت به کارکردهای راهبردی است که با نگرشی نظام‌مند- شناسایی کنش‌گران، ارتباط میان آن‌ها و عوامل تاثیر گذار- بر کارکردهای عمده شبکه‌سازی (ایجاد تعامل) و ارتباطات بهره‌ور تمرکز کرده و فرصت‌های موجود و آتی را با رویکردی پیش‌نگر (در طول زمان) برای بهره‌گیری هر چه بیشتر تحلیل نماید.</a:t>
            </a:r>
            <a:endParaRPr lang="en-US" sz="2000" b="1" dirty="0" smtClean="0">
              <a:solidFill>
                <a:schemeClr val="tx1"/>
              </a:solidFill>
              <a:cs typeface="B Mitra" pitchFamily="2" charset="-78"/>
            </a:endParaRPr>
          </a:p>
          <a:p>
            <a:pPr algn="just" rtl="1" fontAlgn="t"/>
            <a:endParaRPr lang="fa-IR" sz="1500" dirty="0" smtClean="0">
              <a:ln>
                <a:noFill/>
              </a:ln>
              <a:solidFill>
                <a:schemeClr val="tx1"/>
              </a:solidFill>
              <a:cs typeface="B Mitra" pitchFamily="2" charset="-78"/>
            </a:endParaRPr>
          </a:p>
          <a:p>
            <a:pPr algn="just" rtl="1" fontAlgn="t"/>
            <a:endParaRPr lang="fa-IR" sz="1500" b="1" dirty="0" smtClean="0">
              <a:ln>
                <a:noFill/>
              </a:ln>
              <a:solidFill>
                <a:srgbClr val="FFC000"/>
              </a:solidFill>
              <a:cs typeface="B Mitra" pitchFamily="2" charset="-78"/>
            </a:endParaRPr>
          </a:p>
        </p:txBody>
      </p:sp>
      <p:sp>
        <p:nvSpPr>
          <p:cNvPr id="4" name="Rectangle 3"/>
          <p:cNvSpPr/>
          <p:nvPr/>
        </p:nvSpPr>
        <p:spPr>
          <a:xfrm>
            <a:off x="2214546" y="308740"/>
            <a:ext cx="5357850" cy="492443"/>
          </a:xfrm>
          <a:prstGeom prst="rect">
            <a:avLst/>
          </a:prstGeom>
        </p:spPr>
        <p:txBody>
          <a:bodyPr wrap="square">
            <a:spAutoFit/>
          </a:bodyPr>
          <a:lstStyle/>
          <a:p>
            <a:pPr algn="ctr" rtl="1">
              <a:spcBef>
                <a:spcPct val="0"/>
              </a:spcBef>
            </a:pPr>
            <a:r>
              <a:rPr lang="fa-IR" sz="2600" b="1" dirty="0" smtClean="0">
                <a:ln w="6350">
                  <a:solidFill>
                    <a:schemeClr val="accent1">
                      <a:shade val="43000"/>
                    </a:schemeClr>
                  </a:solidFill>
                </a:ln>
                <a:solidFill>
                  <a:schemeClr val="tx1">
                    <a:lumMod val="85000"/>
                    <a:lumOff val="15000"/>
                  </a:schemeClr>
                </a:solidFill>
                <a:effectLst>
                  <a:outerShdw blurRad="26000" dist="26000" dir="14500000" algn="tl" rotWithShape="0">
                    <a:srgbClr val="000000">
                      <a:alpha val="40000"/>
                    </a:srgbClr>
                  </a:outerShdw>
                </a:effectLst>
                <a:cs typeface="B Mitra" pitchFamily="2" charset="-78"/>
              </a:rPr>
              <a:t>بخش‌هايي از توانمندي و عملکرد پژوهشگاه</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57224" y="1071546"/>
            <a:ext cx="7786742" cy="5000660"/>
          </a:xfrm>
        </p:spPr>
        <p:txBody>
          <a:bodyPr>
            <a:noAutofit/>
          </a:bodyPr>
          <a:lstStyle/>
          <a:p>
            <a:pPr marL="514350" indent="-514350" algn="just" fontAlgn="t">
              <a:lnSpc>
                <a:spcPct val="150000"/>
              </a:lnSpc>
            </a:pPr>
            <a:r>
              <a:rPr lang="fa-IR" sz="2400" b="1" dirty="0" smtClean="0">
                <a:ln w="12700">
                  <a:solidFill>
                    <a:schemeClr val="tx2">
                      <a:satMod val="155000"/>
                    </a:schemeClr>
                  </a:solidFill>
                  <a:prstDash val="solid"/>
                </a:ln>
                <a:solidFill>
                  <a:schemeClr val="accent5">
                    <a:lumMod val="60000"/>
                    <a:lumOff val="40000"/>
                  </a:schemeClr>
                </a:solidFill>
                <a:effectLst>
                  <a:outerShdw blurRad="41275" dist="20320" dir="1800000" algn="tl" rotWithShape="0">
                    <a:srgbClr val="000000">
                      <a:alpha val="40000"/>
                    </a:srgbClr>
                  </a:outerShdw>
                </a:effectLst>
                <a:cs typeface="B Mitra" pitchFamily="2" charset="-78"/>
              </a:rPr>
              <a:t>تکمیل ساختار</a:t>
            </a:r>
          </a:p>
          <a:p>
            <a:pPr marL="514350" indent="-514350" algn="just" fontAlgn="t">
              <a:lnSpc>
                <a:spcPct val="150000"/>
              </a:lnSpc>
            </a:pPr>
            <a:r>
              <a:rPr lang="fa-IR" sz="2000" b="1" dirty="0" smtClean="0">
                <a:ln w="12700">
                  <a:solidFill>
                    <a:schemeClr val="tx2">
                      <a:satMod val="155000"/>
                    </a:schemeClr>
                  </a:solidFill>
                  <a:prstDash val="solid"/>
                </a:ln>
                <a:solidFill>
                  <a:schemeClr val="accent5">
                    <a:lumMod val="60000"/>
                    <a:lumOff val="40000"/>
                  </a:schemeClr>
                </a:solidFill>
                <a:effectLst>
                  <a:outerShdw blurRad="41275" dist="20320" dir="1800000" algn="tl" rotWithShape="0">
                    <a:srgbClr val="000000">
                      <a:alpha val="40000"/>
                    </a:srgbClr>
                  </a:outerShdw>
                </a:effectLst>
                <a:cs typeface="B Mitra" pitchFamily="2" charset="-78"/>
              </a:rPr>
              <a:t>تاسیس پژوهشکده ها و گروه‌های: </a:t>
            </a:r>
          </a:p>
          <a:p>
            <a:pPr lvl="1" algn="just" rtl="1">
              <a:lnSpc>
                <a:spcPct val="150000"/>
              </a:lnSpc>
            </a:pPr>
            <a:r>
              <a:rPr lang="fa-IR" sz="2000" b="1" dirty="0" smtClean="0">
                <a:cs typeface="B Mitra" pitchFamily="2" charset="-78"/>
              </a:rPr>
              <a:t>مطالعات قرآنی؛ </a:t>
            </a:r>
          </a:p>
          <a:p>
            <a:pPr lvl="1" algn="just" rtl="1">
              <a:lnSpc>
                <a:spcPct val="150000"/>
              </a:lnSpc>
            </a:pPr>
            <a:r>
              <a:rPr lang="fa-IR" sz="2000" b="1" dirty="0" smtClean="0">
                <a:cs typeface="B Mitra" pitchFamily="2" charset="-78"/>
              </a:rPr>
              <a:t>فلسفه فرهنگ؛ </a:t>
            </a:r>
          </a:p>
          <a:p>
            <a:pPr lvl="1" algn="just" rtl="1">
              <a:lnSpc>
                <a:spcPct val="150000"/>
              </a:lnSpc>
            </a:pPr>
            <a:r>
              <a:rPr lang="fa-IR" sz="2000" b="1" dirty="0" smtClean="0">
                <a:cs typeface="B Mitra" pitchFamily="2" charset="-78"/>
              </a:rPr>
              <a:t>مطالعات نوآوری(فناوری در علوم انسانی)؛ </a:t>
            </a:r>
          </a:p>
          <a:p>
            <a:pPr lvl="1" algn="just" rtl="1">
              <a:lnSpc>
                <a:spcPct val="150000"/>
              </a:lnSpc>
            </a:pPr>
            <a:r>
              <a:rPr lang="fa-IR" sz="2000" b="1" dirty="0" smtClean="0">
                <a:cs typeface="B Mitra" pitchFamily="2" charset="-78"/>
              </a:rPr>
              <a:t>جغرافیای فرهنگی. </a:t>
            </a:r>
          </a:p>
          <a:p>
            <a:pPr algn="just" rtl="1">
              <a:lnSpc>
                <a:spcPct val="150000"/>
              </a:lnSpc>
            </a:pPr>
            <a:r>
              <a:rPr lang="fa-IR" sz="2000" b="1" dirty="0" smtClean="0">
                <a:ln w="12700">
                  <a:solidFill>
                    <a:schemeClr val="tx2">
                      <a:satMod val="155000"/>
                    </a:schemeClr>
                  </a:solidFill>
                  <a:prstDash val="solid"/>
                </a:ln>
                <a:solidFill>
                  <a:schemeClr val="accent5">
                    <a:lumMod val="60000"/>
                    <a:lumOff val="40000"/>
                  </a:schemeClr>
                </a:solidFill>
                <a:effectLst>
                  <a:outerShdw blurRad="41275" dist="20320" dir="1800000" algn="tl" rotWithShape="0">
                    <a:srgbClr val="000000">
                      <a:alpha val="40000"/>
                    </a:srgbClr>
                  </a:outerShdw>
                </a:effectLst>
                <a:cs typeface="B Mitra" pitchFamily="2" charset="-78"/>
              </a:rPr>
              <a:t>باز طراحی و تقویت: </a:t>
            </a:r>
            <a:r>
              <a:rPr lang="fa-IR" sz="2000" b="1" dirty="0" smtClean="0">
                <a:solidFill>
                  <a:schemeClr val="tx1"/>
                </a:solidFill>
                <a:cs typeface="B Mitra" pitchFamily="2" charset="-78"/>
              </a:rPr>
              <a:t>مرکز اسناد فرهنگی آسیا، مرکز امام علی(ع)؛</a:t>
            </a:r>
          </a:p>
          <a:p>
            <a:pPr marL="514350" indent="-514350" algn="just" fontAlgn="t">
              <a:lnSpc>
                <a:spcPct val="150000"/>
              </a:lnSpc>
            </a:pPr>
            <a:r>
              <a:rPr lang="fa-IR" sz="2000" b="1" dirty="0" smtClean="0">
                <a:ln w="12700">
                  <a:solidFill>
                    <a:schemeClr val="tx2">
                      <a:satMod val="155000"/>
                    </a:schemeClr>
                  </a:solidFill>
                  <a:prstDash val="solid"/>
                </a:ln>
                <a:solidFill>
                  <a:schemeClr val="accent5">
                    <a:lumMod val="60000"/>
                    <a:lumOff val="40000"/>
                  </a:schemeClr>
                </a:solidFill>
                <a:effectLst>
                  <a:outerShdw blurRad="41275" dist="20320" dir="1800000" algn="tl" rotWithShape="0">
                    <a:srgbClr val="000000">
                      <a:alpha val="40000"/>
                    </a:srgbClr>
                  </a:outerShdw>
                </a:effectLst>
                <a:cs typeface="B Mitra" pitchFamily="2" charset="-78"/>
              </a:rPr>
              <a:t>نظام مند سازی فرآیندهای پژوهشی و آموزشی:</a:t>
            </a:r>
          </a:p>
          <a:p>
            <a:pPr algn="just" rtl="1">
              <a:lnSpc>
                <a:spcPct val="150000"/>
              </a:lnSpc>
            </a:pPr>
            <a:r>
              <a:rPr lang="fa-IR" sz="2000" b="1" dirty="0" smtClean="0">
                <a:solidFill>
                  <a:schemeClr val="tx1"/>
                </a:solidFill>
                <a:cs typeface="B Mitra" pitchFamily="2" charset="-78"/>
              </a:rPr>
              <a:t>تدوین آیین نامه ها، شیوه نامه ها (بیش از 10 مورد آئین نامه و شیوه نامه)</a:t>
            </a:r>
          </a:p>
          <a:p>
            <a:pPr marL="514350" indent="-514350" algn="just" rtl="1">
              <a:lnSpc>
                <a:spcPct val="150000"/>
              </a:lnSpc>
            </a:pPr>
            <a:endParaRPr lang="fa-IR" sz="2000" b="1" dirty="0" smtClean="0">
              <a:solidFill>
                <a:srgbClr val="92D050"/>
              </a:solidFill>
              <a:cs typeface="B Mitra" pitchFamily="2" charset="-78"/>
            </a:endParaRPr>
          </a:p>
        </p:txBody>
      </p:sp>
      <p:sp>
        <p:nvSpPr>
          <p:cNvPr id="4" name="Rectangle 3"/>
          <p:cNvSpPr/>
          <p:nvPr/>
        </p:nvSpPr>
        <p:spPr>
          <a:xfrm>
            <a:off x="2000232" y="364789"/>
            <a:ext cx="5286412" cy="492443"/>
          </a:xfrm>
          <a:prstGeom prst="rect">
            <a:avLst/>
          </a:prstGeom>
        </p:spPr>
        <p:txBody>
          <a:bodyPr wrap="square">
            <a:spAutoFit/>
          </a:bodyPr>
          <a:lstStyle/>
          <a:p>
            <a:pPr algn="ctr" rtl="1"/>
            <a:r>
              <a:rPr lang="fa-IR" sz="2600" b="1" dirty="0" smtClean="0">
                <a:ln w="6350">
                  <a:solidFill>
                    <a:schemeClr val="accent1">
                      <a:shade val="43000"/>
                    </a:schemeClr>
                  </a:solidFill>
                </a:ln>
                <a:solidFill>
                  <a:schemeClr val="tx1">
                    <a:lumMod val="85000"/>
                    <a:lumOff val="15000"/>
                  </a:schemeClr>
                </a:solidFill>
                <a:effectLst>
                  <a:outerShdw blurRad="26000" dist="26000" dir="14500000" algn="tl" rotWithShape="0">
                    <a:srgbClr val="000000">
                      <a:alpha val="40000"/>
                    </a:srgbClr>
                  </a:outerShdw>
                </a:effectLst>
                <a:cs typeface="B Mitra" pitchFamily="2" charset="-78"/>
              </a:rPr>
              <a:t>بخش‌هايي از توانمندي و عملکرد پژوهشگاه</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71472" y="1142984"/>
            <a:ext cx="8072494" cy="5000660"/>
          </a:xfrm>
        </p:spPr>
        <p:txBody>
          <a:bodyPr>
            <a:noAutofit/>
          </a:bodyPr>
          <a:lstStyle/>
          <a:p>
            <a:pPr marL="514350" indent="-514350" algn="just" fontAlgn="t">
              <a:lnSpc>
                <a:spcPct val="150000"/>
              </a:lnSpc>
            </a:pPr>
            <a:r>
              <a:rPr lang="fa-IR" sz="2200" b="1" dirty="0" smtClean="0">
                <a:ln w="12700">
                  <a:solidFill>
                    <a:schemeClr val="tx2">
                      <a:satMod val="155000"/>
                    </a:schemeClr>
                  </a:solidFill>
                  <a:prstDash val="solid"/>
                </a:ln>
                <a:solidFill>
                  <a:schemeClr val="accent5">
                    <a:lumMod val="60000"/>
                    <a:lumOff val="40000"/>
                  </a:schemeClr>
                </a:solidFill>
                <a:effectLst>
                  <a:outerShdw blurRad="41275" dist="20320" dir="1800000" algn="tl" rotWithShape="0">
                    <a:srgbClr val="000000">
                      <a:alpha val="40000"/>
                    </a:srgbClr>
                  </a:outerShdw>
                </a:effectLst>
                <a:cs typeface="B Mitra" pitchFamily="2" charset="-78"/>
              </a:rPr>
              <a:t>ظرفیت سازی برای ایفای نقش بیشتر از طریق تاسیس:</a:t>
            </a:r>
          </a:p>
          <a:p>
            <a:pPr algn="r" rtl="1">
              <a:lnSpc>
                <a:spcPct val="150000"/>
              </a:lnSpc>
            </a:pPr>
            <a:r>
              <a:rPr lang="fa-IR" sz="2200" b="1" dirty="0" smtClean="0">
                <a:solidFill>
                  <a:schemeClr val="tx1"/>
                </a:solidFill>
                <a:cs typeface="B Mitra" pitchFamily="2" charset="-78"/>
              </a:rPr>
              <a:t>مدیریت آموزش های کاربردی و تخصصی آزاد </a:t>
            </a:r>
            <a:endParaRPr lang="en-US" sz="2200" b="1" dirty="0" smtClean="0">
              <a:solidFill>
                <a:schemeClr val="tx1"/>
              </a:solidFill>
              <a:cs typeface="B Mitra" pitchFamily="2" charset="-78"/>
            </a:endParaRPr>
          </a:p>
          <a:p>
            <a:pPr algn="r" rtl="1">
              <a:lnSpc>
                <a:spcPct val="150000"/>
              </a:lnSpc>
            </a:pPr>
            <a:r>
              <a:rPr lang="fa-IR" sz="2200" b="1" dirty="0" smtClean="0">
                <a:solidFill>
                  <a:schemeClr val="tx1"/>
                </a:solidFill>
                <a:cs typeface="B Mitra" pitchFamily="2" charset="-78"/>
              </a:rPr>
              <a:t>دفتر امور هیات علمی پژوهشگاه </a:t>
            </a:r>
            <a:endParaRPr lang="en-US" sz="2200" b="1" dirty="0" smtClean="0">
              <a:solidFill>
                <a:schemeClr val="tx1"/>
              </a:solidFill>
              <a:cs typeface="B Mitra" pitchFamily="2" charset="-78"/>
            </a:endParaRPr>
          </a:p>
          <a:p>
            <a:pPr algn="r" rtl="1">
              <a:lnSpc>
                <a:spcPct val="150000"/>
              </a:lnSpc>
            </a:pPr>
            <a:r>
              <a:rPr lang="fa-IR" sz="2200" b="1" dirty="0" smtClean="0">
                <a:solidFill>
                  <a:schemeClr val="tx1"/>
                </a:solidFill>
                <a:cs typeface="B Mitra" pitchFamily="2" charset="-78"/>
              </a:rPr>
              <a:t>دفتر قطب‌های علمی پژوهشگاه </a:t>
            </a:r>
            <a:endParaRPr lang="en-US" sz="2200" b="1" dirty="0" smtClean="0">
              <a:solidFill>
                <a:schemeClr val="tx1"/>
              </a:solidFill>
              <a:cs typeface="B Mitra" pitchFamily="2" charset="-78"/>
            </a:endParaRPr>
          </a:p>
          <a:p>
            <a:pPr algn="r" rtl="1">
              <a:lnSpc>
                <a:spcPct val="150000"/>
              </a:lnSpc>
            </a:pPr>
            <a:r>
              <a:rPr lang="fa-IR" sz="2200" b="1" dirty="0" smtClean="0">
                <a:solidFill>
                  <a:schemeClr val="tx1"/>
                </a:solidFill>
                <a:cs typeface="B Mitra" pitchFamily="2" charset="-78"/>
              </a:rPr>
              <a:t>دفتر کرسی‌های مناظره، نقد، نظریه پردازی و آزاداندیشی </a:t>
            </a:r>
          </a:p>
          <a:p>
            <a:pPr algn="r" rtl="1">
              <a:lnSpc>
                <a:spcPct val="150000"/>
              </a:lnSpc>
            </a:pPr>
            <a:r>
              <a:rPr lang="fa-IR" sz="2200" b="1" dirty="0" smtClean="0">
                <a:solidFill>
                  <a:schemeClr val="tx1"/>
                </a:solidFill>
                <a:cs typeface="B Mitra" pitchFamily="2" charset="-78"/>
              </a:rPr>
              <a:t>شورای راهبردی نظارت و ارزیابی عملکرد</a:t>
            </a:r>
            <a:endParaRPr lang="fa-IR" sz="2200" b="1" dirty="0" smtClean="0">
              <a:solidFill>
                <a:schemeClr val="accent1"/>
              </a:solidFill>
              <a:latin typeface="Calibri"/>
              <a:ea typeface="Calibri"/>
              <a:cs typeface="B Nazanin"/>
            </a:endParaRPr>
          </a:p>
          <a:p>
            <a:pPr algn="just" rtl="1">
              <a:lnSpc>
                <a:spcPct val="150000"/>
              </a:lnSpc>
            </a:pPr>
            <a:r>
              <a:rPr lang="fa-IR" sz="2200" b="1" dirty="0" smtClean="0">
                <a:solidFill>
                  <a:schemeClr val="tx1"/>
                </a:solidFill>
                <a:cs typeface="B Mitra" pitchFamily="2" charset="-78"/>
              </a:rPr>
              <a:t>تشکیل و تقویت شوراهای معاونت‌هاي پژوهشگاه</a:t>
            </a:r>
            <a:endParaRPr lang="fa-IR" sz="2200" b="1" dirty="0" smtClean="0">
              <a:solidFill>
                <a:srgbClr val="92D050"/>
              </a:solidFill>
              <a:cs typeface="B Mitra" pitchFamily="2" charset="-78"/>
            </a:endParaRPr>
          </a:p>
        </p:txBody>
      </p:sp>
      <p:sp>
        <p:nvSpPr>
          <p:cNvPr id="4" name="Rectangle 3"/>
          <p:cNvSpPr/>
          <p:nvPr/>
        </p:nvSpPr>
        <p:spPr>
          <a:xfrm>
            <a:off x="2000232" y="380178"/>
            <a:ext cx="5143536" cy="477054"/>
          </a:xfrm>
          <a:prstGeom prst="rect">
            <a:avLst/>
          </a:prstGeom>
        </p:spPr>
        <p:txBody>
          <a:bodyPr wrap="square">
            <a:spAutoFit/>
          </a:bodyPr>
          <a:lstStyle/>
          <a:p>
            <a:pPr algn="ctr" rtl="1"/>
            <a:r>
              <a:rPr lang="fa-IR" sz="2400" b="1" dirty="0" smtClean="0">
                <a:ln w="6350">
                  <a:solidFill>
                    <a:schemeClr val="accent1">
                      <a:shade val="43000"/>
                    </a:schemeClr>
                  </a:solidFill>
                </a:ln>
                <a:solidFill>
                  <a:schemeClr val="tx1">
                    <a:lumMod val="85000"/>
                    <a:lumOff val="15000"/>
                  </a:schemeClr>
                </a:solidFill>
                <a:effectLst>
                  <a:outerShdw blurRad="26000" dist="26000" dir="14500000" algn="tl" rotWithShape="0">
                    <a:srgbClr val="000000">
                      <a:alpha val="40000"/>
                    </a:srgbClr>
                  </a:outerShdw>
                </a:effectLst>
                <a:cs typeface="B Mitra" pitchFamily="2" charset="-78"/>
              </a:rPr>
              <a:t>بخش‌هايي از توانمندي و عملکرد پژوهشگاه</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00034" y="857232"/>
            <a:ext cx="8215370" cy="5786478"/>
          </a:xfrm>
        </p:spPr>
        <p:txBody>
          <a:bodyPr>
            <a:noAutofit/>
          </a:bodyPr>
          <a:lstStyle/>
          <a:p>
            <a:pPr marL="514350" indent="-514350" algn="just" fontAlgn="t">
              <a:lnSpc>
                <a:spcPct val="170000"/>
              </a:lnSpc>
            </a:pPr>
            <a:r>
              <a:rPr lang="fa-IR" sz="1800" b="1" dirty="0" smtClean="0">
                <a:ln w="12700">
                  <a:solidFill>
                    <a:schemeClr val="tx2">
                      <a:satMod val="155000"/>
                    </a:schemeClr>
                  </a:solidFill>
                  <a:prstDash val="solid"/>
                </a:ln>
                <a:solidFill>
                  <a:schemeClr val="accent5">
                    <a:lumMod val="60000"/>
                    <a:lumOff val="40000"/>
                  </a:schemeClr>
                </a:solidFill>
                <a:effectLst>
                  <a:outerShdw blurRad="41275" dist="20320" dir="1800000" algn="tl" rotWithShape="0">
                    <a:srgbClr val="000000">
                      <a:alpha val="40000"/>
                    </a:srgbClr>
                  </a:outerShdw>
                </a:effectLst>
                <a:cs typeface="B Mitra" pitchFamily="2" charset="-78"/>
              </a:rPr>
              <a:t>        اجرای طرحهای کارفرمایی با دستگاه‌های ذی‌نفع و بهره‌بردار </a:t>
            </a:r>
          </a:p>
          <a:p>
            <a:pPr marL="514350" indent="-514350" algn="just" rtl="1">
              <a:lnSpc>
                <a:spcPct val="150000"/>
              </a:lnSpc>
            </a:pPr>
            <a:r>
              <a:rPr lang="fa-IR" sz="1800" b="1" dirty="0" smtClean="0">
                <a:solidFill>
                  <a:schemeClr val="tx1"/>
                </a:solidFill>
                <a:cs typeface="B Mitra" pitchFamily="2" charset="-78"/>
              </a:rPr>
              <a:t>        برای نخستین بار در این موسسه در </a:t>
            </a:r>
            <a:r>
              <a:rPr lang="fa-IR" sz="1800" b="1" dirty="0" smtClean="0">
                <a:solidFill>
                  <a:srgbClr val="FF0000"/>
                </a:solidFill>
                <a:cs typeface="B Mitra" pitchFamily="2" charset="-78"/>
              </a:rPr>
              <a:t>چهارچوب نظام ملّی نوآوری </a:t>
            </a:r>
            <a:r>
              <a:rPr lang="fa-IR" sz="1800" b="1" dirty="0" smtClean="0">
                <a:solidFill>
                  <a:schemeClr val="tx1"/>
                </a:solidFill>
                <a:cs typeface="B Mitra" pitchFamily="2" charset="-78"/>
              </a:rPr>
              <a:t>و </a:t>
            </a:r>
            <a:r>
              <a:rPr lang="fa-IR" sz="1800" b="1" dirty="0" smtClean="0">
                <a:solidFill>
                  <a:srgbClr val="FF0000"/>
                </a:solidFill>
                <a:cs typeface="B Mitra" pitchFamily="2" charset="-78"/>
              </a:rPr>
              <a:t>پروژه‌های کاربردی </a:t>
            </a:r>
            <a:r>
              <a:rPr lang="fa-IR" sz="1800" b="1" dirty="0" smtClean="0">
                <a:solidFill>
                  <a:schemeClr val="tx1"/>
                </a:solidFill>
                <a:cs typeface="B Mitra" pitchFamily="2" charset="-78"/>
              </a:rPr>
              <a:t>هدایت شده، تعاملات ثمربخش در مسیر اجرای طرحهای کارفرمایی با دستگاه‌های ذی‌نفع و کاربر حاصل شده است.</a:t>
            </a:r>
            <a:r>
              <a:rPr lang="fa-IR" sz="1800" b="1" dirty="0" smtClean="0">
                <a:solidFill>
                  <a:schemeClr val="tx1"/>
                </a:solidFill>
                <a:cs typeface="B Nazanin" pitchFamily="2" charset="-78"/>
              </a:rPr>
              <a:t> همچین برای بهره گیری حداکثری از ظرفیت شعبه های پژوهشگاه در سایر نقاط کشور و توسعه تعاملات با سایر شهرستان ها اقداماتی صورت گرفته است. </a:t>
            </a:r>
          </a:p>
          <a:p>
            <a:pPr marL="514350" indent="-514350" algn="just" rtl="1">
              <a:lnSpc>
                <a:spcPct val="150000"/>
              </a:lnSpc>
            </a:pPr>
            <a:r>
              <a:rPr lang="fa-IR" sz="1800" b="1" dirty="0" smtClean="0">
                <a:ln>
                  <a:noFill/>
                </a:ln>
                <a:solidFill>
                  <a:schemeClr val="tx1"/>
                </a:solidFill>
                <a:cs typeface="B Mitra" pitchFamily="2" charset="-78"/>
              </a:rPr>
              <a:t>         7-1)همکاری با سازمان برنامه و بودجه کشور در تدوین برنامه ششم توسعه و محرومیت زدایی از استان سیستان و بلوچستان و شهرستان چابهار در طرح </a:t>
            </a:r>
            <a:r>
              <a:rPr lang="fa-IR" sz="1800" b="1" dirty="0" smtClean="0">
                <a:ln>
                  <a:noFill/>
                </a:ln>
                <a:solidFill>
                  <a:srgbClr val="FF0000"/>
                </a:solidFill>
                <a:cs typeface="B Mitra" pitchFamily="2" charset="-78"/>
              </a:rPr>
              <a:t>«مطالعات استراتژیک سواحل مکران با محوریت منطقه چابهار»</a:t>
            </a:r>
          </a:p>
          <a:p>
            <a:pPr marL="514350" lvl="0" indent="-514350" algn="just" rtl="1">
              <a:lnSpc>
                <a:spcPct val="150000"/>
              </a:lnSpc>
            </a:pPr>
            <a:r>
              <a:rPr lang="fa-IR" sz="1800" b="1" dirty="0" smtClean="0">
                <a:ln>
                  <a:noFill/>
                </a:ln>
                <a:solidFill>
                  <a:schemeClr val="tx1"/>
                </a:solidFill>
                <a:cs typeface="B Mitra" pitchFamily="2" charset="-78"/>
              </a:rPr>
              <a:t>         7-2) همکاری با مرکز بررسی های استراتژیک ریاست جمهوری و ارائه گزارش های راهبردی </a:t>
            </a:r>
          </a:p>
          <a:p>
            <a:pPr marL="514350" lvl="0" indent="-514350" algn="just" rtl="1">
              <a:lnSpc>
                <a:spcPct val="150000"/>
              </a:lnSpc>
            </a:pPr>
            <a:r>
              <a:rPr lang="fa-IR" sz="1800" b="1" dirty="0" smtClean="0">
                <a:ln>
                  <a:noFill/>
                </a:ln>
                <a:solidFill>
                  <a:schemeClr val="tx1"/>
                </a:solidFill>
                <a:cs typeface="B Mitra" pitchFamily="2" charset="-78"/>
              </a:rPr>
              <a:t>        7-3) مشارکت در دیپلماسی علمی کشور</a:t>
            </a:r>
          </a:p>
          <a:p>
            <a:pPr marL="514350" indent="-514350" algn="just" rtl="1">
              <a:lnSpc>
                <a:spcPct val="150000"/>
              </a:lnSpc>
            </a:pPr>
            <a:r>
              <a:rPr lang="fa-IR" sz="1800" b="1" dirty="0" smtClean="0">
                <a:ln>
                  <a:noFill/>
                </a:ln>
                <a:solidFill>
                  <a:schemeClr val="tx1"/>
                </a:solidFill>
                <a:cs typeface="B Mitra" pitchFamily="2" charset="-78"/>
              </a:rPr>
              <a:t>        7-4) طرح مشترک با معاونت علمی و فناوری ریاست جمهوری</a:t>
            </a:r>
          </a:p>
          <a:p>
            <a:pPr marL="514350" indent="-514350" algn="just" rtl="1">
              <a:lnSpc>
                <a:spcPct val="150000"/>
              </a:lnSpc>
            </a:pPr>
            <a:r>
              <a:rPr lang="fa-IR" sz="1800" b="1" dirty="0" smtClean="0">
                <a:ln>
                  <a:noFill/>
                </a:ln>
                <a:solidFill>
                  <a:schemeClr val="tx1"/>
                </a:solidFill>
                <a:cs typeface="B Mitra" pitchFamily="2" charset="-78"/>
              </a:rPr>
              <a:t>        7-5) طرح مشترک با وزارت فرهنگ و ارشاداسلامی در حوزه مطالعات قرآنی</a:t>
            </a:r>
            <a:endParaRPr lang="fa-IR" sz="1800" b="1" dirty="0" smtClean="0">
              <a:ln>
                <a:noFill/>
              </a:ln>
              <a:solidFill>
                <a:schemeClr val="tx1"/>
              </a:solidFill>
              <a:latin typeface="+mj-lt"/>
              <a:ea typeface="+mj-ea"/>
              <a:cs typeface="B Mitra" pitchFamily="2" charset="-78"/>
            </a:endParaRPr>
          </a:p>
          <a:p>
            <a:pPr marL="514350" indent="-514350" algn="just" rtl="1">
              <a:lnSpc>
                <a:spcPct val="150000"/>
              </a:lnSpc>
            </a:pPr>
            <a:endParaRPr lang="fa-IR" sz="1800" b="1" dirty="0" smtClean="0">
              <a:solidFill>
                <a:schemeClr val="tx1"/>
              </a:solidFill>
              <a:cs typeface="B Nazanin" pitchFamily="2" charset="-78"/>
            </a:endParaRPr>
          </a:p>
        </p:txBody>
      </p:sp>
      <p:sp>
        <p:nvSpPr>
          <p:cNvPr id="4" name="Rectangle 3"/>
          <p:cNvSpPr/>
          <p:nvPr/>
        </p:nvSpPr>
        <p:spPr>
          <a:xfrm>
            <a:off x="2143108" y="380178"/>
            <a:ext cx="5072098" cy="477054"/>
          </a:xfrm>
          <a:prstGeom prst="rect">
            <a:avLst/>
          </a:prstGeom>
        </p:spPr>
        <p:txBody>
          <a:bodyPr wrap="square">
            <a:spAutoFit/>
          </a:bodyPr>
          <a:lstStyle/>
          <a:p>
            <a:pPr algn="ctr" rtl="1"/>
            <a:r>
              <a:rPr lang="fa-IR" sz="2400" b="1" dirty="0" smtClean="0">
                <a:ln w="6350">
                  <a:solidFill>
                    <a:schemeClr val="accent1">
                      <a:shade val="43000"/>
                    </a:schemeClr>
                  </a:solidFill>
                </a:ln>
                <a:solidFill>
                  <a:schemeClr val="tx1">
                    <a:lumMod val="85000"/>
                    <a:lumOff val="15000"/>
                  </a:schemeClr>
                </a:solidFill>
                <a:effectLst>
                  <a:outerShdw blurRad="26000" dist="26000" dir="14500000" algn="tl" rotWithShape="0">
                    <a:srgbClr val="000000">
                      <a:alpha val="40000"/>
                    </a:srgbClr>
                  </a:outerShdw>
                </a:effectLst>
                <a:cs typeface="B Mitra" pitchFamily="2" charset="-78"/>
              </a:rPr>
              <a:t>بخش‌هايي از توانمندي و عملکرد پژوهشگاه</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4414" y="1357298"/>
            <a:ext cx="7829576" cy="571504"/>
          </a:xfrm>
        </p:spPr>
        <p:txBody>
          <a:bodyPr>
            <a:noAutofit/>
          </a:bodyPr>
          <a:lstStyle/>
          <a:p>
            <a:pPr marL="514350" marR="45720" indent="-514350" algn="r" fontAlgn="t">
              <a:lnSpc>
                <a:spcPct val="170000"/>
              </a:lnSpc>
              <a:spcBef>
                <a:spcPct val="20000"/>
              </a:spcBef>
              <a:buClr>
                <a:schemeClr val="accent3"/>
              </a:buClr>
              <a:buSzPct val="95000"/>
            </a:pPr>
            <a:r>
              <a:rPr lang="fa-IR" sz="2200" b="1" dirty="0" smtClean="0">
                <a:ln w="12700">
                  <a:solidFill>
                    <a:schemeClr val="tx2">
                      <a:satMod val="155000"/>
                    </a:schemeClr>
                  </a:solidFill>
                  <a:prstDash val="solid"/>
                </a:ln>
                <a:solidFill>
                  <a:schemeClr val="accent5">
                    <a:lumMod val="60000"/>
                    <a:lumOff val="40000"/>
                  </a:schemeClr>
                </a:solidFill>
                <a:effectLst>
                  <a:outerShdw blurRad="41275" dist="20320" dir="1800000" algn="tl" rotWithShape="0">
                    <a:srgbClr val="000000">
                      <a:alpha val="40000"/>
                    </a:srgbClr>
                  </a:outerShdw>
                </a:effectLst>
                <a:latin typeface="+mn-lt"/>
                <a:ea typeface="+mn-ea"/>
                <a:cs typeface="B Mitra" pitchFamily="2" charset="-78"/>
              </a:rPr>
              <a:t/>
            </a:r>
            <a:br>
              <a:rPr lang="fa-IR" sz="2200" b="1" dirty="0" smtClean="0">
                <a:ln w="12700">
                  <a:solidFill>
                    <a:schemeClr val="tx2">
                      <a:satMod val="155000"/>
                    </a:schemeClr>
                  </a:solidFill>
                  <a:prstDash val="solid"/>
                </a:ln>
                <a:solidFill>
                  <a:schemeClr val="accent5">
                    <a:lumMod val="60000"/>
                    <a:lumOff val="40000"/>
                  </a:schemeClr>
                </a:solidFill>
                <a:effectLst>
                  <a:outerShdw blurRad="41275" dist="20320" dir="1800000" algn="tl" rotWithShape="0">
                    <a:srgbClr val="000000">
                      <a:alpha val="40000"/>
                    </a:srgbClr>
                  </a:outerShdw>
                </a:effectLst>
                <a:latin typeface="+mn-lt"/>
                <a:ea typeface="+mn-ea"/>
                <a:cs typeface="B Mitra" pitchFamily="2" charset="-78"/>
              </a:rPr>
            </a:br>
            <a:r>
              <a:rPr lang="fa-IR" sz="2200" b="1" dirty="0" smtClean="0">
                <a:ln w="12700">
                  <a:solidFill>
                    <a:schemeClr val="tx2">
                      <a:satMod val="155000"/>
                    </a:schemeClr>
                  </a:solidFill>
                  <a:prstDash val="solid"/>
                </a:ln>
                <a:solidFill>
                  <a:schemeClr val="accent5">
                    <a:lumMod val="60000"/>
                    <a:lumOff val="40000"/>
                  </a:schemeClr>
                </a:solidFill>
                <a:effectLst>
                  <a:outerShdw blurRad="41275" dist="20320" dir="1800000" algn="tl" rotWithShape="0">
                    <a:srgbClr val="000000">
                      <a:alpha val="40000"/>
                    </a:srgbClr>
                  </a:outerShdw>
                </a:effectLst>
                <a:latin typeface="+mn-lt"/>
                <a:ea typeface="+mn-ea"/>
                <a:cs typeface="B Mitra" pitchFamily="2" charset="-78"/>
              </a:rPr>
              <a:t/>
            </a:r>
            <a:br>
              <a:rPr lang="fa-IR" sz="2200" b="1" dirty="0" smtClean="0">
                <a:ln w="12700">
                  <a:solidFill>
                    <a:schemeClr val="tx2">
                      <a:satMod val="155000"/>
                    </a:schemeClr>
                  </a:solidFill>
                  <a:prstDash val="solid"/>
                </a:ln>
                <a:solidFill>
                  <a:schemeClr val="accent5">
                    <a:lumMod val="60000"/>
                    <a:lumOff val="40000"/>
                  </a:schemeClr>
                </a:solidFill>
                <a:effectLst>
                  <a:outerShdw blurRad="41275" dist="20320" dir="1800000" algn="tl" rotWithShape="0">
                    <a:srgbClr val="000000">
                      <a:alpha val="40000"/>
                    </a:srgbClr>
                  </a:outerShdw>
                </a:effectLst>
                <a:latin typeface="+mn-lt"/>
                <a:ea typeface="+mn-ea"/>
                <a:cs typeface="B Mitra" pitchFamily="2" charset="-78"/>
              </a:rPr>
            </a:br>
            <a:r>
              <a:rPr lang="fa-IR" sz="2200" b="1" dirty="0" smtClean="0">
                <a:ln w="12700">
                  <a:solidFill>
                    <a:schemeClr val="tx2">
                      <a:satMod val="155000"/>
                    </a:schemeClr>
                  </a:solidFill>
                  <a:prstDash val="solid"/>
                </a:ln>
                <a:solidFill>
                  <a:schemeClr val="accent5">
                    <a:lumMod val="60000"/>
                    <a:lumOff val="40000"/>
                  </a:schemeClr>
                </a:solidFill>
                <a:effectLst>
                  <a:outerShdw blurRad="41275" dist="20320" dir="1800000" algn="tl" rotWithShape="0">
                    <a:srgbClr val="000000">
                      <a:alpha val="40000"/>
                    </a:srgbClr>
                  </a:outerShdw>
                </a:effectLst>
                <a:latin typeface="+mn-lt"/>
                <a:ea typeface="+mn-ea"/>
                <a:cs typeface="B Mitra" pitchFamily="2" charset="-78"/>
              </a:rPr>
              <a:t>قدمت و اعتبار کتابخانه پژوهشگاه </a:t>
            </a:r>
            <a:endParaRPr lang="en-US" sz="2200" b="1" dirty="0">
              <a:ln w="12700">
                <a:solidFill>
                  <a:schemeClr val="tx2">
                    <a:satMod val="155000"/>
                  </a:schemeClr>
                </a:solidFill>
                <a:prstDash val="solid"/>
              </a:ln>
              <a:solidFill>
                <a:schemeClr val="accent5">
                  <a:lumMod val="60000"/>
                  <a:lumOff val="40000"/>
                </a:schemeClr>
              </a:solidFill>
              <a:effectLst>
                <a:outerShdw blurRad="41275" dist="20320" dir="1800000" algn="tl" rotWithShape="0">
                  <a:srgbClr val="000000">
                    <a:alpha val="40000"/>
                  </a:srgbClr>
                </a:outerShdw>
              </a:effectLst>
              <a:latin typeface="+mn-lt"/>
              <a:ea typeface="+mn-ea"/>
              <a:cs typeface="B Mitra" pitchFamily="2" charset="-78"/>
            </a:endParaRPr>
          </a:p>
        </p:txBody>
      </p:sp>
      <p:sp>
        <p:nvSpPr>
          <p:cNvPr id="3" name="Content Placeholder 2"/>
          <p:cNvSpPr>
            <a:spLocks noGrp="1"/>
          </p:cNvSpPr>
          <p:nvPr>
            <p:ph idx="1"/>
          </p:nvPr>
        </p:nvSpPr>
        <p:spPr>
          <a:xfrm>
            <a:off x="285720" y="2071678"/>
            <a:ext cx="8572560" cy="4143404"/>
          </a:xfrm>
        </p:spPr>
        <p:txBody>
          <a:bodyPr>
            <a:normAutofit/>
          </a:bodyPr>
          <a:lstStyle/>
          <a:p>
            <a:pPr algn="just" rtl="1"/>
            <a:r>
              <a:rPr lang="fa-IR" sz="1800" b="1" dirty="0" smtClean="0">
                <a:cs typeface="B Mitra" pitchFamily="2" charset="-78"/>
              </a:rPr>
              <a:t>پایه اولیه مجموعه کتابخانه مرکزی پژوهشگاه در سال 1356 در مرکز ایرانی مطالعه فرهنگ‌ها گذارده شد. </a:t>
            </a:r>
          </a:p>
          <a:p>
            <a:pPr algn="just" rtl="1"/>
            <a:r>
              <a:rPr lang="fa-IR" sz="1800" b="1" dirty="0" smtClean="0">
                <a:cs typeface="B Mitra" pitchFamily="2" charset="-78"/>
              </a:rPr>
              <a:t>تأسیس کتابخانه، به صورت فعلی آن، در سال 1361 با ادغام کتابخانه های مؤسساتی از جمله، فرهنگستان ادب و هنر، پژوهشکده علوم ارتباطی و توسعه ایران، بنیاد فرهنگ ایران، بنیاد شاهنامه فردوسی، مرکز ایرانی مطالعه فرهنگ ها و . . . شکل گرفت. </a:t>
            </a:r>
          </a:p>
          <a:p>
            <a:pPr algn="just" rtl="1"/>
            <a:r>
              <a:rPr lang="fa-IR" sz="1800" b="1" dirty="0" smtClean="0">
                <a:cs typeface="B Mitra" pitchFamily="2" charset="-78"/>
              </a:rPr>
              <a:t>پژوهشگاه علوم انسانی به عنوان </a:t>
            </a:r>
            <a:r>
              <a:rPr lang="fa-IR" sz="1800" b="1" dirty="0" smtClean="0">
                <a:ln w="12700">
                  <a:solidFill>
                    <a:schemeClr val="tx2">
                      <a:satMod val="155000"/>
                    </a:schemeClr>
                  </a:solidFill>
                  <a:prstDash val="solid"/>
                </a:ln>
                <a:solidFill>
                  <a:schemeClr val="accent5">
                    <a:lumMod val="60000"/>
                    <a:lumOff val="40000"/>
                  </a:schemeClr>
                </a:solidFill>
                <a:effectLst>
                  <a:outerShdw blurRad="41275" dist="20320" dir="1800000" algn="tl" rotWithShape="0">
                    <a:srgbClr val="000000">
                      <a:alpha val="40000"/>
                    </a:srgbClr>
                  </a:outerShdw>
                </a:effectLst>
                <a:cs typeface="B Mitra" pitchFamily="2" charset="-78"/>
              </a:rPr>
              <a:t>امانتدار اسناد آسیا </a:t>
            </a:r>
            <a:r>
              <a:rPr lang="fa-IR" sz="1800" b="1" dirty="0" smtClean="0">
                <a:cs typeface="B Mitra" pitchFamily="2" charset="-78"/>
              </a:rPr>
              <a:t>از منظر سازمان ملل و یونسکو بیش از 4 دهه فعالیت می کند.</a:t>
            </a:r>
          </a:p>
          <a:p>
            <a:pPr algn="just" rtl="1"/>
            <a:r>
              <a:rPr lang="fa-IR" sz="1800" b="1" dirty="0" smtClean="0">
                <a:ln w="12700">
                  <a:solidFill>
                    <a:schemeClr val="tx2">
                      <a:satMod val="155000"/>
                    </a:schemeClr>
                  </a:solidFill>
                  <a:prstDash val="solid"/>
                </a:ln>
                <a:solidFill>
                  <a:schemeClr val="accent5">
                    <a:lumMod val="60000"/>
                    <a:lumOff val="40000"/>
                  </a:schemeClr>
                </a:solidFill>
                <a:effectLst>
                  <a:outerShdw blurRad="41275" dist="20320" dir="1800000" algn="tl" rotWithShape="0">
                    <a:srgbClr val="000000">
                      <a:alpha val="40000"/>
                    </a:srgbClr>
                  </a:outerShdw>
                </a:effectLst>
                <a:cs typeface="B Mitra" pitchFamily="2" charset="-78"/>
              </a:rPr>
              <a:t>کتابخانه استاد مینوی:  </a:t>
            </a:r>
            <a:r>
              <a:rPr lang="fa-IR" sz="1800" b="1" dirty="0" smtClean="0">
                <a:cs typeface="B Mitra" pitchFamily="2" charset="-78"/>
              </a:rPr>
              <a:t>این کتابخانه، متعلق به شادروان مجتبی مینوی، ادیب و دانشمند برجسته معاصر، بوده است که در سال 1356 بوسیلۀ استاد به ملت ایران هدیه شد. یادداشت های خطی استاد مینوی نیز در حاشیه کتاب ها ثبت شده است که بر ارزش و اهمیت کتاب ها می افزاید</a:t>
            </a:r>
            <a:r>
              <a:rPr lang="en-US" sz="1800" b="1" dirty="0" smtClean="0">
                <a:cs typeface="B Mitra" pitchFamily="2" charset="-78"/>
              </a:rPr>
              <a:t>.</a:t>
            </a:r>
          </a:p>
          <a:p>
            <a:pPr algn="just" rtl="1"/>
            <a:r>
              <a:rPr lang="fa-IR" sz="1800" b="1" dirty="0" smtClean="0">
                <a:cs typeface="B Mitra" pitchFamily="2" charset="-78"/>
              </a:rPr>
              <a:t>کتابخانه استاد </a:t>
            </a:r>
            <a:r>
              <a:rPr lang="fa-IR" sz="1800" b="1" dirty="0" smtClean="0">
                <a:ln w="12700">
                  <a:solidFill>
                    <a:schemeClr val="tx2">
                      <a:satMod val="155000"/>
                    </a:schemeClr>
                  </a:solidFill>
                  <a:prstDash val="solid"/>
                </a:ln>
                <a:solidFill>
                  <a:schemeClr val="accent5">
                    <a:lumMod val="60000"/>
                    <a:lumOff val="40000"/>
                  </a:schemeClr>
                </a:solidFill>
                <a:effectLst>
                  <a:outerShdw blurRad="41275" dist="20320" dir="1800000" algn="tl" rotWithShape="0">
                    <a:srgbClr val="000000">
                      <a:alpha val="40000"/>
                    </a:srgbClr>
                  </a:outerShdw>
                </a:effectLst>
                <a:cs typeface="B Mitra" pitchFamily="2" charset="-78"/>
              </a:rPr>
              <a:t>«دانش پژوه» </a:t>
            </a:r>
            <a:r>
              <a:rPr lang="fa-IR" sz="1800" b="1" dirty="0" smtClean="0">
                <a:cs typeface="B Mitra" pitchFamily="2" charset="-78"/>
              </a:rPr>
              <a:t>نیز که دارای کتابهای بسیار ارزشمندی است در سال 1376 به کتابخانۀ استاد مینوی اهدا شد .</a:t>
            </a:r>
          </a:p>
          <a:p>
            <a:pPr algn="just" rtl="1"/>
            <a:r>
              <a:rPr lang="fa-IR" sz="1800" b="1" dirty="0" smtClean="0">
                <a:cs typeface="B Mitra" pitchFamily="2" charset="-78"/>
              </a:rPr>
              <a:t>کتابخانه پژوهشگاه در حال حاضر یکی از غنی ترین کتابخانه های ایران در حوزه علوم انسانی است.  </a:t>
            </a:r>
          </a:p>
          <a:p>
            <a:pPr algn="just" rtl="1"/>
            <a:endParaRPr lang="fa-IR" sz="1800" b="1" dirty="0" smtClean="0">
              <a:cs typeface="B Mitra" pitchFamily="2" charset="-78"/>
            </a:endParaRPr>
          </a:p>
          <a:p>
            <a:pPr algn="just" rtl="1">
              <a:buNone/>
            </a:pPr>
            <a:endParaRPr lang="en-US" sz="1800" b="1" dirty="0">
              <a:cs typeface="B Mitra" pitchFamily="2" charset="-78"/>
            </a:endParaRPr>
          </a:p>
        </p:txBody>
      </p:sp>
      <p:sp>
        <p:nvSpPr>
          <p:cNvPr id="4" name="Title 1"/>
          <p:cNvSpPr txBox="1">
            <a:spLocks/>
          </p:cNvSpPr>
          <p:nvPr/>
        </p:nvSpPr>
        <p:spPr>
          <a:xfrm>
            <a:off x="652492" y="285728"/>
            <a:ext cx="8062912" cy="571504"/>
          </a:xfrm>
          <a:prstGeom prst="rect">
            <a:avLst/>
          </a:prstGeom>
        </p:spPr>
        <p:txBody>
          <a:bodyPr vert="horz" anchor="ctr">
            <a:noAutofit/>
          </a:bodyPr>
          <a:lstStyle/>
          <a:p>
            <a:pPr marL="484632" algn="ctr" rtl="1">
              <a:spcBef>
                <a:spcPct val="0"/>
              </a:spcBef>
              <a:defRPr/>
            </a:pPr>
            <a:r>
              <a:rPr lang="fa-IR" sz="2400" b="1" dirty="0" smtClean="0">
                <a:ln w="6350">
                  <a:solidFill>
                    <a:schemeClr val="accent1">
                      <a:shade val="43000"/>
                    </a:schemeClr>
                  </a:solidFill>
                </a:ln>
                <a:solidFill>
                  <a:schemeClr val="tx1">
                    <a:lumMod val="85000"/>
                    <a:lumOff val="15000"/>
                  </a:schemeClr>
                </a:solidFill>
                <a:effectLst>
                  <a:outerShdw blurRad="26000" dist="26000" dir="14500000" algn="tl" rotWithShape="0">
                    <a:srgbClr val="000000">
                      <a:alpha val="40000"/>
                    </a:srgbClr>
                  </a:outerShdw>
                </a:effectLst>
                <a:cs typeface="B Mitra" pitchFamily="2" charset="-78"/>
              </a:rPr>
              <a:t>بخش‌هايي از توانمندي و عملکرد پژوهشگاه</a:t>
            </a:r>
          </a:p>
        </p:txBody>
      </p:sp>
      <p:sp>
        <p:nvSpPr>
          <p:cNvPr id="5" name="Title 1"/>
          <p:cNvSpPr txBox="1">
            <a:spLocks/>
          </p:cNvSpPr>
          <p:nvPr/>
        </p:nvSpPr>
        <p:spPr>
          <a:xfrm>
            <a:off x="1000100" y="1142984"/>
            <a:ext cx="8062912" cy="642942"/>
          </a:xfrm>
          <a:prstGeom prst="rect">
            <a:avLst/>
          </a:prstGeom>
        </p:spPr>
        <p:txBody>
          <a:bodyPr vert="horz" anchor="ctr">
            <a:noAutofit/>
          </a:bodyPr>
          <a:lstStyle/>
          <a:p>
            <a:pPr marL="484632" algn="r" rtl="1">
              <a:lnSpc>
                <a:spcPct val="150000"/>
              </a:lnSpc>
              <a:spcBef>
                <a:spcPct val="0"/>
              </a:spcBef>
              <a:defRPr/>
            </a:pPr>
            <a:r>
              <a:rPr lang="fa-IR" sz="2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B Mitra" pitchFamily="2" charset="-78"/>
              </a:rPr>
              <a:t>ظرفیت‌ها، توانمندی‌ها و امکانات ممتاز پژوهشگاه:</a:t>
            </a:r>
          </a:p>
          <a:p>
            <a:pPr marL="484632" marR="0" lvl="0" indent="0" algn="r" defTabSz="914400" rtl="1" eaLnBrk="1" fontAlgn="auto" latinLnBrk="0" hangingPunct="1">
              <a:lnSpc>
                <a:spcPct val="100000"/>
              </a:lnSpc>
              <a:spcBef>
                <a:spcPct val="0"/>
              </a:spcBef>
              <a:spcAft>
                <a:spcPts val="0"/>
              </a:spcAft>
              <a:buClrTx/>
              <a:buSzTx/>
              <a:buFontTx/>
              <a:buNone/>
              <a:tabLst/>
              <a:defRPr/>
            </a:pPr>
            <a:endParaRPr kumimoji="0" lang="en-US" sz="3200" b="0" i="0" u="none" strike="noStrike" kern="1200" cap="none" spc="0" normalizeH="0" baseline="0" noProof="0" dirty="0">
              <a:ln w="6350">
                <a:solidFill>
                  <a:schemeClr val="accent1">
                    <a:shade val="43000"/>
                  </a:schemeClr>
                </a:solidFill>
              </a:ln>
              <a:solidFill>
                <a:srgbClr val="FF0000"/>
              </a:solidFill>
              <a:effectLst>
                <a:outerShdw blurRad="26000" dist="26000" dir="14500000" algn="tl" rotWithShape="0">
                  <a:srgbClr val="000000">
                    <a:alpha val="40000"/>
                  </a:srgb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00034" y="1285860"/>
            <a:ext cx="8215370" cy="5000660"/>
          </a:xfrm>
        </p:spPr>
        <p:txBody>
          <a:bodyPr>
            <a:noAutofit/>
          </a:bodyPr>
          <a:lstStyle/>
          <a:p>
            <a:pPr algn="just" fontAlgn="t">
              <a:lnSpc>
                <a:spcPct val="150000"/>
              </a:lnSpc>
              <a:defRPr/>
            </a:pPr>
            <a:r>
              <a:rPr lang="fa-IR" sz="2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B Mitra" pitchFamily="2" charset="-78"/>
              </a:rPr>
              <a:t>بازطراحی شورای بررسی متون و کتب علوم انسانی:</a:t>
            </a:r>
          </a:p>
          <a:p>
            <a:pPr algn="just" rtl="1" fontAlgn="t"/>
            <a:r>
              <a:rPr lang="fa-IR" sz="2000" b="1" dirty="0" smtClean="0">
                <a:solidFill>
                  <a:schemeClr val="tx1"/>
                </a:solidFill>
                <a:cs typeface="B Mitra" pitchFamily="2" charset="-78"/>
              </a:rPr>
              <a:t>با هدف تبدیل آن به نهاد جریان ساز، زنده و جاری در دانشگاه ها  پیگیری </a:t>
            </a:r>
            <a:r>
              <a:rPr lang="fa-IR" sz="2000" b="1" dirty="0" smtClean="0">
                <a:ln>
                  <a:noFill/>
                </a:ln>
                <a:solidFill>
                  <a:schemeClr val="tx1"/>
                </a:solidFill>
                <a:cs typeface="B Mitra" pitchFamily="2" charset="-78"/>
              </a:rPr>
              <a:t>شده و در کنار آن با تجمیع توانمندی ها در قالب «طرح جامع اعتلای علوم انسانی معطوف به نقش آفرینی آن در پیشرفت کشور» امید می رود فعالیت این شورا به محصول اثرگذار ملی منتج گردد.</a:t>
            </a:r>
          </a:p>
          <a:p>
            <a:pPr algn="just" rtl="1" fontAlgn="t"/>
            <a:r>
              <a:rPr lang="fa-IR" sz="2000" b="1" dirty="0" smtClean="0">
                <a:effectLst>
                  <a:outerShdw blurRad="41275" dist="20320" dir="1800000" algn="tl" rotWithShape="0">
                    <a:srgbClr val="000000">
                      <a:alpha val="40000"/>
                    </a:srgbClr>
                  </a:outerShdw>
                </a:effectLst>
                <a:cs typeface="B Mitra" pitchFamily="2" charset="-78"/>
              </a:rPr>
              <a:t> </a:t>
            </a:r>
          </a:p>
          <a:p>
            <a:pPr algn="just" rtl="1" fontAlgn="t"/>
            <a:endParaRPr lang="fa-IR" sz="2000" b="1" dirty="0" smtClean="0">
              <a:effectLst>
                <a:outerShdw blurRad="41275" dist="20320" dir="1800000" algn="tl" rotWithShape="0">
                  <a:srgbClr val="000000">
                    <a:alpha val="40000"/>
                  </a:srgbClr>
                </a:outerShdw>
              </a:effectLst>
              <a:cs typeface="B Mitra" pitchFamily="2" charset="-78"/>
            </a:endParaRPr>
          </a:p>
          <a:p>
            <a:pPr algn="just" rtl="1" fontAlgn="t"/>
            <a:r>
              <a:rPr lang="fa-IR" sz="2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B Mitra" pitchFamily="2" charset="-78"/>
              </a:rPr>
              <a:t>   مهمترین فعالیت های شورا:</a:t>
            </a:r>
          </a:p>
          <a:p>
            <a:pPr algn="just" rtl="1" fontAlgn="t">
              <a:buFont typeface="Wingdings" pitchFamily="2" charset="2"/>
              <a:buChar char="ü"/>
            </a:pPr>
            <a:r>
              <a:rPr lang="fa-IR" sz="2000" b="1" dirty="0" smtClean="0">
                <a:ln>
                  <a:noFill/>
                </a:ln>
                <a:solidFill>
                  <a:schemeClr val="tx1"/>
                </a:solidFill>
                <a:cs typeface="B Mitra" pitchFamily="2" charset="-78"/>
              </a:rPr>
              <a:t>همكاري و سازماندهي بيش از 1800 نفر از استادان دانشگاه‌هاي سراسر كشور در 13 گروه تخصصي </a:t>
            </a:r>
            <a:endParaRPr lang="en-US" sz="2000" b="1" dirty="0" smtClean="0">
              <a:ln>
                <a:noFill/>
              </a:ln>
              <a:solidFill>
                <a:schemeClr val="tx1"/>
              </a:solidFill>
              <a:cs typeface="B Mitra" pitchFamily="2" charset="-78"/>
            </a:endParaRPr>
          </a:p>
          <a:p>
            <a:pPr algn="just" rtl="1" fontAlgn="t"/>
            <a:r>
              <a:rPr lang="fa-IR" sz="2000" b="1" dirty="0" smtClean="0">
                <a:ln>
                  <a:noFill/>
                </a:ln>
                <a:solidFill>
                  <a:schemeClr val="tx1"/>
                </a:solidFill>
                <a:cs typeface="B Mitra" pitchFamily="2" charset="-78"/>
              </a:rPr>
              <a:t>   بررسي و نقد حدود 3400 متن اصلي وكمك درسي علوم انساني دانشگاه ها</a:t>
            </a:r>
            <a:endParaRPr lang="en-US" sz="2000" b="1" dirty="0" smtClean="0">
              <a:ln>
                <a:noFill/>
              </a:ln>
              <a:solidFill>
                <a:schemeClr val="tx1"/>
              </a:solidFill>
              <a:cs typeface="B Mitra" pitchFamily="2" charset="-78"/>
            </a:endParaRPr>
          </a:p>
          <a:p>
            <a:pPr algn="just" rtl="1" fontAlgn="t">
              <a:buFont typeface="Wingdings" pitchFamily="2" charset="2"/>
              <a:buChar char="ü"/>
            </a:pPr>
            <a:r>
              <a:rPr lang="fa-IR" sz="2000" b="1" dirty="0" smtClean="0">
                <a:ln>
                  <a:noFill/>
                </a:ln>
                <a:solidFill>
                  <a:schemeClr val="tx1"/>
                </a:solidFill>
                <a:cs typeface="B Mitra" pitchFamily="2" charset="-78"/>
              </a:rPr>
              <a:t>ساختار متنوع محصولات: سلسله‌ منشورات و كتاب‌هاي نقدنامه تخصصي، نشريه علمي پژوهشي، كتاب، مجموعه مقالات، جزوات، برگزاري نشست‌هاي تخصصي، همايش‌ها، كارگاه­ها، كنگره ملي و نشست‌هاي نقد نظريه، درج در سايت و غيره</a:t>
            </a:r>
            <a:endParaRPr lang="en-US" sz="2000" b="1" dirty="0" smtClean="0">
              <a:ln>
                <a:noFill/>
              </a:ln>
              <a:solidFill>
                <a:schemeClr val="tx1"/>
              </a:solidFill>
              <a:cs typeface="B Mitra" pitchFamily="2" charset="-78"/>
            </a:endParaRPr>
          </a:p>
          <a:p>
            <a:pPr algn="just"/>
            <a:endParaRPr lang="en-US" sz="2000" b="1" dirty="0">
              <a:cs typeface="B Nazanin" pitchFamily="2" charset="-78"/>
            </a:endParaRPr>
          </a:p>
        </p:txBody>
      </p:sp>
      <p:sp>
        <p:nvSpPr>
          <p:cNvPr id="4" name="Rectangle 3"/>
          <p:cNvSpPr/>
          <p:nvPr/>
        </p:nvSpPr>
        <p:spPr>
          <a:xfrm>
            <a:off x="1857356" y="357166"/>
            <a:ext cx="5429288" cy="461665"/>
          </a:xfrm>
          <a:prstGeom prst="rect">
            <a:avLst/>
          </a:prstGeom>
        </p:spPr>
        <p:txBody>
          <a:bodyPr wrap="square">
            <a:spAutoFit/>
          </a:bodyPr>
          <a:lstStyle/>
          <a:p>
            <a:pPr marL="484632" algn="ctr" rtl="1">
              <a:spcBef>
                <a:spcPct val="0"/>
              </a:spcBef>
              <a:defRPr/>
            </a:pPr>
            <a:r>
              <a:rPr lang="fa-IR" sz="2400" b="1" dirty="0" smtClean="0">
                <a:ln w="6350">
                  <a:solidFill>
                    <a:schemeClr val="accent1">
                      <a:shade val="43000"/>
                    </a:schemeClr>
                  </a:solidFill>
                </a:ln>
                <a:solidFill>
                  <a:schemeClr val="tx1">
                    <a:lumMod val="85000"/>
                    <a:lumOff val="15000"/>
                  </a:schemeClr>
                </a:solidFill>
                <a:effectLst>
                  <a:outerShdw blurRad="26000" dist="26000" dir="14500000" algn="tl" rotWithShape="0">
                    <a:srgbClr val="000000">
                      <a:alpha val="40000"/>
                    </a:srgbClr>
                  </a:outerShdw>
                </a:effectLst>
                <a:cs typeface="B Mitra" pitchFamily="2" charset="-78"/>
              </a:rPr>
              <a:t>بخش‌هايي از توانمندي و عملکرد پژوهشگاه</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1538" y="338932"/>
            <a:ext cx="7786742" cy="446862"/>
          </a:xfrm>
          <a:ln>
            <a:solidFill>
              <a:schemeClr val="bg1"/>
            </a:solidFill>
          </a:ln>
        </p:spPr>
        <p:txBody>
          <a:bodyPr>
            <a:noAutofit/>
          </a:bodyPr>
          <a:lstStyle/>
          <a:p>
            <a:pPr marL="484632" algn="ctr">
              <a:defRPr/>
            </a:pPr>
            <a:r>
              <a:rPr lang="fa-IR" sz="2400" b="1" dirty="0" smtClean="0">
                <a:ln w="6350">
                  <a:solidFill>
                    <a:schemeClr val="accent1">
                      <a:shade val="43000"/>
                    </a:schemeClr>
                  </a:solidFill>
                </a:ln>
                <a:solidFill>
                  <a:schemeClr val="tx1">
                    <a:lumMod val="85000"/>
                    <a:lumOff val="15000"/>
                  </a:schemeClr>
                </a:solidFill>
                <a:effectLst>
                  <a:outerShdw blurRad="26000" dist="26000" dir="14500000" algn="tl" rotWithShape="0">
                    <a:srgbClr val="000000">
                      <a:alpha val="40000"/>
                    </a:srgbClr>
                  </a:outerShdw>
                </a:effectLst>
                <a:latin typeface="+mn-lt"/>
                <a:ea typeface="+mn-ea"/>
                <a:cs typeface="B Mitra" pitchFamily="2" charset="-78"/>
              </a:rPr>
              <a:t>بخش‌هايي از توانمندي و عملکرد پژوهشگاه</a:t>
            </a:r>
            <a:endParaRPr lang="en-US" sz="2400" b="1" dirty="0" smtClean="0">
              <a:ln w="6350">
                <a:solidFill>
                  <a:schemeClr val="accent1">
                    <a:shade val="43000"/>
                  </a:schemeClr>
                </a:solidFill>
              </a:ln>
              <a:solidFill>
                <a:schemeClr val="tx1">
                  <a:lumMod val="85000"/>
                  <a:lumOff val="15000"/>
                </a:schemeClr>
              </a:solidFill>
              <a:effectLst>
                <a:outerShdw blurRad="26000" dist="26000" dir="14500000" algn="tl" rotWithShape="0">
                  <a:srgbClr val="000000">
                    <a:alpha val="40000"/>
                  </a:srgbClr>
                </a:outerShdw>
              </a:effectLst>
              <a:latin typeface="+mn-lt"/>
              <a:ea typeface="+mn-ea"/>
              <a:cs typeface="B Mitra" pitchFamily="2" charset="-78"/>
            </a:endParaRPr>
          </a:p>
        </p:txBody>
      </p:sp>
      <p:sp>
        <p:nvSpPr>
          <p:cNvPr id="9" name="Content Placeholder 8"/>
          <p:cNvSpPr>
            <a:spLocks noGrp="1"/>
          </p:cNvSpPr>
          <p:nvPr>
            <p:ph idx="1"/>
          </p:nvPr>
        </p:nvSpPr>
        <p:spPr/>
        <p:txBody>
          <a:bodyPr/>
          <a:lstStyle/>
          <a:p>
            <a:endParaRPr lang="en-US"/>
          </a:p>
        </p:txBody>
      </p:sp>
      <p:pic>
        <p:nvPicPr>
          <p:cNvPr id="2055" name="Picture 7"/>
          <p:cNvPicPr>
            <a:picLocks noChangeAspect="1" noChangeArrowheads="1"/>
          </p:cNvPicPr>
          <p:nvPr/>
        </p:nvPicPr>
        <p:blipFill>
          <a:blip r:embed="rId2"/>
          <a:srcRect/>
          <a:stretch>
            <a:fillRect/>
          </a:stretch>
        </p:blipFill>
        <p:spPr bwMode="auto">
          <a:xfrm>
            <a:off x="285720" y="1500174"/>
            <a:ext cx="8572560" cy="5086369"/>
          </a:xfrm>
          <a:prstGeom prst="rect">
            <a:avLst/>
          </a:prstGeom>
          <a:noFill/>
          <a:ln w="9525">
            <a:noFill/>
            <a:miter lim="800000"/>
            <a:headEnd/>
            <a:tailEnd/>
          </a:ln>
          <a:effectLst/>
        </p:spPr>
      </p:pic>
      <p:sp>
        <p:nvSpPr>
          <p:cNvPr id="5" name="Title 1"/>
          <p:cNvSpPr txBox="1">
            <a:spLocks/>
          </p:cNvSpPr>
          <p:nvPr/>
        </p:nvSpPr>
        <p:spPr>
          <a:xfrm>
            <a:off x="357126" y="857232"/>
            <a:ext cx="8786874" cy="428628"/>
          </a:xfrm>
          <a:prstGeom prst="rect">
            <a:avLst/>
          </a:prstGeom>
          <a:ln>
            <a:solidFill>
              <a:schemeClr val="bg1"/>
            </a:solidFill>
          </a:ln>
        </p:spPr>
        <p:txBody>
          <a:bodyPr vert="horz" lIns="0" rIns="0" bIns="0" anchor="b">
            <a:noAutofit/>
          </a:bodyPr>
          <a:lstStyle/>
          <a:p>
            <a:pPr marR="45720" lvl="0" algn="ctr" defTabSz="914400" rtl="1" fontAlgn="t">
              <a:lnSpc>
                <a:spcPct val="150000"/>
              </a:lnSpc>
              <a:spcBef>
                <a:spcPct val="20000"/>
              </a:spcBef>
              <a:spcAft>
                <a:spcPts val="0"/>
              </a:spcAft>
              <a:buClr>
                <a:schemeClr val="accent3"/>
              </a:buClr>
              <a:buSzPct val="95000"/>
              <a:tabLst/>
              <a:defRPr/>
            </a:pPr>
            <a:r>
              <a:rPr lang="fa-IR" sz="2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B Mitra" pitchFamily="2" charset="-78"/>
              </a:rPr>
              <a:t>تعداد  دانشجويان ارشد و دكتري پژوهشگاه به تفکیک رشته تحصیلی</a:t>
            </a:r>
            <a:endParaRPr lang="en-US" sz="2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B Mitra" pitchFamily="2" charset="-7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1357298"/>
            <a:ext cx="8501122" cy="4525963"/>
          </a:xfrm>
        </p:spPr>
        <p:txBody>
          <a:bodyPr>
            <a:normAutofit/>
          </a:bodyPr>
          <a:lstStyle/>
          <a:p>
            <a:pPr algn="just" rtl="1">
              <a:lnSpc>
                <a:spcPct val="150000"/>
              </a:lnSpc>
              <a:buNone/>
            </a:pPr>
            <a:r>
              <a:rPr lang="fa-IR" dirty="0" smtClean="0">
                <a:cs typeface="B Mitra" pitchFamily="2" charset="-78"/>
              </a:rPr>
              <a:t>    </a:t>
            </a:r>
            <a:r>
              <a:rPr lang="fa-IR" b="1" dirty="0" smtClean="0">
                <a:cs typeface="B Mitra" pitchFamily="2" charset="-78"/>
              </a:rPr>
              <a:t>با حمد و ثناي الهي؛  فرارسيدن  پنجاهمين  سالگشت حیات درخت معرفت ايران معاصر و شجرة طيبه علم و دانش و فرهنگ، يعني </a:t>
            </a:r>
            <a:r>
              <a:rPr lang="fa-IR" b="1" dirty="0" smtClean="0">
                <a:ln w="12700">
                  <a:solidFill>
                    <a:schemeClr val="tx2">
                      <a:satMod val="155000"/>
                    </a:schemeClr>
                  </a:solidFill>
                  <a:prstDash val="solid"/>
                </a:ln>
                <a:solidFill>
                  <a:schemeClr val="tx2">
                    <a:lumMod val="40000"/>
                    <a:lumOff val="60000"/>
                  </a:schemeClr>
                </a:solidFill>
                <a:effectLst>
                  <a:outerShdw blurRad="41275" dist="20320" dir="1800000" algn="tl" rotWithShape="0">
                    <a:srgbClr val="000000">
                      <a:alpha val="40000"/>
                    </a:srgbClr>
                  </a:outerShdw>
                </a:effectLst>
                <a:cs typeface="B Mitra" pitchFamily="2" charset="-78"/>
              </a:rPr>
              <a:t>پژوهشگاه علوم انساني و مطالعات فرهنگي </a:t>
            </a:r>
            <a:r>
              <a:rPr lang="fa-IR" b="1" dirty="0" smtClean="0">
                <a:cs typeface="B Mitra" pitchFamily="2" charset="-78"/>
              </a:rPr>
              <a:t>را تهنيت عرض مي‌كنم.</a:t>
            </a:r>
          </a:p>
          <a:p>
            <a:pPr algn="just">
              <a:lnSpc>
                <a:spcPct val="150000"/>
              </a:lnSpc>
              <a:buNone/>
            </a:pPr>
            <a:r>
              <a:rPr lang="fa-IR" b="1" dirty="0" smtClean="0">
                <a:cs typeface="B Mitra" pitchFamily="2" charset="-78"/>
              </a:rPr>
              <a:t>   حضور شما اعضای خانواده بزرگ علوم انسانی ایران، ميهمانان ارجمند، سرورانِ گرانمايه، فرهيختگان و علاقه‌مندان به توسعه و شكوفايي معرفت و همچنين ميهمانان محترم از ديگر كشورهاي جهان را گرامي مي‌دارم.</a:t>
            </a:r>
            <a:endParaRPr lang="fa-IR" b="1" dirty="0">
              <a:cs typeface="B Mitra" pitchFamily="2" charset="-78"/>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17589"/>
            <a:ext cx="8229600" cy="5411807"/>
          </a:xfrm>
        </p:spPr>
        <p:txBody>
          <a:bodyPr>
            <a:normAutofit/>
          </a:bodyPr>
          <a:lstStyle/>
          <a:p>
            <a:pPr algn="just" rtl="1">
              <a:lnSpc>
                <a:spcPct val="150000"/>
              </a:lnSpc>
              <a:buNone/>
            </a:pPr>
            <a:r>
              <a:rPr lang="fa-IR" sz="2000" b="1" dirty="0" smtClean="0">
                <a:cs typeface="B Mitra" pitchFamily="2" charset="-78"/>
              </a:rPr>
              <a:t>    </a:t>
            </a:r>
            <a:r>
              <a:rPr lang="ar-SA" sz="2000" b="1" dirty="0" smtClean="0">
                <a:cs typeface="B Mitra" pitchFamily="2" charset="-78"/>
              </a:rPr>
              <a:t>این جشن، از نگاهی فراتحلیلی، به مثابه نمود پیروزی انقلاب اسلامی علیه گسست فرهنگی است و نشانگر آن است که بر خلاف برهه‌هایی از تاریخ که رخدادهای گوناگون موجب لطمه بر اعتلای تمدن ما </a:t>
            </a:r>
            <a:r>
              <a:rPr lang="fa-IR" sz="2000" b="1" dirty="0" smtClean="0">
                <a:cs typeface="B Mitra" pitchFamily="2" charset="-78"/>
              </a:rPr>
              <a:t>را فراهم کرده بود</a:t>
            </a:r>
            <a:r>
              <a:rPr lang="ar-SA" sz="2000" b="1" dirty="0" smtClean="0">
                <a:cs typeface="B Mitra" pitchFamily="2" charset="-78"/>
              </a:rPr>
              <a:t>، انقلاب اسلامی، احياگر عظمت و ميراث‌هاي معنوي و فكري اين مرز و بوم و نشانة اوج اتصال فرهنگ در حوزه تمدن ایران و اصالتِ عظمتِ فرهنگ و میراث‌های معنوی این سرزمین است. در عين حال، يكي از اصلي‌ترين آرمان‌هاي اين نهضت ريشه‌دار در ساية انديشه رهبر بزرگش، استقلال همه جانبة علمي، فرهنگي، سياسي، تاريخي و بهره‌گيري از همة دستاوردهاي دانشي بشر امروز و جهان كنوني است. امروز، پژوهشگاه مفتخر است که اعلام کند که راه‌های </a:t>
            </a:r>
            <a:r>
              <a:rPr lang="fa-IR" sz="2000" b="1" dirty="0" smtClean="0">
                <a:cs typeface="B Mitra" pitchFamily="2" charset="-78"/>
              </a:rPr>
              <a:t>ارتقای </a:t>
            </a:r>
            <a:r>
              <a:rPr lang="ar-SA" sz="2000" b="1" dirty="0" smtClean="0">
                <a:cs typeface="B Mitra" pitchFamily="2" charset="-78"/>
              </a:rPr>
              <a:t>فرهنگی و اعتلای علوم انسانی در کشور را یافته و با تمام وجود در مسیر اعتلای علوم انسانی گام بردارد و از دستاوردهاي آن براي کمک به پیشرفت و توسعه كشور بهره گيرد.</a:t>
            </a:r>
            <a:endParaRPr lang="en-US" sz="2000" b="1" dirty="0" smtClean="0">
              <a:cs typeface="B Mitra" pitchFamily="2" charset="-78"/>
            </a:endParaRPr>
          </a:p>
          <a:p>
            <a:pPr algn="just" rtl="1">
              <a:lnSpc>
                <a:spcPct val="150000"/>
              </a:lnSpc>
            </a:pPr>
            <a:endParaRPr lang="fa-IR" sz="2000" b="1" dirty="0">
              <a:cs typeface="B Mitra" pitchFamily="2" charset="-78"/>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85794"/>
            <a:ext cx="8229600" cy="5857916"/>
          </a:xfrm>
        </p:spPr>
        <p:txBody>
          <a:bodyPr>
            <a:normAutofit/>
          </a:bodyPr>
          <a:lstStyle/>
          <a:p>
            <a:pPr algn="just" rtl="1">
              <a:lnSpc>
                <a:spcPct val="150000"/>
              </a:lnSpc>
              <a:buNone/>
            </a:pPr>
            <a:r>
              <a:rPr lang="fa-IR" sz="2000" b="1" dirty="0" smtClean="0">
                <a:cs typeface="B Mitra" pitchFamily="2" charset="-78"/>
              </a:rPr>
              <a:t>     </a:t>
            </a:r>
            <a:r>
              <a:rPr lang="ar-SA" sz="2000" b="1" dirty="0" smtClean="0">
                <a:cs typeface="B Mitra" pitchFamily="2" charset="-78"/>
              </a:rPr>
              <a:t>پژوهشگاه با تکیه بر برنامه توسعه راهبردی خود اکنون به حدّی از توانمندی رسیده است که مي‌تواند گنجینه‌ها و مزایا و ظرفیت‌های علوم انسانی ایرانی، بوِیژه ادبیات و فرهنگ آن را به جهانیان معرفی کند و به همگان اعلام نمايد كه حقیقت تمدن، همان فرهنگ است و فرهنگ در علوم انسانی ریشه دارد و پژوهشگاه به این وظیفه خطیر خود در بازشناسی و بازآفرینی میراثهای معنوی انسان و شناساندن آن به جهانیان عمل خواهد کرد. و به تربیت نسل آینده که این پرچم را در اهتزاز نگه‌دارند همت خواهد گماشت.</a:t>
            </a:r>
            <a:endParaRPr lang="en-US" sz="2000" b="1" dirty="0" smtClean="0">
              <a:cs typeface="B Mitra" pitchFamily="2" charset="-78"/>
            </a:endParaRPr>
          </a:p>
          <a:p>
            <a:pPr algn="just" rtl="1">
              <a:lnSpc>
                <a:spcPct val="150000"/>
              </a:lnSpc>
              <a:buNone/>
            </a:pPr>
            <a:r>
              <a:rPr lang="fa-IR" sz="2000" b="1" dirty="0" smtClean="0">
                <a:cs typeface="B Mitra" pitchFamily="2" charset="-78"/>
              </a:rPr>
              <a:t>     </a:t>
            </a:r>
            <a:r>
              <a:rPr lang="ar-SA" sz="2000" b="1" dirty="0" smtClean="0">
                <a:cs typeface="B Mitra" pitchFamily="2" charset="-78"/>
              </a:rPr>
              <a:t>در این مسیر هم چنانکه تاریخ گواهی می‌دهد ایرانیان بیشترین سهم را در شکل‌گیری و شکوفایی تمدن اسلامی بر عهده داشته‌اند. پژوهشگاه و همه ایرانیان به خوبی آگاهند که در آینده هم باید نقشی بنیادی در گسترش و اعتلای تمدن اسلامی ایفا کنند و جهانیان را از خوان معرفت و آموزه‌هاي انسان دوستی منطوي در ميراث‌هاي معنوي خود بهره‌مند سازند و درس ترجیح مهربانی و آرامش، گفتگومندی، مدارا و مذاکره را در مقابل جهان مملو از خشونت و ستيزه‌جويي و تروریسم و وحشت آفريني به‌ارمغان بياورند.</a:t>
            </a:r>
            <a:endParaRPr lang="en-US" sz="2000" b="1" dirty="0" smtClean="0">
              <a:cs typeface="B Mitra" pitchFamily="2" charset="-78"/>
            </a:endParaRPr>
          </a:p>
          <a:p>
            <a:pPr algn="just" rtl="1">
              <a:lnSpc>
                <a:spcPct val="150000"/>
              </a:lnSpc>
              <a:buNone/>
            </a:pPr>
            <a:endParaRPr lang="fa-IR" sz="2000" b="1" dirty="0">
              <a:cs typeface="B Mitra" pitchFamily="2" charset="-78"/>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4422"/>
            <a:ext cx="8229600" cy="4786346"/>
          </a:xfrm>
        </p:spPr>
        <p:txBody>
          <a:bodyPr>
            <a:normAutofit/>
          </a:bodyPr>
          <a:lstStyle/>
          <a:p>
            <a:pPr algn="just" rtl="1">
              <a:lnSpc>
                <a:spcPct val="160000"/>
              </a:lnSpc>
              <a:buNone/>
            </a:pPr>
            <a:r>
              <a:rPr lang="fa-IR" sz="2000" b="1" dirty="0" smtClean="0">
                <a:cs typeface="B Mitra" pitchFamily="2" charset="-78"/>
              </a:rPr>
              <a:t>    </a:t>
            </a:r>
            <a:r>
              <a:rPr lang="ar-SA" sz="2000" b="1" dirty="0" smtClean="0">
                <a:cs typeface="B Mitra" pitchFamily="2" charset="-78"/>
              </a:rPr>
              <a:t>ايران ازجمله معدود ملت‌هايي است كه همواره به‌فرهنگ انديشيده است و شايد دليل اصلي آن حضور ابرمردان فكر و انديشه و رسالت و راهبري در ميان اين ملت بوده است. متفكران مصلحي، كه در متن تاريخ اين مردم بلاانقطاع حضور يافته</a:t>
            </a:r>
            <a:r>
              <a:rPr lang="fa-IR" sz="2000" b="1" dirty="0" smtClean="0">
                <a:cs typeface="B Mitra" pitchFamily="2" charset="-78"/>
              </a:rPr>
              <a:t>‌</a:t>
            </a:r>
            <a:r>
              <a:rPr lang="ar-SA" sz="2000" b="1" dirty="0" smtClean="0">
                <a:cs typeface="B Mitra" pitchFamily="2" charset="-78"/>
              </a:rPr>
              <a:t>اند، همواره نداي وجدان و عقل و ايمان و رسالت از اين سرزمين برخاسته و سرانجام حضور اسلام در ايران، همواره زندگي اجتماعي قدسي را در سرزمين مستمر ساخته و از طريق تداوم زندگي اجتماعي، فرهنگ را به‌مثابه سايه بان زندگي جمعي و فردي تداوم بخشيده‌اند. </a:t>
            </a:r>
            <a:endParaRPr lang="en-US" sz="2000" b="1" dirty="0" smtClean="0">
              <a:cs typeface="B Mitra" pitchFamily="2" charset="-78"/>
            </a:endParaRPr>
          </a:p>
          <a:p>
            <a:pPr algn="just" rtl="1">
              <a:lnSpc>
                <a:spcPct val="160000"/>
              </a:lnSpc>
              <a:buNone/>
            </a:pPr>
            <a:r>
              <a:rPr lang="fa-IR" sz="2000" b="1" dirty="0" smtClean="0">
                <a:cs typeface="B Mitra" pitchFamily="2" charset="-78"/>
              </a:rPr>
              <a:t>     </a:t>
            </a:r>
            <a:r>
              <a:rPr lang="ar-SA" sz="2000" b="1" dirty="0" smtClean="0">
                <a:cs typeface="B Mitra" pitchFamily="2" charset="-78"/>
              </a:rPr>
              <a:t>اكنون مجموعه پژوهشگاه با تصويب نهايي برنامه توسعه راهبردي خود با رويكرد دانايي‌محوري و حركت در مسير خرد جمعي و مشورتهاي پيوسته عمومي و توسعه دانش مي‌رود تا عزم تمدّن‌سازانة خود را نهادينه و ماندگار سازد.</a:t>
            </a:r>
            <a:endParaRPr lang="en-US" sz="2000" b="1" dirty="0" smtClean="0">
              <a:cs typeface="B Mitra" pitchFamily="2" charset="-78"/>
            </a:endParaRPr>
          </a:p>
          <a:p>
            <a:pPr algn="just">
              <a:lnSpc>
                <a:spcPct val="160000"/>
              </a:lnSpc>
              <a:buNone/>
            </a:pPr>
            <a:endParaRPr lang="fa-IR" sz="2000" b="1" dirty="0">
              <a:cs typeface="B Mitra" pitchFamily="2" charset="-78"/>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28694"/>
            <a:ext cx="8258204" cy="5214950"/>
          </a:xfrm>
        </p:spPr>
        <p:txBody>
          <a:bodyPr>
            <a:noAutofit/>
          </a:bodyPr>
          <a:lstStyle/>
          <a:p>
            <a:pPr algn="just">
              <a:lnSpc>
                <a:spcPct val="170000"/>
              </a:lnSpc>
              <a:buNone/>
            </a:pPr>
            <a:r>
              <a:rPr lang="fa-IR" sz="2000" b="1" dirty="0" smtClean="0">
                <a:cs typeface="B Mitra" pitchFamily="2" charset="-78"/>
              </a:rPr>
              <a:t>    از خاندان مكرم حضرت امام كه با حضور خود مجلس را منوّر فرموده‌اند: سركار خانم دكتر زهرا مصطفوي خميني، همسر مرحوم دكتر بروجردي، رئيس فقيد اسبق پژوهشگاه و سركار خانم دكتر </a:t>
            </a:r>
            <a:r>
              <a:rPr lang="fa-IR" sz="2000" b="1" dirty="0" smtClean="0">
                <a:cs typeface="B Mitra" pitchFamily="2" charset="-78"/>
              </a:rPr>
              <a:t>طباطبايي سپاسگزاری </a:t>
            </a:r>
            <a:r>
              <a:rPr lang="fa-IR" sz="2000" b="1" dirty="0" smtClean="0">
                <a:cs typeface="B Mitra" pitchFamily="2" charset="-78"/>
              </a:rPr>
              <a:t>می‌کنم و حضور برخي شخصيت‌هاي محترم از دفتر مقام معظّم رهبري كه اين محفل را مزيّن فرموده‌اند بسیار امتنان دارم. حضرت حجه الاسلام والمسلمین دکتر قمی، معاون محترم بین الملل دفتر مقام معظم رهبری مدظلله العالی، حضرت حجه الاسلام والمسلمین معزّی، حضرت حجه الاسلام والمسلمین میرمحمدی، همچنين حضور وزير محترم علوم، تحقيقات و فناوري جناب آقای دکتر فرهادی، وزير محترم آموزش و پرورش و اعضاي مکرّم شوراي‌عالي انقلاب فرهنگي و ديگر مشاوران محترم رياست جمهوري، جناب آقای دکتر آشنا، براي حضور در مراسم تشكر مي‌كنم. </a:t>
            </a:r>
            <a:endParaRPr lang="en-US" sz="2000" b="1" dirty="0" smtClean="0">
              <a:cs typeface="B Mitra" pitchFamily="2" charset="-78"/>
            </a:endParaRPr>
          </a:p>
          <a:p>
            <a:pPr algn="just" rtl="1">
              <a:lnSpc>
                <a:spcPct val="170000"/>
              </a:lnSpc>
              <a:buNone/>
            </a:pPr>
            <a:endParaRPr lang="fa-IR" sz="2000" b="1" dirty="0">
              <a:cs typeface="B Mitra" pitchFamily="2" charset="-78"/>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4422"/>
            <a:ext cx="8229600" cy="4525963"/>
          </a:xfrm>
        </p:spPr>
        <p:txBody>
          <a:bodyPr>
            <a:normAutofit fontScale="85000" lnSpcReduction="20000"/>
          </a:bodyPr>
          <a:lstStyle/>
          <a:p>
            <a:pPr algn="just" rtl="1">
              <a:lnSpc>
                <a:spcPct val="150000"/>
              </a:lnSpc>
              <a:buNone/>
            </a:pPr>
            <a:r>
              <a:rPr lang="fa-IR" sz="2200" b="1" dirty="0" smtClean="0">
                <a:cs typeface="B Mitra" pitchFamily="2" charset="-78"/>
              </a:rPr>
              <a:t>     از نمايندگان محترم مجلس شوراي اسلامي و معاونان محترم وزارت متبوع و برخي ديگر از مسؤولان محترم وزارتخانه و اعضاي محترم هيأت امنا و  خانوادة معظّم شهدا و خانوادة محترم درگذشتگان پژوهشگاه و خانوادة شريف استاد زنده‌ياد دكتر آئينه‌وند، سپاسگزارم و از همة اعضا و مديراني كه از روز نخست تاكنون در راه شكل‌گيري و قوام و دوام و ارتقا و پيشرفت اين مجموعه كوشيده‌اند، تشكر مي‌كنم. و حضور استاد فرزانه جناب آقای دکتر میرزا محمد و جناب آقای دکتر حجّت را مغتنم می‌دانم. از حضور استاد فرهيخته جناب آقاي دكتر داوري و جناب آقاي دكتر </a:t>
            </a:r>
            <a:r>
              <a:rPr lang="fa-IR" sz="2200" b="1" dirty="0" smtClean="0">
                <a:cs typeface="B Mitra" pitchFamily="2" charset="-78"/>
              </a:rPr>
              <a:t>ابولقلسمی براي </a:t>
            </a:r>
            <a:r>
              <a:rPr lang="fa-IR" sz="2200" b="1" dirty="0" smtClean="0">
                <a:cs typeface="B Mitra" pitchFamily="2" charset="-78"/>
              </a:rPr>
              <a:t>حضور و قبولِ زحمتِ افاضه بسيار سپاسگزارم. از استاد فرزانه جناب آقاي دكتر حجت، مبتكر ادغام مؤسسه‌هاي </a:t>
            </a:r>
            <a:r>
              <a:rPr lang="fa-IR" sz="2200" b="1" dirty="0" smtClean="0">
                <a:cs typeface="B Mitra" pitchFamily="2" charset="-78"/>
              </a:rPr>
              <a:t>پژوهشی 12 گانه و </a:t>
            </a:r>
            <a:r>
              <a:rPr lang="fa-IR" sz="2200" b="1" dirty="0" smtClean="0">
                <a:cs typeface="B Mitra" pitchFamily="2" charset="-78"/>
              </a:rPr>
              <a:t>تأسيس پژوهشگاه علوم انساني و مطالعات فرهنگي براي تشريف‌فرمايي در جلسه و قبول زحمتِ ايراد سخنراني تشکر مي‌كنم.</a:t>
            </a:r>
          </a:p>
          <a:p>
            <a:pPr algn="just">
              <a:lnSpc>
                <a:spcPct val="150000"/>
              </a:lnSpc>
              <a:buNone/>
            </a:pPr>
            <a:r>
              <a:rPr lang="fa-IR" sz="2400" b="1" dirty="0" smtClean="0">
                <a:cs typeface="B Mitra" pitchFamily="2" charset="-78"/>
              </a:rPr>
              <a:t>     براي همة درگذشتگان اين مجموعه اعمّ از كارمند، كارشناس، هيأت علمي، مديران و رئيسان، بويژه براي استاد فقيد، دكتر آئينه‌وند غفران و رحمت الهي مسألت دارم.</a:t>
            </a:r>
            <a:endParaRPr lang="fa-IR" sz="2200"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1071546"/>
            <a:ext cx="8358246" cy="4857784"/>
          </a:xfrm>
        </p:spPr>
        <p:txBody>
          <a:bodyPr>
            <a:noAutofit/>
          </a:bodyPr>
          <a:lstStyle/>
          <a:p>
            <a:pPr algn="just" rtl="1">
              <a:lnSpc>
                <a:spcPct val="170000"/>
              </a:lnSpc>
              <a:buNone/>
            </a:pPr>
            <a:r>
              <a:rPr lang="fa-IR" sz="2000" b="1" dirty="0" smtClean="0">
                <a:cs typeface="B Mitra" pitchFamily="2" charset="-78"/>
              </a:rPr>
              <a:t>     خداوند بزرگ را شاكريم كه توفيق رفيق گشت تا شاهد چنين روزي فرخنده باشيم. روزي كه قدرداني از منزلت عالمان و مكانت محققان، آن را به لحظه‌هایی ماندگار و خلق فرصتی پايدار و آفرينشِ توانِ عاطفيِ استوار در اين سازمانِ دانشي بدل ساخته است.</a:t>
            </a:r>
            <a:endParaRPr lang="en-US" sz="2000" b="1" dirty="0" smtClean="0">
              <a:cs typeface="B Mitra" pitchFamily="2" charset="-78"/>
            </a:endParaRPr>
          </a:p>
          <a:p>
            <a:pPr algn="just" rtl="1">
              <a:lnSpc>
                <a:spcPct val="170000"/>
              </a:lnSpc>
              <a:buNone/>
            </a:pPr>
            <a:r>
              <a:rPr lang="fa-IR" sz="2000" b="1" dirty="0" smtClean="0">
                <a:cs typeface="B Mitra" pitchFamily="2" charset="-78"/>
              </a:rPr>
              <a:t>      روزي كه نه‌تنها بر دوش نيم‌قرن اهتمام علمي و پژوهشي و مطالعات فرهنگي نشسته است، بلكه بر تمدّني انساني با روحي اشراقي و سرمايه‌ء معنويِ چند هزار ساله تكيه دارد.</a:t>
            </a:r>
            <a:endParaRPr lang="en-US" sz="2000" b="1" dirty="0" smtClean="0">
              <a:cs typeface="B Mitra" pitchFamily="2" charset="-78"/>
            </a:endParaRPr>
          </a:p>
          <a:p>
            <a:pPr algn="just" rtl="1">
              <a:lnSpc>
                <a:spcPct val="170000"/>
              </a:lnSpc>
              <a:buNone/>
            </a:pPr>
            <a:r>
              <a:rPr lang="fa-IR" sz="2000" b="1" dirty="0" smtClean="0">
                <a:cs typeface="B Mitra" pitchFamily="2" charset="-78"/>
              </a:rPr>
              <a:t>      </a:t>
            </a:r>
            <a:endParaRPr lang="fa-IR" sz="2000" b="1" dirty="0">
              <a:cs typeface="B Mitra" pitchFamily="2" charset="-7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28670"/>
            <a:ext cx="8329642" cy="5286412"/>
          </a:xfrm>
        </p:spPr>
        <p:txBody>
          <a:bodyPr>
            <a:noAutofit/>
          </a:bodyPr>
          <a:lstStyle/>
          <a:p>
            <a:pPr algn="just" rtl="1">
              <a:lnSpc>
                <a:spcPct val="170000"/>
              </a:lnSpc>
              <a:buNone/>
            </a:pPr>
            <a:r>
              <a:rPr lang="fa-IR" sz="2000" b="1" dirty="0" smtClean="0">
                <a:cs typeface="B Mitra" pitchFamily="2" charset="-78"/>
              </a:rPr>
              <a:t>     بزرگداشت نيم قرن عمر پژوهشگاه، به مثابه پاسداشت مجاهدت پژوهشی پنجاه ساله سرمايه‌هاي فكري اين مرزوبوم به‌شمار مي‌آيد كه در يك كلام، حاصل زحمات آنان، پژوهشگاه علوم انساني و مطالعات فرهنگي را به‌نماد تمدني معاصر ايران در قلمرو علوم انساني تبديل كرده و در سراسر خاورميانه به‌عنوان بزرگترين نهاد پژوهشی علوم انساني به‌تلألو درآورده است.</a:t>
            </a:r>
            <a:endParaRPr lang="en-US" sz="2000" b="1" dirty="0" smtClean="0">
              <a:cs typeface="B Mitra" pitchFamily="2" charset="-78"/>
            </a:endParaRPr>
          </a:p>
          <a:p>
            <a:pPr algn="just" rtl="1">
              <a:lnSpc>
                <a:spcPct val="170000"/>
              </a:lnSpc>
              <a:buNone/>
            </a:pPr>
            <a:r>
              <a:rPr lang="fa-IR" sz="2000" b="1" dirty="0" smtClean="0">
                <a:cs typeface="B Mitra" pitchFamily="2" charset="-78"/>
              </a:rPr>
              <a:t>       اين از ظرفيت‌ها و بركات انقلاب اسلامي است كه به‌دليل ماهيت فرهنگي و تمدّني آن و شكل‌گرفتن بر پايةِ تعاليمِ وحيانيِ اسلام و داعيه‌هاي انساني و جهانشموليِ بينانگذارِ اين نهضتِ مصلحانة ديني، ضرورت پاسداشت همة كوشش‌ها و ارزش‌هاي علمي و تحقيقي گذشتگان و حاضران را به‌ما گوشزد مي‌كند و به‌ما الهام مي‌بخشد كه  عالمان را عزيز بداريم و تكريم از آنان را بر خود فرض بدانيم.</a:t>
            </a:r>
            <a:endParaRPr lang="en-US" sz="2000" b="1" dirty="0" smtClean="0">
              <a:cs typeface="B Mitra" pitchFamily="2" charset="-78"/>
            </a:endParaRPr>
          </a:p>
          <a:p>
            <a:endParaRPr lang="fa-IR" sz="2000"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74713"/>
            <a:ext cx="8258204" cy="5626121"/>
          </a:xfrm>
        </p:spPr>
        <p:txBody>
          <a:bodyPr>
            <a:normAutofit fontScale="92500"/>
          </a:bodyPr>
          <a:lstStyle/>
          <a:p>
            <a:pPr algn="just" rtl="1">
              <a:lnSpc>
                <a:spcPct val="170000"/>
              </a:lnSpc>
              <a:buNone/>
            </a:pPr>
            <a:r>
              <a:rPr lang="fa-IR" sz="2200" b="1" dirty="0" smtClean="0">
                <a:cs typeface="B Mitra" pitchFamily="2" charset="-78"/>
              </a:rPr>
              <a:t>      به‌شكر خداوند، اكنون در سالي كه از سوي مقام معظّم رهبري، سال همدلي و همزباني اعلام شده است، اين توفيق حاصل گشت كه شاهد نمودي درخشان از شكوهِ اين اتحادِ روحاني باشيم.</a:t>
            </a:r>
            <a:endParaRPr lang="en-US" sz="2200" b="1" dirty="0" smtClean="0">
              <a:cs typeface="B Mitra" pitchFamily="2" charset="-78"/>
            </a:endParaRPr>
          </a:p>
          <a:p>
            <a:pPr algn="just" rtl="1">
              <a:lnSpc>
                <a:spcPct val="170000"/>
              </a:lnSpc>
              <a:buNone/>
            </a:pPr>
            <a:r>
              <a:rPr lang="fa-IR" sz="2200" b="1" dirty="0" smtClean="0">
                <a:cs typeface="B Mitra" pitchFamily="2" charset="-78"/>
              </a:rPr>
              <a:t>      محققان كه جستجوگرانِ گوهرِ علم‌اند؛ با يافتن گوهرِ دانش، معرفت را به‌مردم ارمغان خواهند داد و آموزگار بشريت خواهند شد. ازاين روي، پژوهشگران؛ معلّمان حقيقي همة مردمند و معلّمي، قدم نهادن در مسير پيامبران و هدايت بخشي خلق است و هدايتگران و معلّمان، جاودانگان تاريخند و بر قلب‌ها حكومت خواهند كرد و دولت آنان در درون دلهای شيفتگان فضيلت تداوم دارد و مراسم امروز، نماد چنين فضيلت‌پروري است:</a:t>
            </a:r>
            <a:endParaRPr lang="en-US" sz="2200" b="1" dirty="0" smtClean="0">
              <a:cs typeface="B Mitra" pitchFamily="2" charset="-78"/>
            </a:endParaRPr>
          </a:p>
          <a:p>
            <a:pPr algn="ctr" rtl="1">
              <a:lnSpc>
                <a:spcPct val="170000"/>
              </a:lnSpc>
              <a:buNone/>
            </a:pPr>
            <a:r>
              <a:rPr lang="fa-IR" sz="2200" b="1" dirty="0" smtClean="0">
                <a:cs typeface="B Mitra" pitchFamily="2" charset="-78"/>
              </a:rPr>
              <a:t>	حاليا رفتيم و تخمي كاشتيم                             تا درخت دوستي، كِي «بر» دهد</a:t>
            </a:r>
            <a:endParaRPr lang="en-US" sz="2200" b="1" dirty="0" smtClean="0">
              <a:cs typeface="B Mitra" pitchFamily="2" charset="-78"/>
            </a:endParaRPr>
          </a:p>
          <a:p>
            <a:pPr algn="just" rtl="1">
              <a:lnSpc>
                <a:spcPct val="170000"/>
              </a:lnSpc>
              <a:buNone/>
            </a:pPr>
            <a:r>
              <a:rPr lang="fa-IR" sz="2200" b="1" dirty="0" smtClean="0">
                <a:cs typeface="B Mitra" pitchFamily="2" charset="-78"/>
              </a:rPr>
              <a:t>      </a:t>
            </a:r>
            <a:endParaRPr lang="fa-IR" sz="2200" b="1" dirty="0">
              <a:cs typeface="B Mitra" pitchFamily="2" charset="-7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688987"/>
            <a:ext cx="8572560" cy="5954723"/>
          </a:xfrm>
        </p:spPr>
        <p:txBody>
          <a:bodyPr>
            <a:noAutofit/>
          </a:bodyPr>
          <a:lstStyle/>
          <a:p>
            <a:pPr algn="just" rtl="1">
              <a:lnSpc>
                <a:spcPct val="170000"/>
              </a:lnSpc>
              <a:buNone/>
            </a:pPr>
            <a:r>
              <a:rPr lang="fa-IR" sz="2000" b="1" dirty="0" smtClean="0">
                <a:cs typeface="B Mitra" pitchFamily="2" charset="-78"/>
              </a:rPr>
              <a:t>     نظام جمهوري اسلامي و دولت تدبير و اميد برآنند كه براي پايه‌گذاري شالودة تمدن نوين خود، تشويق دانشمندان و محققان را فرض بدانند، نظامي كه منشور اصلي آن، يعني </a:t>
            </a:r>
            <a:r>
              <a:rPr lang="fa-IR" sz="2000" b="1" dirty="0" smtClean="0">
                <a:ln w="12700">
                  <a:solidFill>
                    <a:schemeClr val="tx2">
                      <a:satMod val="155000"/>
                    </a:schemeClr>
                  </a:solidFill>
                  <a:prstDash val="solid"/>
                </a:ln>
                <a:solidFill>
                  <a:schemeClr val="accent5">
                    <a:lumMod val="60000"/>
                    <a:lumOff val="40000"/>
                  </a:schemeClr>
                </a:solidFill>
                <a:effectLst>
                  <a:outerShdw blurRad="41275" dist="20320" dir="1800000" algn="tl" rotWithShape="0">
                    <a:srgbClr val="000000">
                      <a:alpha val="40000"/>
                    </a:srgbClr>
                  </a:outerShdw>
                </a:effectLst>
                <a:cs typeface="B Mitra" pitchFamily="2" charset="-78"/>
              </a:rPr>
              <a:t>قرآن كريم </a:t>
            </a:r>
            <a:r>
              <a:rPr lang="fa-IR" sz="2000" b="1" dirty="0" smtClean="0">
                <a:cs typeface="B Mitra" pitchFamily="2" charset="-78"/>
              </a:rPr>
              <a:t>مي‌فرمايد:</a:t>
            </a:r>
            <a:endParaRPr lang="en-US" sz="2000" b="1" dirty="0" smtClean="0">
              <a:cs typeface="B Mitra" pitchFamily="2" charset="-78"/>
            </a:endParaRPr>
          </a:p>
          <a:p>
            <a:pPr algn="just" rtl="1">
              <a:lnSpc>
                <a:spcPct val="170000"/>
              </a:lnSpc>
              <a:buNone/>
            </a:pPr>
            <a:r>
              <a:rPr lang="fa-IR" sz="2000" b="1" dirty="0" smtClean="0">
                <a:cs typeface="B Mitra" pitchFamily="2" charset="-78"/>
              </a:rPr>
              <a:t>      </a:t>
            </a:r>
            <a:r>
              <a:rPr lang="fa-IR" sz="2000" b="1" dirty="0" smtClean="0">
                <a:ln w="12700">
                  <a:solidFill>
                    <a:schemeClr val="tx2">
                      <a:satMod val="155000"/>
                    </a:schemeClr>
                  </a:solidFill>
                  <a:prstDash val="solid"/>
                </a:ln>
                <a:solidFill>
                  <a:schemeClr val="accent5">
                    <a:lumMod val="60000"/>
                    <a:lumOff val="40000"/>
                  </a:schemeClr>
                </a:solidFill>
                <a:effectLst>
                  <a:outerShdw blurRad="41275" dist="20320" dir="1800000" algn="tl" rotWithShape="0">
                    <a:srgbClr val="000000">
                      <a:alpha val="40000"/>
                    </a:srgbClr>
                  </a:outerShdw>
                </a:effectLst>
                <a:cs typeface="B Mitra" pitchFamily="2" charset="-78"/>
              </a:rPr>
              <a:t>«يَرفعِ الله اللذين آمنوا مِنكم والذين اوتُوا العلمَ درجات؛ </a:t>
            </a:r>
            <a:r>
              <a:rPr lang="fa-IR" sz="2000" b="1" dirty="0" smtClean="0">
                <a:cs typeface="B Mitra" pitchFamily="2" charset="-78"/>
              </a:rPr>
              <a:t>خداوند كساني را كه ايمان آورده‌اند و كساني را كه علم به‌آنها داده شده درجات عظيم مي‌بخشد» (سوره طه/ آيه 75)</a:t>
            </a:r>
          </a:p>
          <a:p>
            <a:pPr algn="r" rtl="1">
              <a:lnSpc>
                <a:spcPct val="170000"/>
              </a:lnSpc>
              <a:buNone/>
            </a:pPr>
            <a:r>
              <a:rPr lang="fa-IR" sz="2000" b="1" dirty="0" smtClean="0">
                <a:cs typeface="B Mitra" pitchFamily="2" charset="-78"/>
              </a:rPr>
              <a:t>      </a:t>
            </a:r>
            <a:r>
              <a:rPr lang="fa-IR" sz="2000" b="1" dirty="0" smtClean="0">
                <a:ln w="12700">
                  <a:solidFill>
                    <a:schemeClr val="tx2">
                      <a:satMod val="155000"/>
                    </a:schemeClr>
                  </a:solidFill>
                  <a:prstDash val="solid"/>
                </a:ln>
                <a:solidFill>
                  <a:schemeClr val="accent5">
                    <a:lumMod val="60000"/>
                    <a:lumOff val="40000"/>
                  </a:schemeClr>
                </a:solidFill>
                <a:effectLst>
                  <a:outerShdw blurRad="41275" dist="20320" dir="1800000" algn="tl" rotWithShape="0">
                    <a:srgbClr val="000000">
                      <a:alpha val="40000"/>
                    </a:srgbClr>
                  </a:outerShdw>
                </a:effectLst>
                <a:cs typeface="B Mitra" pitchFamily="2" charset="-78"/>
              </a:rPr>
              <a:t>و پيامبر گرامي (ص) فرمودند:</a:t>
            </a:r>
            <a:endParaRPr lang="en-US" sz="2000" b="1" dirty="0" smtClean="0">
              <a:ln w="12700">
                <a:solidFill>
                  <a:schemeClr val="tx2">
                    <a:satMod val="155000"/>
                  </a:schemeClr>
                </a:solidFill>
                <a:prstDash val="solid"/>
              </a:ln>
              <a:solidFill>
                <a:schemeClr val="accent5">
                  <a:lumMod val="60000"/>
                  <a:lumOff val="40000"/>
                </a:schemeClr>
              </a:solidFill>
              <a:effectLst>
                <a:outerShdw blurRad="41275" dist="20320" dir="1800000" algn="tl" rotWithShape="0">
                  <a:srgbClr val="000000">
                    <a:alpha val="40000"/>
                  </a:srgbClr>
                </a:outerShdw>
              </a:effectLst>
              <a:cs typeface="B Mitra" pitchFamily="2" charset="-78"/>
            </a:endParaRPr>
          </a:p>
          <a:p>
            <a:pPr algn="r" rtl="1">
              <a:lnSpc>
                <a:spcPct val="170000"/>
              </a:lnSpc>
              <a:buNone/>
            </a:pPr>
            <a:r>
              <a:rPr lang="fa-IR" sz="2000" b="1" dirty="0" smtClean="0">
                <a:cs typeface="B Mitra" pitchFamily="2" charset="-78"/>
              </a:rPr>
              <a:t>      </a:t>
            </a:r>
            <a:r>
              <a:rPr lang="ar-SA" sz="2000" b="1" dirty="0" smtClean="0">
                <a:ln w="12700">
                  <a:solidFill>
                    <a:schemeClr val="tx2">
                      <a:satMod val="155000"/>
                    </a:schemeClr>
                  </a:solidFill>
                  <a:prstDash val="solid"/>
                </a:ln>
                <a:solidFill>
                  <a:schemeClr val="accent5">
                    <a:lumMod val="60000"/>
                    <a:lumOff val="40000"/>
                  </a:schemeClr>
                </a:solidFill>
                <a:effectLst>
                  <a:outerShdw blurRad="41275" dist="20320" dir="1800000" algn="tl" rotWithShape="0">
                    <a:srgbClr val="000000">
                      <a:alpha val="40000"/>
                    </a:srgbClr>
                  </a:outerShdw>
                </a:effectLst>
                <a:cs typeface="B Mitra" pitchFamily="2" charset="-78"/>
              </a:rPr>
              <a:t>إِنَّ اللّه‏َ يُحِبُّ بُغاةَ العِلمِ</a:t>
            </a:r>
            <a:r>
              <a:rPr lang="fa-IR" sz="2000" b="1" dirty="0" smtClean="0">
                <a:ln w="12700">
                  <a:solidFill>
                    <a:schemeClr val="tx2">
                      <a:satMod val="155000"/>
                    </a:schemeClr>
                  </a:solidFill>
                  <a:prstDash val="solid"/>
                </a:ln>
                <a:solidFill>
                  <a:schemeClr val="accent5">
                    <a:lumMod val="60000"/>
                    <a:lumOff val="40000"/>
                  </a:schemeClr>
                </a:solidFill>
                <a:effectLst>
                  <a:outerShdw blurRad="41275" dist="20320" dir="1800000" algn="tl" rotWithShape="0">
                    <a:srgbClr val="000000">
                      <a:alpha val="40000"/>
                    </a:srgbClr>
                  </a:outerShdw>
                </a:effectLst>
                <a:cs typeface="B Mitra" pitchFamily="2" charset="-78"/>
              </a:rPr>
              <a:t>؛ </a:t>
            </a:r>
            <a:r>
              <a:rPr lang="fa-IR" sz="2000" b="1" dirty="0" smtClean="0">
                <a:cs typeface="B Mitra" pitchFamily="2" charset="-78"/>
              </a:rPr>
              <a:t>خداوند جويندگان دانش را دوست دارد. (مصباح‌ الشريعه، ص 13)</a:t>
            </a:r>
            <a:endParaRPr lang="en-US" sz="2000" b="1" dirty="0" smtClean="0">
              <a:cs typeface="B Mitra" pitchFamily="2" charset="-78"/>
            </a:endParaRPr>
          </a:p>
          <a:p>
            <a:pPr algn="r" rtl="1">
              <a:lnSpc>
                <a:spcPct val="170000"/>
              </a:lnSpc>
              <a:buNone/>
            </a:pPr>
            <a:r>
              <a:rPr lang="fa-IR" sz="2000" b="1" dirty="0" smtClean="0">
                <a:solidFill>
                  <a:srgbClr val="FF0000"/>
                </a:solidFill>
                <a:cs typeface="B Mitra" pitchFamily="2" charset="-78"/>
              </a:rPr>
              <a:t>      </a:t>
            </a:r>
            <a:r>
              <a:rPr lang="fa-IR" sz="2000" b="1" dirty="0" smtClean="0">
                <a:ln w="12700">
                  <a:solidFill>
                    <a:schemeClr val="tx2">
                      <a:satMod val="155000"/>
                    </a:schemeClr>
                  </a:solidFill>
                  <a:prstDash val="solid"/>
                </a:ln>
                <a:solidFill>
                  <a:schemeClr val="accent5">
                    <a:lumMod val="60000"/>
                    <a:lumOff val="40000"/>
                  </a:schemeClr>
                </a:solidFill>
                <a:effectLst>
                  <a:outerShdw blurRad="41275" dist="20320" dir="1800000" algn="tl" rotWithShape="0">
                    <a:srgbClr val="000000">
                      <a:alpha val="40000"/>
                    </a:srgbClr>
                  </a:outerShdw>
                </a:effectLst>
                <a:cs typeface="B Mitra" pitchFamily="2" charset="-78"/>
              </a:rPr>
              <a:t>و اميرالمؤمنين  (ع) نيز فرموده است: </a:t>
            </a:r>
            <a:endParaRPr lang="en-US" sz="2000" b="1" dirty="0" smtClean="0">
              <a:ln w="12700">
                <a:solidFill>
                  <a:schemeClr val="tx2">
                    <a:satMod val="155000"/>
                  </a:schemeClr>
                </a:solidFill>
                <a:prstDash val="solid"/>
              </a:ln>
              <a:solidFill>
                <a:schemeClr val="accent5">
                  <a:lumMod val="60000"/>
                  <a:lumOff val="40000"/>
                </a:schemeClr>
              </a:solidFill>
              <a:effectLst>
                <a:outerShdw blurRad="41275" dist="20320" dir="1800000" algn="tl" rotWithShape="0">
                  <a:srgbClr val="000000">
                    <a:alpha val="40000"/>
                  </a:srgbClr>
                </a:outerShdw>
              </a:effectLst>
              <a:cs typeface="B Mitra" pitchFamily="2" charset="-78"/>
            </a:endParaRPr>
          </a:p>
          <a:p>
            <a:pPr algn="r" rtl="1">
              <a:lnSpc>
                <a:spcPct val="170000"/>
              </a:lnSpc>
              <a:buNone/>
            </a:pPr>
            <a:r>
              <a:rPr lang="fa-IR" sz="2000" b="1" dirty="0" smtClean="0">
                <a:ln w="12700">
                  <a:solidFill>
                    <a:schemeClr val="tx2">
                      <a:satMod val="155000"/>
                    </a:schemeClr>
                  </a:solidFill>
                  <a:prstDash val="solid"/>
                </a:ln>
                <a:solidFill>
                  <a:schemeClr val="accent5">
                    <a:lumMod val="60000"/>
                    <a:lumOff val="40000"/>
                  </a:schemeClr>
                </a:solidFill>
                <a:effectLst>
                  <a:outerShdw blurRad="41275" dist="20320" dir="1800000" algn="tl" rotWithShape="0">
                    <a:srgbClr val="000000">
                      <a:alpha val="40000"/>
                    </a:srgbClr>
                  </a:outerShdw>
                </a:effectLst>
                <a:cs typeface="B Mitra" pitchFamily="2" charset="-78"/>
              </a:rPr>
              <a:t>      اِنَّ الْعِلْمَ حَياةُ الْقُلوبِ وَ نورُ الاَْبْصارِ مِنَ الْعَمى' وَ قُوَّةُ الاَْبْدانِ مِنَ الضَّعْفِ؛ </a:t>
            </a:r>
            <a:r>
              <a:rPr lang="fa-IR" sz="2000" b="1" dirty="0" smtClean="0">
                <a:cs typeface="B Mitra" pitchFamily="2" charset="-78"/>
              </a:rPr>
              <a:t>به‌راستي كه دانش، مايه حيات دل‌ها، روشن‌كنندة ديدگان كور و نيروبخش بدن‌هاي ناتوان است. (تحف‌العقول، ص 28).</a:t>
            </a:r>
            <a:endParaRPr lang="en-US" sz="2000" b="1" dirty="0" smtClean="0">
              <a:cs typeface="B Mitra" pitchFamily="2" charset="-78"/>
            </a:endParaRPr>
          </a:p>
          <a:p>
            <a:pPr algn="just" rtl="1">
              <a:lnSpc>
                <a:spcPct val="170000"/>
              </a:lnSpc>
              <a:buNone/>
            </a:pPr>
            <a:endParaRPr lang="fa-IR" sz="2000" b="1" dirty="0" smtClean="0">
              <a:cs typeface="B Mitra" pitchFamily="2" charset="-78"/>
            </a:endParaRPr>
          </a:p>
          <a:p>
            <a:pPr algn="just" rtl="1">
              <a:lnSpc>
                <a:spcPct val="170000"/>
              </a:lnSpc>
              <a:buNone/>
            </a:pPr>
            <a:endParaRPr lang="fa-IR" sz="2000" b="1" dirty="0" smtClean="0">
              <a:cs typeface="B Mitra" pitchFamily="2" charset="-78"/>
            </a:endParaRPr>
          </a:p>
          <a:p>
            <a:pPr algn="just" rtl="1">
              <a:lnSpc>
                <a:spcPct val="170000"/>
              </a:lnSpc>
              <a:buNone/>
            </a:pPr>
            <a:endParaRPr lang="en-US" sz="2000" b="1" dirty="0" smtClean="0">
              <a:cs typeface="B Mitra" pitchFamily="2" charset="-78"/>
            </a:endParaRPr>
          </a:p>
          <a:p>
            <a:pPr algn="r" rtl="1"/>
            <a:endParaRPr lang="fa-IR" sz="2000"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785818"/>
            <a:ext cx="8686800" cy="5857892"/>
          </a:xfrm>
        </p:spPr>
        <p:txBody>
          <a:bodyPr>
            <a:noAutofit/>
          </a:bodyPr>
          <a:lstStyle/>
          <a:p>
            <a:pPr algn="r" rtl="1">
              <a:lnSpc>
                <a:spcPct val="170000"/>
              </a:lnSpc>
              <a:buNone/>
            </a:pPr>
            <a:r>
              <a:rPr lang="fa-IR" sz="2200" b="1" dirty="0" smtClean="0">
                <a:cs typeface="B Mitra" pitchFamily="2" charset="-78"/>
              </a:rPr>
              <a:t>     </a:t>
            </a:r>
            <a:r>
              <a:rPr lang="fa-IR" sz="2200" b="1" dirty="0" smtClean="0">
                <a:ln w="12700">
                  <a:solidFill>
                    <a:schemeClr val="tx2">
                      <a:satMod val="155000"/>
                    </a:schemeClr>
                  </a:solidFill>
                  <a:prstDash val="solid"/>
                </a:ln>
                <a:solidFill>
                  <a:schemeClr val="accent5">
                    <a:lumMod val="60000"/>
                    <a:lumOff val="40000"/>
                  </a:schemeClr>
                </a:solidFill>
                <a:effectLst>
                  <a:outerShdw blurRad="41275" dist="20320" dir="1800000" algn="tl" rotWithShape="0">
                    <a:srgbClr val="000000">
                      <a:alpha val="40000"/>
                    </a:srgbClr>
                  </a:outerShdw>
                </a:effectLst>
                <a:cs typeface="B Mitra" pitchFamily="2" charset="-78"/>
              </a:rPr>
              <a:t>و بنيانگذار اين نظام، حضرت امام خميني (ره) فرمودند:</a:t>
            </a:r>
            <a:endParaRPr lang="en-US" sz="2200" b="1" dirty="0" smtClean="0">
              <a:ln w="12700">
                <a:solidFill>
                  <a:schemeClr val="tx2">
                    <a:satMod val="155000"/>
                  </a:schemeClr>
                </a:solidFill>
                <a:prstDash val="solid"/>
              </a:ln>
              <a:solidFill>
                <a:schemeClr val="accent5">
                  <a:lumMod val="60000"/>
                  <a:lumOff val="40000"/>
                </a:schemeClr>
              </a:solidFill>
              <a:effectLst>
                <a:outerShdw blurRad="41275" dist="20320" dir="1800000" algn="tl" rotWithShape="0">
                  <a:srgbClr val="000000">
                    <a:alpha val="40000"/>
                  </a:srgbClr>
                </a:outerShdw>
              </a:effectLst>
              <a:cs typeface="B Mitra" pitchFamily="2" charset="-78"/>
            </a:endParaRPr>
          </a:p>
          <a:p>
            <a:pPr algn="r" rtl="1">
              <a:lnSpc>
                <a:spcPct val="170000"/>
              </a:lnSpc>
              <a:buNone/>
            </a:pPr>
            <a:r>
              <a:rPr lang="fa-IR" sz="2100" b="1" dirty="0" smtClean="0">
                <a:cs typeface="B Mitra" pitchFamily="2" charset="-78"/>
              </a:rPr>
              <a:t>     </a:t>
            </a:r>
            <a:r>
              <a:rPr lang="fa-IR" sz="2000" b="1" dirty="0" smtClean="0">
                <a:cs typeface="B Mitra" pitchFamily="2" charset="-78"/>
              </a:rPr>
              <a:t>«جمهوري اسلامي و اسلام پشتيبان دانشگاه است، پشتيبان دانشگاهيان است، پشتيبان اساتيدي كه براي اسلام و براي كشور زحمت مي‌كشند، هست» (صحيفة امام خميني (ره)، ج 14، ص 291)</a:t>
            </a:r>
            <a:endParaRPr lang="en-US" sz="2000" b="1" dirty="0" smtClean="0">
              <a:cs typeface="B Mitra" pitchFamily="2" charset="-78"/>
            </a:endParaRPr>
          </a:p>
          <a:p>
            <a:pPr algn="r" rtl="1">
              <a:lnSpc>
                <a:spcPct val="170000"/>
              </a:lnSpc>
              <a:buNone/>
            </a:pPr>
            <a:r>
              <a:rPr lang="fa-IR" sz="2200" b="1" dirty="0" smtClean="0">
                <a:cs typeface="B Mitra" pitchFamily="2" charset="-78"/>
              </a:rPr>
              <a:t>     </a:t>
            </a:r>
            <a:r>
              <a:rPr lang="fa-IR" sz="2200" b="1" dirty="0" smtClean="0">
                <a:ln w="12700">
                  <a:solidFill>
                    <a:schemeClr val="tx2">
                      <a:satMod val="155000"/>
                    </a:schemeClr>
                  </a:solidFill>
                  <a:prstDash val="solid"/>
                </a:ln>
                <a:solidFill>
                  <a:schemeClr val="accent5">
                    <a:lumMod val="60000"/>
                    <a:lumOff val="40000"/>
                  </a:schemeClr>
                </a:solidFill>
                <a:effectLst>
                  <a:outerShdw blurRad="41275" dist="20320" dir="1800000" algn="tl" rotWithShape="0">
                    <a:srgbClr val="000000">
                      <a:alpha val="40000"/>
                    </a:srgbClr>
                  </a:outerShdw>
                </a:effectLst>
                <a:cs typeface="B Mitra" pitchFamily="2" charset="-78"/>
              </a:rPr>
              <a:t>و ديدگاه مقام معظم رهبري نيز چنين است:</a:t>
            </a:r>
            <a:endParaRPr lang="en-US" sz="2200" b="1" dirty="0" smtClean="0">
              <a:ln w="12700">
                <a:solidFill>
                  <a:schemeClr val="tx2">
                    <a:satMod val="155000"/>
                  </a:schemeClr>
                </a:solidFill>
                <a:prstDash val="solid"/>
              </a:ln>
              <a:solidFill>
                <a:schemeClr val="accent5">
                  <a:lumMod val="60000"/>
                  <a:lumOff val="40000"/>
                </a:schemeClr>
              </a:solidFill>
              <a:effectLst>
                <a:outerShdw blurRad="41275" dist="20320" dir="1800000" algn="tl" rotWithShape="0">
                  <a:srgbClr val="000000">
                    <a:alpha val="40000"/>
                  </a:srgbClr>
                </a:outerShdw>
              </a:effectLst>
              <a:cs typeface="B Mitra" pitchFamily="2" charset="-78"/>
            </a:endParaRPr>
          </a:p>
          <a:p>
            <a:pPr algn="just" rtl="1">
              <a:lnSpc>
                <a:spcPct val="170000"/>
              </a:lnSpc>
              <a:buNone/>
            </a:pPr>
            <a:r>
              <a:rPr lang="fa-IR" sz="2100" dirty="0" smtClean="0">
                <a:cs typeface="B Mitra" pitchFamily="2" charset="-78"/>
              </a:rPr>
              <a:t>     </a:t>
            </a:r>
            <a:r>
              <a:rPr lang="fa-IR" sz="2000" b="1" dirty="0" smtClean="0">
                <a:cs typeface="B Mitra" pitchFamily="2" charset="-78"/>
              </a:rPr>
              <a:t>«موضوع علم و پژوهش در  كشور، ازجمله چيزهايي است كه زيرساخت همة پيشرفت‌هاي كشور در امور توسعة مادي و صنعتي و به‌تبع آن مالي و سياسي و بين‌المللي است.»</a:t>
            </a:r>
            <a:endParaRPr lang="en-US" sz="2000" b="1" dirty="0" smtClean="0">
              <a:cs typeface="B Mitra" pitchFamily="2" charset="-78"/>
            </a:endParaRPr>
          </a:p>
          <a:p>
            <a:pPr algn="just" rtl="1">
              <a:lnSpc>
                <a:spcPct val="170000"/>
              </a:lnSpc>
              <a:buNone/>
            </a:pPr>
            <a:r>
              <a:rPr lang="fa-IR" sz="2000" b="1" dirty="0" smtClean="0">
                <a:cs typeface="B Mitra" pitchFamily="2" charset="-78"/>
              </a:rPr>
              <a:t>     «معلمان، سازندگان انسانند؛ اگر جامعة معلمان در يك كشور، عزيز و گرامي داشته شوند، اين فقط عزيز داشتن يك عدّه از مردم نيست؛ اين عزير داشتن علم و تعالي و پيشرفت است؛ عزيز داشتن انسان است.» (14/02/1379).</a:t>
            </a:r>
            <a:endParaRPr lang="en-US" sz="2000" b="1" dirty="0" smtClean="0">
              <a:cs typeface="B Mitra" pitchFamily="2" charset="-78"/>
            </a:endParaRPr>
          </a:p>
          <a:p>
            <a:pPr algn="r" rtl="1">
              <a:lnSpc>
                <a:spcPct val="170000"/>
              </a:lnSpc>
              <a:buNone/>
            </a:pPr>
            <a:endParaRPr lang="fa-IR" sz="2100" dirty="0">
              <a:cs typeface="B Mitra" pitchFamily="2" charset="-7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428604"/>
            <a:ext cx="8572560" cy="6072230"/>
          </a:xfrm>
        </p:spPr>
        <p:txBody>
          <a:bodyPr>
            <a:noAutofit/>
          </a:bodyPr>
          <a:lstStyle/>
          <a:p>
            <a:pPr>
              <a:lnSpc>
                <a:spcPct val="170000"/>
              </a:lnSpc>
              <a:buNone/>
            </a:pPr>
            <a:r>
              <a:rPr lang="fa-IR" sz="1900" b="1" dirty="0" smtClean="0">
                <a:cs typeface="B Mitra" pitchFamily="2" charset="-78"/>
              </a:rPr>
              <a:t>     </a:t>
            </a:r>
            <a:r>
              <a:rPr lang="fa-IR" sz="1900" b="1" dirty="0" smtClean="0">
                <a:ln w="12700">
                  <a:solidFill>
                    <a:schemeClr val="tx2">
                      <a:satMod val="155000"/>
                    </a:schemeClr>
                  </a:solidFill>
                  <a:prstDash val="solid"/>
                </a:ln>
                <a:solidFill>
                  <a:schemeClr val="accent5">
                    <a:lumMod val="60000"/>
                    <a:lumOff val="40000"/>
                  </a:schemeClr>
                </a:solidFill>
                <a:effectLst>
                  <a:outerShdw blurRad="41275" dist="20320" dir="1800000" algn="tl" rotWithShape="0">
                    <a:srgbClr val="000000">
                      <a:alpha val="40000"/>
                    </a:srgbClr>
                  </a:outerShdw>
                </a:effectLst>
                <a:cs typeface="B Mitra" pitchFamily="2" charset="-78"/>
              </a:rPr>
              <a:t>رئيس جمهوري محترم  نيز اشاره داشته‌اند:</a:t>
            </a:r>
          </a:p>
          <a:p>
            <a:pPr algn="just" rtl="1">
              <a:lnSpc>
                <a:spcPct val="150000"/>
              </a:lnSpc>
              <a:buNone/>
            </a:pPr>
            <a:r>
              <a:rPr lang="fa-IR" sz="1900" b="1" dirty="0" smtClean="0">
                <a:cs typeface="B Mitra" pitchFamily="2" charset="-78"/>
              </a:rPr>
              <a:t>    «بايد در برابر علم و دانش فروتن شويم، بايد در برابر معلّم زانو زد و در برابر علم فروتني كرد. سياستمداران در صورتي موفق مي‌شوند كه در برابر علم و عالمان زانو بزنند. </a:t>
            </a:r>
            <a:r>
              <a:rPr lang="ar-SA" sz="1900" b="1" dirty="0" smtClean="0">
                <a:cs typeface="B Mitra" pitchFamily="2" charset="-78"/>
              </a:rPr>
              <a:t>تبختر در برابر عالمان و علم، [فقط] به معناي نابودي سياستمدار نيست، </a:t>
            </a:r>
            <a:r>
              <a:rPr lang="fa-IR" sz="1900" b="1" dirty="0" smtClean="0">
                <a:cs typeface="B Mitra" pitchFamily="2" charset="-78"/>
              </a:rPr>
              <a:t>بلکه </a:t>
            </a:r>
            <a:r>
              <a:rPr lang="ar-SA" sz="1900" b="1" dirty="0" smtClean="0">
                <a:cs typeface="B Mitra" pitchFamily="2" charset="-78"/>
              </a:rPr>
              <a:t>به معناي نابودي تاريخ و کشور است. </a:t>
            </a:r>
            <a:endParaRPr lang="fa-IR" sz="1900" b="1" dirty="0" smtClean="0">
              <a:cs typeface="B Mitra" pitchFamily="2" charset="-78"/>
            </a:endParaRPr>
          </a:p>
          <a:p>
            <a:pPr algn="just" rtl="1">
              <a:lnSpc>
                <a:spcPct val="150000"/>
              </a:lnSpc>
              <a:buNone/>
            </a:pPr>
            <a:r>
              <a:rPr lang="fa-IR" sz="1900" b="1" dirty="0" smtClean="0">
                <a:cs typeface="B Mitra" pitchFamily="2" charset="-78"/>
              </a:rPr>
              <a:t>     گويي، حافظ بزرگ نيز با چنين رويكردي اينگونه نكو سروده است:</a:t>
            </a:r>
          </a:p>
          <a:p>
            <a:pPr algn="ctr" rtl="1">
              <a:lnSpc>
                <a:spcPct val="150000"/>
              </a:lnSpc>
              <a:buNone/>
            </a:pPr>
            <a:r>
              <a:rPr lang="fa-IR" sz="1900" b="1" dirty="0" smtClean="0">
                <a:cs typeface="B Mitra" pitchFamily="2" charset="-78"/>
              </a:rPr>
              <a:t>روضة خلد برين، خلوت درويشان است        ماية محتشمي خدمت درويشان است</a:t>
            </a:r>
          </a:p>
          <a:p>
            <a:pPr algn="ctr" rtl="1">
              <a:lnSpc>
                <a:spcPct val="150000"/>
              </a:lnSpc>
              <a:buNone/>
            </a:pPr>
            <a:r>
              <a:rPr lang="fa-IR" sz="1900" b="1" dirty="0" smtClean="0">
                <a:cs typeface="B Mitra" pitchFamily="2" charset="-78"/>
              </a:rPr>
              <a:t>دولتي  را  كه  نباشد غم از آسيب  زوال         بي‌تكلف بشنو، دولت درويشان است</a:t>
            </a:r>
          </a:p>
          <a:p>
            <a:pPr algn="just" rtl="1">
              <a:lnSpc>
                <a:spcPct val="150000"/>
              </a:lnSpc>
              <a:buNone/>
            </a:pPr>
            <a:r>
              <a:rPr lang="fa-IR" sz="1900" b="1" dirty="0" smtClean="0">
                <a:cs typeface="B Mitra" pitchFamily="2" charset="-78"/>
              </a:rPr>
              <a:t>      </a:t>
            </a:r>
            <a:r>
              <a:rPr lang="ar-SA" sz="1900" b="1" dirty="0" smtClean="0">
                <a:cs typeface="B Mitra" pitchFamily="2" charset="-78"/>
              </a:rPr>
              <a:t>در اين قلمرو، رياست محترم جمهور، نقش علوم انساني را در پيشرفت كشور برجسته‌تر دانسته‌اند</a:t>
            </a:r>
            <a:r>
              <a:rPr lang="fa-IR" sz="1900" b="1" dirty="0" smtClean="0">
                <a:cs typeface="B Mitra" pitchFamily="2" charset="-78"/>
              </a:rPr>
              <a:t> </a:t>
            </a:r>
            <a:r>
              <a:rPr lang="ar-SA" sz="1900" b="1" dirty="0" smtClean="0">
                <a:cs typeface="B Mitra" pitchFamily="2" charset="-78"/>
              </a:rPr>
              <a:t>و يادآور شدند: </a:t>
            </a:r>
            <a:endParaRPr lang="en-US" sz="1900" b="1" dirty="0" smtClean="0">
              <a:cs typeface="B Mitra" pitchFamily="2" charset="-78"/>
            </a:endParaRPr>
          </a:p>
          <a:p>
            <a:pPr algn="just" rtl="1">
              <a:lnSpc>
                <a:spcPct val="150000"/>
              </a:lnSpc>
              <a:buNone/>
            </a:pPr>
            <a:r>
              <a:rPr lang="fa-IR" sz="1900" b="1" dirty="0" smtClean="0">
                <a:cs typeface="B Mitra" pitchFamily="2" charset="-78"/>
              </a:rPr>
              <a:t>      </a:t>
            </a:r>
            <a:r>
              <a:rPr lang="ar-SA" sz="1900" b="1" dirty="0" smtClean="0">
                <a:cs typeface="B Mitra" pitchFamily="2" charset="-78"/>
              </a:rPr>
              <a:t>«براي ادامه راه انقلاب هم باز علوم انساني بيشتر بايد کمک کند. براي توسعه انقلاب هم علوم انساني بايد بيشتر کمک کند. ما نياز به توسعه علم داريم؛ با کمک دولت و نه با مداخله دولت</a:t>
            </a:r>
            <a:r>
              <a:rPr lang="en-US" sz="1900" b="1" dirty="0" smtClean="0">
                <a:cs typeface="B Mitra" pitchFamily="2" charset="-78"/>
              </a:rPr>
              <a:t>.</a:t>
            </a:r>
            <a:r>
              <a:rPr lang="ar-SA" sz="1900" b="1" dirty="0" smtClean="0">
                <a:cs typeface="B Mitra" pitchFamily="2" charset="-78"/>
              </a:rPr>
              <a:t>»</a:t>
            </a:r>
            <a:r>
              <a:rPr lang="fa-IR" sz="1900" b="1" dirty="0" smtClean="0">
                <a:cs typeface="B Mitra" pitchFamily="2" charset="-78"/>
              </a:rPr>
              <a:t> </a:t>
            </a:r>
            <a:r>
              <a:rPr lang="ar-SA" sz="1900" b="1" dirty="0" smtClean="0">
                <a:cs typeface="B Mitra" pitchFamily="2" charset="-78"/>
              </a:rPr>
              <a:t>(11بهمن 1393) از اين روي، بزرگداشت پنجاه سال مجاهدت فكري و معنوي بزرگان دانش اين مرز</a:t>
            </a:r>
            <a:r>
              <a:rPr lang="fa-IR" sz="1900" b="1" dirty="0" smtClean="0">
                <a:cs typeface="B Mitra" pitchFamily="2" charset="-78"/>
              </a:rPr>
              <a:t> </a:t>
            </a:r>
            <a:r>
              <a:rPr lang="ar-SA" sz="1900" b="1" dirty="0" smtClean="0">
                <a:cs typeface="B Mitra" pitchFamily="2" charset="-78"/>
              </a:rPr>
              <a:t>و بوم، امري است به‌آئين و صوابمند. </a:t>
            </a:r>
            <a:endParaRPr lang="en-US" sz="1900" b="1" dirty="0" smtClean="0">
              <a:cs typeface="B Mitra" pitchFamily="2" charset="-78"/>
            </a:endParaRPr>
          </a:p>
          <a:p>
            <a:pPr algn="just" rtl="1">
              <a:lnSpc>
                <a:spcPct val="150000"/>
              </a:lnSpc>
              <a:buNone/>
            </a:pPr>
            <a:endParaRPr lang="fa-IR" sz="1900" b="1" dirty="0">
              <a:cs typeface="B Mitra" pitchFamily="2" charset="-78"/>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6387</TotalTime>
  <Words>3970</Words>
  <Application>Microsoft Office PowerPoint</Application>
  <PresentationFormat>On-screen Show (4:3)</PresentationFormat>
  <Paragraphs>227</Paragraphs>
  <Slides>34</Slides>
  <Notes>1</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Flow</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افزایش و رشد سرانه مقالات چاپ شده به ازای هر عضو هیات علمی </vt:lpstr>
      <vt:lpstr>Slide 14</vt:lpstr>
      <vt:lpstr>Slide 15</vt:lpstr>
      <vt:lpstr>بخش‌هايي از توانمندي و عملکرد پژوهشگاه</vt:lpstr>
      <vt:lpstr>بخش‌هايي از توانمندي و عملکرد پژوهشگاه </vt:lpstr>
      <vt:lpstr>بخش‌هايي از توانمندي و عملکرد پژوهشگاه</vt:lpstr>
      <vt:lpstr>Slide 19</vt:lpstr>
      <vt:lpstr>Slide 20</vt:lpstr>
      <vt:lpstr>Slide 21</vt:lpstr>
      <vt:lpstr>Slide 22</vt:lpstr>
      <vt:lpstr>Slide 23</vt:lpstr>
      <vt:lpstr>Slide 24</vt:lpstr>
      <vt:lpstr>Slide 25</vt:lpstr>
      <vt:lpstr>Slide 26</vt:lpstr>
      <vt:lpstr>  قدمت و اعتبار کتابخانه پژوهشگاه </vt:lpstr>
      <vt:lpstr>Slide 28</vt:lpstr>
      <vt:lpstr>بخش‌هايي از توانمندي و عملکرد پژوهشگاه</vt:lpstr>
      <vt:lpstr>Slide 30</vt:lpstr>
      <vt:lpstr>Slide 31</vt:lpstr>
      <vt:lpstr>Slide 32</vt:lpstr>
      <vt:lpstr>Slide 33</vt:lpstr>
      <vt:lpstr>Slide 34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در بیانیه چشم انداز پژوهشگاه مفاهیم کلیدی زیر مورد تاکید  واقع شده است:</dc:title>
  <dc:creator>f.shirinkam</dc:creator>
  <cp:lastModifiedBy>r.goudarzi</cp:lastModifiedBy>
  <cp:revision>714</cp:revision>
  <dcterms:created xsi:type="dcterms:W3CDTF">2015-07-07T14:38:37Z</dcterms:created>
  <dcterms:modified xsi:type="dcterms:W3CDTF">2016-01-16T05:13:09Z</dcterms:modified>
</cp:coreProperties>
</file>