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9"/>
  </p:notesMasterIdLst>
  <p:sldIdLst>
    <p:sldId id="319" r:id="rId2"/>
    <p:sldId id="513" r:id="rId3"/>
    <p:sldId id="320" r:id="rId4"/>
    <p:sldId id="508" r:id="rId5"/>
    <p:sldId id="496" r:id="rId6"/>
    <p:sldId id="393" r:id="rId7"/>
    <p:sldId id="372" r:id="rId8"/>
    <p:sldId id="373" r:id="rId9"/>
    <p:sldId id="374" r:id="rId10"/>
    <p:sldId id="512" r:id="rId11"/>
    <p:sldId id="369" r:id="rId12"/>
    <p:sldId id="377" r:id="rId13"/>
    <p:sldId id="420" r:id="rId14"/>
    <p:sldId id="503" r:id="rId15"/>
    <p:sldId id="351" r:id="rId16"/>
    <p:sldId id="451" r:id="rId17"/>
    <p:sldId id="509" r:id="rId18"/>
  </p:sldIdLst>
  <p:sldSz cx="9144000" cy="6858000" type="screen4x3"/>
  <p:notesSz cx="7315200" cy="9601200"/>
  <p:defaultTextStyle>
    <a:defPPr>
      <a:defRPr lang="ar-SA"/>
    </a:defPPr>
    <a:lvl1pPr algn="ctr" rtl="1" fontAlgn="base">
      <a:spcBef>
        <a:spcPct val="0"/>
      </a:spcBef>
      <a:spcAft>
        <a:spcPct val="0"/>
      </a:spcAft>
      <a:defRPr sz="1200" kern="1200">
        <a:solidFill>
          <a:schemeClr val="tx2"/>
        </a:solidFill>
        <a:latin typeface="Times New Roman" pitchFamily="18" charset="0"/>
        <a:ea typeface="+mn-ea"/>
        <a:cs typeface="Times New Roman" pitchFamily="18" charset="0"/>
      </a:defRPr>
    </a:lvl1pPr>
    <a:lvl2pPr marL="457200" algn="ctr" rtl="1" fontAlgn="base">
      <a:spcBef>
        <a:spcPct val="0"/>
      </a:spcBef>
      <a:spcAft>
        <a:spcPct val="0"/>
      </a:spcAft>
      <a:defRPr sz="1200" kern="1200">
        <a:solidFill>
          <a:schemeClr val="tx2"/>
        </a:solidFill>
        <a:latin typeface="Times New Roman" pitchFamily="18" charset="0"/>
        <a:ea typeface="+mn-ea"/>
        <a:cs typeface="Times New Roman" pitchFamily="18" charset="0"/>
      </a:defRPr>
    </a:lvl2pPr>
    <a:lvl3pPr marL="914400" algn="ctr" rtl="1" fontAlgn="base">
      <a:spcBef>
        <a:spcPct val="0"/>
      </a:spcBef>
      <a:spcAft>
        <a:spcPct val="0"/>
      </a:spcAft>
      <a:defRPr sz="1200" kern="1200">
        <a:solidFill>
          <a:schemeClr val="tx2"/>
        </a:solidFill>
        <a:latin typeface="Times New Roman" pitchFamily="18" charset="0"/>
        <a:ea typeface="+mn-ea"/>
        <a:cs typeface="Times New Roman" pitchFamily="18" charset="0"/>
      </a:defRPr>
    </a:lvl3pPr>
    <a:lvl4pPr marL="1371600" algn="ctr" rtl="1" fontAlgn="base">
      <a:spcBef>
        <a:spcPct val="0"/>
      </a:spcBef>
      <a:spcAft>
        <a:spcPct val="0"/>
      </a:spcAft>
      <a:defRPr sz="1200" kern="1200">
        <a:solidFill>
          <a:schemeClr val="tx2"/>
        </a:solidFill>
        <a:latin typeface="Times New Roman" pitchFamily="18" charset="0"/>
        <a:ea typeface="+mn-ea"/>
        <a:cs typeface="Times New Roman" pitchFamily="18" charset="0"/>
      </a:defRPr>
    </a:lvl4pPr>
    <a:lvl5pPr marL="1828800" algn="ctr" rtl="1" fontAlgn="base">
      <a:spcBef>
        <a:spcPct val="0"/>
      </a:spcBef>
      <a:spcAft>
        <a:spcPct val="0"/>
      </a:spcAft>
      <a:defRPr sz="1200" kern="1200">
        <a:solidFill>
          <a:schemeClr val="tx2"/>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2"/>
        </a:solidFill>
        <a:latin typeface="Times New Roman" pitchFamily="18" charset="0"/>
        <a:ea typeface="+mn-ea"/>
        <a:cs typeface="Times New Roman" pitchFamily="18" charset="0"/>
      </a:defRPr>
    </a:lvl6pPr>
    <a:lvl7pPr marL="2743200" algn="r" defTabSz="914400" rtl="1" eaLnBrk="1" latinLnBrk="0" hangingPunct="1">
      <a:defRPr sz="1200" kern="1200">
        <a:solidFill>
          <a:schemeClr val="tx2"/>
        </a:solidFill>
        <a:latin typeface="Times New Roman" pitchFamily="18" charset="0"/>
        <a:ea typeface="+mn-ea"/>
        <a:cs typeface="Times New Roman" pitchFamily="18" charset="0"/>
      </a:defRPr>
    </a:lvl7pPr>
    <a:lvl8pPr marL="3200400" algn="r" defTabSz="914400" rtl="1" eaLnBrk="1" latinLnBrk="0" hangingPunct="1">
      <a:defRPr sz="1200" kern="1200">
        <a:solidFill>
          <a:schemeClr val="tx2"/>
        </a:solidFill>
        <a:latin typeface="Times New Roman" pitchFamily="18" charset="0"/>
        <a:ea typeface="+mn-ea"/>
        <a:cs typeface="Times New Roman" pitchFamily="18" charset="0"/>
      </a:defRPr>
    </a:lvl8pPr>
    <a:lvl9pPr marL="3657600" algn="r" defTabSz="914400" rtl="1" eaLnBrk="1" latinLnBrk="0" hangingPunct="1">
      <a:defRPr sz="1200" kern="1200">
        <a:solidFill>
          <a:schemeClr val="tx2"/>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0099"/>
    <a:srgbClr val="FFCC99"/>
    <a:srgbClr val="33CCCC"/>
    <a:srgbClr val="B08200"/>
    <a:srgbClr val="CC9900"/>
    <a:srgbClr val="3399FF"/>
    <a:srgbClr val="ECA2EE"/>
    <a:srgbClr val="2F958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801" autoAdjust="0"/>
    <p:restoredTop sz="94595" autoAdjust="0"/>
  </p:normalViewPr>
  <p:slideViewPr>
    <p:cSldViewPr>
      <p:cViewPr>
        <p:scale>
          <a:sx n="60" d="100"/>
          <a:sy n="60" d="100"/>
        </p:scale>
        <p:origin x="-630"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21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a:solidFill>
                  <a:schemeClr val="tx1"/>
                </a:solidFill>
                <a:latin typeface="Arial" charset="0"/>
                <a:cs typeface="Arial" charset="0"/>
              </a:defRPr>
            </a:lvl1pPr>
          </a:lstStyle>
          <a:p>
            <a:pPr>
              <a:defRPr/>
            </a:pPr>
            <a:endParaRPr lang="en-US"/>
          </a:p>
        </p:txBody>
      </p:sp>
      <p:sp>
        <p:nvSpPr>
          <p:cNvPr id="105475" name="Rectangle 3"/>
          <p:cNvSpPr>
            <a:spLocks noGrp="1" noChangeArrowheads="1"/>
          </p:cNvSpPr>
          <p:nvPr>
            <p:ph type="dt" idx="1"/>
          </p:nvPr>
        </p:nvSpPr>
        <p:spPr bwMode="auto">
          <a:xfrm>
            <a:off x="1694"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a:solidFill>
                  <a:schemeClr val="tx1"/>
                </a:solidFill>
                <a:latin typeface="Arial" charset="0"/>
                <a:cs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05477"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5478" name="Rectangle 6"/>
          <p:cNvSpPr>
            <a:spLocks noGrp="1" noChangeArrowheads="1"/>
          </p:cNvSpPr>
          <p:nvPr>
            <p:ph type="ftr" sz="quarter" idx="4"/>
          </p:nvPr>
        </p:nvSpPr>
        <p:spPr bwMode="auto">
          <a:xfrm>
            <a:off x="414528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a:solidFill>
                  <a:schemeClr val="tx1"/>
                </a:solidFill>
                <a:latin typeface="Arial" charset="0"/>
                <a:cs typeface="Arial" charset="0"/>
              </a:defRPr>
            </a:lvl1pPr>
          </a:lstStyle>
          <a:p>
            <a:pPr>
              <a:defRPr/>
            </a:pPr>
            <a:endParaRPr lang="en-US"/>
          </a:p>
        </p:txBody>
      </p:sp>
      <p:sp>
        <p:nvSpPr>
          <p:cNvPr id="105479" name="Rectangle 7"/>
          <p:cNvSpPr>
            <a:spLocks noGrp="1" noChangeArrowheads="1"/>
          </p:cNvSpPr>
          <p:nvPr>
            <p:ph type="sldNum" sz="quarter" idx="5"/>
          </p:nvPr>
        </p:nvSpPr>
        <p:spPr bwMode="auto">
          <a:xfrm>
            <a:off x="1694"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a:solidFill>
                  <a:schemeClr val="tx1"/>
                </a:solidFill>
                <a:latin typeface="Arial" charset="0"/>
                <a:cs typeface="Arial" charset="0"/>
              </a:defRPr>
            </a:lvl1pPr>
          </a:lstStyle>
          <a:p>
            <a:pPr>
              <a:defRPr/>
            </a:pPr>
            <a:fld id="{CB7447E5-F92A-46F0-A722-5E5F8DDE44DD}"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6C753C7A-EE81-4445-8C78-83167281B7D2}" type="slidenum">
              <a:rPr lang="ar-SA" smtClean="0">
                <a:latin typeface="Arial" pitchFamily="34" charset="0"/>
                <a:cs typeface="Arial" pitchFamily="34" charset="0"/>
              </a:rPr>
              <a:pPr/>
              <a:t>2</a:t>
            </a:fld>
            <a:endParaRPr lang="en-US" smtClean="0">
              <a:latin typeface="Arial" pitchFamily="34" charset="0"/>
              <a:cs typeface="Arial"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E390E52-3834-4D7D-94C9-24E26570AF64}" type="slidenum">
              <a:rPr lang="ar-SA" smtClean="0">
                <a:latin typeface="Arial" pitchFamily="34" charset="0"/>
                <a:cs typeface="Arial" pitchFamily="34" charset="0"/>
              </a:rPr>
              <a:pPr/>
              <a:t>5</a:t>
            </a:fld>
            <a:endParaRPr lang="en-US" smtClean="0">
              <a:latin typeface="Arial" pitchFamily="34" charset="0"/>
              <a:cs typeface="Arial" pitchFamily="34"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2DDFCD21-7FA9-4FB4-9522-291CC90455FD}" type="slidenum">
              <a:rPr lang="ar-SA" smtClean="0">
                <a:latin typeface="Arial" pitchFamily="34" charset="0"/>
                <a:cs typeface="Arial" pitchFamily="34" charset="0"/>
              </a:rPr>
              <a:pPr/>
              <a:t>6</a:t>
            </a:fld>
            <a:endParaRPr lang="en-US" smtClean="0">
              <a:latin typeface="Arial" pitchFamily="34" charset="0"/>
              <a:cs typeface="Arial"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6B138637-3347-4E6D-A8D6-16D117E02515}" type="slidenum">
              <a:rPr lang="ar-SA" smtClean="0">
                <a:latin typeface="Arial" pitchFamily="34" charset="0"/>
                <a:cs typeface="Arial" pitchFamily="34" charset="0"/>
              </a:rPr>
              <a:pPr/>
              <a:t>7</a:t>
            </a:fld>
            <a:endParaRPr lang="en-US" smtClean="0">
              <a:latin typeface="Arial" pitchFamily="34" charset="0"/>
              <a:cs typeface="Arial"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4F3F1E2-C56B-471E-8509-6E569C1641E9}" type="slidenum">
              <a:rPr lang="ar-SA" smtClean="0">
                <a:latin typeface="Arial" pitchFamily="34" charset="0"/>
                <a:cs typeface="Arial" pitchFamily="34" charset="0"/>
              </a:rPr>
              <a:pPr/>
              <a:t>8</a:t>
            </a:fld>
            <a:endParaRPr lang="en-US" smtClean="0">
              <a:latin typeface="Arial" pitchFamily="34" charset="0"/>
              <a:cs typeface="Arial"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6AD644E8-150D-41D9-BA30-27F08A4DE23E}" type="slidenum">
              <a:rPr lang="ar-SA" smtClean="0">
                <a:latin typeface="Arial" pitchFamily="34" charset="0"/>
                <a:cs typeface="Arial" pitchFamily="34" charset="0"/>
              </a:rPr>
              <a:pPr/>
              <a:t>9</a:t>
            </a:fld>
            <a:endParaRPr lang="en-US" smtClean="0">
              <a:latin typeface="Arial" pitchFamily="34" charset="0"/>
              <a:cs typeface="Arial"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F3F0A1F1-B5F9-495F-9479-CD0649B438E8}" type="slidenum">
              <a:rPr lang="ar-SA" smtClean="0">
                <a:latin typeface="Arial" pitchFamily="34" charset="0"/>
                <a:cs typeface="Arial" pitchFamily="34" charset="0"/>
              </a:rPr>
              <a:pPr/>
              <a:t>11</a:t>
            </a:fld>
            <a:endParaRPr lang="en-US" smtClean="0">
              <a:latin typeface="Arial" pitchFamily="34" charset="0"/>
              <a:cs typeface="Arial"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BDEB09A-752D-495E-8192-80ABB0E369C9}" type="slidenum">
              <a:rPr lang="ar-SA" smtClean="0">
                <a:latin typeface="Arial" pitchFamily="34" charset="0"/>
                <a:cs typeface="Arial" pitchFamily="34" charset="0"/>
              </a:rPr>
              <a:pPr/>
              <a:t>12</a:t>
            </a:fld>
            <a:endParaRPr lang="en-US" smtClean="0">
              <a:latin typeface="Arial" pitchFamily="34" charset="0"/>
              <a:cs typeface="Arial"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12F69135-9BBD-4AA9-AFD3-ABF5EE6CBA11}" type="slidenum">
              <a:rPr lang="ar-SA" smtClean="0">
                <a:latin typeface="Arial" pitchFamily="34" charset="0"/>
                <a:cs typeface="Arial" pitchFamily="34" charset="0"/>
              </a:rPr>
              <a:pPr/>
              <a:t>15</a:t>
            </a:fld>
            <a:endParaRPr lang="en-US" smtClean="0">
              <a:latin typeface="Arial" pitchFamily="34" charset="0"/>
              <a:cs typeface="Arial"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1C282381-A54C-4532-90D1-972DE748921B}"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8C2CDC3-7AC3-4BA1-ACE4-D52DC1955948}"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DC051D4C-FA97-4776-B373-08FCD434E73A}" type="slidenum">
              <a:rPr lang="ar-SA"/>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C23BEAF5-6B0B-49A2-8634-3D1517434A1A}"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77724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3941763"/>
            <a:ext cx="77724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B110A0FA-C790-42F6-BF15-EAAA0D08DC6D}"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E352FCC-7A72-483D-A4CE-E517CE0E1B39}"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65511A19-DF3C-4BBE-9C26-DEB66A6842B2}" type="slidenum">
              <a:rPr lang="ar-SA"/>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3DB1A1E1-7DB6-4A08-90E1-92C177423C8D}" type="slidenum">
              <a:rPr lang="ar-SA"/>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1D814FD6-7055-4DCB-8D1F-3F7AC23B98DB}" type="slidenum">
              <a:rPr lang="ar-SA"/>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F8D65B4A-BC05-4C30-8D95-C6CD0E536E8C}"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1F8591A4-C85C-4AAF-89B8-93EFA078D490}"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569D084-8ED8-4C1F-8BFE-3DF8030B6723}"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3726CC2-B495-4ED6-A103-0F5C27C6F06C}" type="slidenum">
              <a:rPr lang="ar-SA"/>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CE161F8A-820F-405A-9F8A-D3E3062CD40D}"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916" r:id="rId1"/>
    <p:sldLayoutId id="2147483910" r:id="rId2"/>
    <p:sldLayoutId id="2147483917" r:id="rId3"/>
    <p:sldLayoutId id="2147483918" r:id="rId4"/>
    <p:sldLayoutId id="2147483919" r:id="rId5"/>
    <p:sldLayoutId id="2147483911" r:id="rId6"/>
    <p:sldLayoutId id="2147483920" r:id="rId7"/>
    <p:sldLayoutId id="2147483912" r:id="rId8"/>
    <p:sldLayoutId id="2147483921" r:id="rId9"/>
    <p:sldLayoutId id="2147483913" r:id="rId10"/>
    <p:sldLayoutId id="2147483922" r:id="rId11"/>
    <p:sldLayoutId id="2147483914" r:id="rId12"/>
    <p:sldLayoutId id="2147483915" r:id="rId13"/>
  </p:sldLayoutIdLst>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2362200" y="6049963"/>
            <a:ext cx="6705600" cy="685800"/>
          </a:xfrm>
        </p:spPr>
        <p:txBody>
          <a:bodyPr>
            <a:normAutofit fontScale="85000" lnSpcReduction="20000"/>
          </a:bodyPr>
          <a:lstStyle/>
          <a:p>
            <a:pPr eaLnBrk="1" fontAlgn="auto" hangingPunct="1">
              <a:spcAft>
                <a:spcPts val="0"/>
              </a:spcAft>
              <a:buFont typeface="Wingdings"/>
              <a:buNone/>
              <a:defRPr/>
            </a:pPr>
            <a:r>
              <a:rPr lang="fa-IR" sz="5400" b="1" smtClean="0"/>
              <a:t> </a:t>
            </a:r>
            <a:endParaRPr lang="en-US" sz="5400" b="1" smtClean="0"/>
          </a:p>
        </p:txBody>
      </p:sp>
      <p:sp>
        <p:nvSpPr>
          <p:cNvPr id="4" name="Rectangle 3"/>
          <p:cNvSpPr/>
          <p:nvPr/>
        </p:nvSpPr>
        <p:spPr>
          <a:xfrm>
            <a:off x="2176889" y="2967335"/>
            <a:ext cx="4902304" cy="923330"/>
          </a:xfrm>
          <a:prstGeom prst="rect">
            <a:avLst/>
          </a:prstGeom>
          <a:noFill/>
        </p:spPr>
        <p:txBody>
          <a:bodyPr wrap="none">
            <a:spAutoFit/>
          </a:bodyPr>
          <a:lstStyle/>
          <a:p>
            <a:pPr>
              <a:defRPr/>
            </a:pPr>
            <a:r>
              <a:rPr lang="fa-I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بسم الله الرحمن الحیم</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a:r>
              <a:rPr lang="fa-IR" sz="3200" b="1" smtClean="0">
                <a:solidFill>
                  <a:srgbClr val="000099"/>
                </a:solidFill>
                <a:ea typeface="2  Ferdosi"/>
                <a:cs typeface="B Ferdosi" pitchFamily="2" charset="-78"/>
              </a:rPr>
              <a:t>فرایند اعطای عنوان قطب علمی</a:t>
            </a:r>
          </a:p>
        </p:txBody>
      </p:sp>
      <p:sp>
        <p:nvSpPr>
          <p:cNvPr id="6" name="Content Placeholder 2"/>
          <p:cNvSpPr>
            <a:spLocks noGrp="1"/>
          </p:cNvSpPr>
          <p:nvPr>
            <p:ph type="body" sz="half" idx="1"/>
          </p:nvPr>
        </p:nvSpPr>
        <p:spPr>
          <a:xfrm>
            <a:off x="428625" y="1600200"/>
            <a:ext cx="8429625" cy="4829175"/>
          </a:xfrm>
        </p:spPr>
        <p:txBody>
          <a:bodyPr/>
          <a:lstStyle/>
          <a:p>
            <a:pPr marL="0" indent="-36000">
              <a:buFont typeface="Wingdings" pitchFamily="2" charset="2"/>
              <a:buNone/>
              <a:defRPr/>
            </a:pPr>
            <a:r>
              <a:rPr lang="fa-IR" dirty="0" smtClean="0">
                <a:ea typeface="2  Ferdosi"/>
                <a:cs typeface="B Ferdosi" pitchFamily="2" charset="-78"/>
              </a:rPr>
              <a:t>کسب حد نصاب امتیازات حاصل از بررسی: </a:t>
            </a:r>
          </a:p>
          <a:p>
            <a:pPr marL="0" indent="-36000">
              <a:buFont typeface="Wingdings" pitchFamily="2" charset="2"/>
              <a:buNone/>
              <a:defRPr/>
            </a:pPr>
            <a:r>
              <a:rPr lang="fa-IR" dirty="0" smtClean="0">
                <a:ea typeface="2  Ferdosi"/>
                <a:cs typeface="B Ferdosi" pitchFamily="2" charset="-78"/>
              </a:rPr>
              <a:t>         1- توان علمی مؤسسه متقاضی</a:t>
            </a:r>
          </a:p>
          <a:p>
            <a:pPr marL="0" indent="-36000">
              <a:buFont typeface="Wingdings" pitchFamily="2" charset="2"/>
              <a:buNone/>
              <a:defRPr/>
            </a:pPr>
            <a:r>
              <a:rPr lang="fa-IR" dirty="0" smtClean="0">
                <a:ea typeface="2  Ferdosi"/>
                <a:cs typeface="B Ferdosi" pitchFamily="2" charset="-78"/>
              </a:rPr>
              <a:t>         2- پذیرش برنامه پیشنهادی </a:t>
            </a:r>
          </a:p>
          <a:p>
            <a:pPr marL="0" indent="-36000">
              <a:buFont typeface="Wingdings" pitchFamily="2" charset="2"/>
              <a:buNone/>
              <a:defRPr/>
            </a:pPr>
            <a:r>
              <a:rPr lang="fa-IR" dirty="0" smtClean="0">
                <a:ea typeface="2  Ferdosi"/>
                <a:cs typeface="B Ferdosi" pitchFamily="2" charset="-78"/>
              </a:rPr>
              <a:t>         3-اعضای هسته اولیه بر اساس جدول</a:t>
            </a:r>
          </a:p>
          <a:p>
            <a:pPr marL="0">
              <a:buFont typeface="Wingdings" pitchFamily="2" charset="2"/>
              <a:buNone/>
              <a:defRPr/>
            </a:pPr>
            <a:r>
              <a:rPr lang="fa-IR" dirty="0" smtClean="0">
                <a:ea typeface="2  Ferdosi"/>
                <a:cs typeface="B Ferdosi" pitchFamily="2" charset="-78"/>
              </a:rPr>
              <a:t>   </a:t>
            </a:r>
            <a:r>
              <a:rPr lang="fa-IR" sz="2800" dirty="0" smtClean="0">
                <a:ea typeface="2  Ferdosi"/>
                <a:cs typeface="B Ferdosi" pitchFamily="2" charset="-78"/>
              </a:rPr>
              <a:t>درخواست مؤسسه همراه با نتایج به دست آمده از بررسی های انجام شده در دبیرخانه و کمسیون های تخصصی در شورا مطرح و پس از تأیید شورا، مجوز موافقت اصولی ایجاد قطب علمی برای مدت 2 سال با حکم وزیر علوم صادر می گردد. </a:t>
            </a:r>
          </a:p>
          <a:p>
            <a:pPr marL="0">
              <a:buFont typeface="Wingdings" pitchFamily="2" charset="2"/>
              <a:buNone/>
              <a:defRPr/>
            </a:pPr>
            <a:r>
              <a:rPr lang="fa-IR" sz="2800" dirty="0" smtClean="0">
                <a:ea typeface="2  Ferdosi"/>
                <a:cs typeface="B Ferdosi" pitchFamily="2" charset="-78"/>
              </a:rPr>
              <a:t>    عملکرد قطب علمی در 2 سال متوالی ارزیابی و در صورت کسب حد نصاب لازم پس از تأیید شورا، برای آن قطب علمی موافقت قطعی صادر می شود.</a:t>
            </a:r>
          </a:p>
          <a:p>
            <a:pPr marL="0">
              <a:buFont typeface="Wingdings" pitchFamily="2" charset="2"/>
              <a:buNone/>
              <a:defRPr/>
            </a:pPr>
            <a:endParaRPr lang="fa-IR" dirty="0" smtClean="0">
              <a:ea typeface="2  Ferdosi"/>
              <a:cs typeface="B Ferdosi" pitchFamily="2" charset="-78"/>
            </a:endParaRPr>
          </a:p>
          <a:p>
            <a:pPr marL="0" algn="ctr">
              <a:buFontTx/>
              <a:buChar char="-"/>
              <a:defRPr/>
            </a:pPr>
            <a:endParaRPr lang="en-US" dirty="0" smtClean="0">
              <a:ea typeface="2  Ferdosi"/>
              <a:cs typeface="B Ferdosi"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sz="half" idx="1"/>
          </p:nvPr>
        </p:nvSpPr>
        <p:spPr>
          <a:xfrm>
            <a:off x="306388" y="2068513"/>
            <a:ext cx="8569325" cy="4003675"/>
          </a:xfrm>
        </p:spPr>
        <p:txBody>
          <a:bodyPr/>
          <a:lstStyle/>
          <a:p>
            <a:pPr algn="just" eaLnBrk="1" hangingPunct="1">
              <a:lnSpc>
                <a:spcPct val="90000"/>
              </a:lnSpc>
              <a:buFont typeface="Wingdings" pitchFamily="2" charset="2"/>
              <a:buChar char="§"/>
            </a:pPr>
            <a:r>
              <a:rPr lang="fa-IR" sz="3200" smtClean="0">
                <a:cs typeface="B Ferdosi" pitchFamily="2" charset="-78"/>
              </a:rPr>
              <a:t>دارا بودن حداقل 7 نفر عضو هیات علمی فعال در یک زمینه علمی ـ تخصصی (تک رشته ای، میان رشته ای و چندرشته ای)، برای معرفی به عنوان هسته اولیه قطب علمی؛</a:t>
            </a:r>
          </a:p>
          <a:p>
            <a:pPr algn="just" eaLnBrk="1" hangingPunct="1">
              <a:lnSpc>
                <a:spcPct val="90000"/>
              </a:lnSpc>
              <a:buFont typeface="Wingdings" pitchFamily="2" charset="2"/>
              <a:buChar char="§"/>
            </a:pPr>
            <a:r>
              <a:rPr lang="fa-IR" sz="3200" smtClean="0">
                <a:cs typeface="B Ferdosi" pitchFamily="2" charset="-78"/>
              </a:rPr>
              <a:t> دارا بودن برنامه تخصصی منسجم ، مدون و هدفمند در زمینه پیشنهادی منطبق بر نیازهای اساسی و اولویت دار کشور بر اساس تائید کمیسون های تخصصی</a:t>
            </a:r>
            <a:endParaRPr lang="en-US" sz="3200" smtClean="0">
              <a:cs typeface="B Ferdosi" pitchFamily="2" charset="-78"/>
            </a:endParaRPr>
          </a:p>
          <a:p>
            <a:pPr algn="just" eaLnBrk="1" hangingPunct="1">
              <a:lnSpc>
                <a:spcPct val="90000"/>
              </a:lnSpc>
              <a:buFont typeface="Wingdings" pitchFamily="2" charset="2"/>
              <a:buChar char="§"/>
            </a:pPr>
            <a:r>
              <a:rPr lang="fa-IR" sz="3200" smtClean="0">
                <a:cs typeface="B Ferdosi" pitchFamily="2" charset="-78"/>
              </a:rPr>
              <a:t>برخورداری ازتجهيزات تحقیقاتی و آزمايشگاهي، كتابخانه و امكانات نرم افزاری و اطلاع‌رساني لازم برای اجرای برنامه پیشنهادی. </a:t>
            </a:r>
            <a:endParaRPr lang="en-US" sz="3200" smtClean="0">
              <a:cs typeface="B Ferdosi" pitchFamily="2" charset="-78"/>
            </a:endParaRPr>
          </a:p>
        </p:txBody>
      </p:sp>
      <p:sp>
        <p:nvSpPr>
          <p:cNvPr id="19459" name="Rectangle 2"/>
          <p:cNvSpPr>
            <a:spLocks noGrp="1" noChangeArrowheads="1"/>
          </p:cNvSpPr>
          <p:nvPr>
            <p:ph type="title"/>
          </p:nvPr>
        </p:nvSpPr>
        <p:spPr>
          <a:xfrm>
            <a:off x="1042988" y="620713"/>
            <a:ext cx="7515225" cy="557212"/>
          </a:xfrm>
        </p:spPr>
        <p:txBody>
          <a:bodyPr/>
          <a:lstStyle/>
          <a:p>
            <a:pPr algn="ctr" eaLnBrk="1" hangingPunct="1"/>
            <a:r>
              <a:rPr lang="fa-IR" sz="3200" b="1" smtClean="0">
                <a:solidFill>
                  <a:srgbClr val="000099"/>
                </a:solidFill>
                <a:cs typeface="B Ferdosi" pitchFamily="2" charset="-78"/>
              </a:rPr>
              <a:t>شرایط ایجاد قطب علمی در دوره پنجم </a:t>
            </a:r>
            <a:endParaRPr lang="en-US" sz="3200" b="1" smtClean="0">
              <a:solidFill>
                <a:srgbClr val="000099"/>
              </a:solidFill>
              <a:cs typeface="B Ferdosi" pitchFamily="2" charset="-78"/>
            </a:endParaRPr>
          </a:p>
        </p:txBody>
      </p:sp>
    </p:spTree>
  </p:cSld>
  <p:clrMapOvr>
    <a:masterClrMapping/>
  </p:clrMapOvr>
  <p:transition advClick="0" advTm="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sz="half" idx="1"/>
          </p:nvPr>
        </p:nvSpPr>
        <p:spPr>
          <a:xfrm>
            <a:off x="357188" y="1643063"/>
            <a:ext cx="8572500" cy="4786312"/>
          </a:xfrm>
        </p:spPr>
        <p:txBody>
          <a:bodyPr>
            <a:normAutofit fontScale="92500" lnSpcReduction="20000"/>
          </a:bodyPr>
          <a:lstStyle/>
          <a:p>
            <a:pPr marL="320040" indent="-320040" algn="ctr" eaLnBrk="1" fontAlgn="auto" hangingPunct="1">
              <a:lnSpc>
                <a:spcPct val="80000"/>
              </a:lnSpc>
              <a:spcAft>
                <a:spcPts val="0"/>
              </a:spcAft>
              <a:buFont typeface="Wingdings" pitchFamily="2" charset="2"/>
              <a:buNone/>
              <a:defRPr/>
            </a:pPr>
            <a:endParaRPr lang="ar-SA" sz="1700" dirty="0" smtClean="0">
              <a:cs typeface="B Titr" pitchFamily="2" charset="-78"/>
            </a:endParaRPr>
          </a:p>
          <a:p>
            <a:pPr marL="320040" indent="-320040" eaLnBrk="1" fontAlgn="auto" hangingPunct="1">
              <a:lnSpc>
                <a:spcPct val="80000"/>
              </a:lnSpc>
              <a:spcAft>
                <a:spcPts val="0"/>
              </a:spcAft>
              <a:buFont typeface="Wingdings" pitchFamily="2" charset="2"/>
              <a:buNone/>
              <a:defRPr/>
            </a:pPr>
            <a:r>
              <a:rPr lang="ar-SA" sz="2800" b="1" dirty="0" smtClean="0">
                <a:cs typeface="B Ferdosi" pitchFamily="2" charset="-78"/>
              </a:rPr>
              <a:t>برنامه پیشنهادی قطبهای علمی باید در برگیرنده پاسخهای واضح به پرسش های زیر باشد:</a:t>
            </a:r>
            <a:endParaRPr lang="fa-IR" sz="2800" b="1" dirty="0" smtClean="0">
              <a:cs typeface="B Ferdosi" pitchFamily="2" charset="-78"/>
            </a:endParaRPr>
          </a:p>
          <a:p>
            <a:pPr marL="320040" indent="-320040" eaLnBrk="1" fontAlgn="auto" hangingPunct="1">
              <a:lnSpc>
                <a:spcPct val="80000"/>
              </a:lnSpc>
              <a:spcAft>
                <a:spcPts val="0"/>
              </a:spcAft>
              <a:buFont typeface="Wingdings" pitchFamily="2" charset="2"/>
              <a:buNone/>
              <a:defRPr/>
            </a:pPr>
            <a:endParaRPr lang="ar-SA" sz="2800" dirty="0" smtClean="0">
              <a:cs typeface="B Ferdosi" pitchFamily="2" charset="-78"/>
            </a:endParaRPr>
          </a:p>
          <a:p>
            <a:pPr marL="320040" indent="-320040" eaLnBrk="1" fontAlgn="auto" hangingPunct="1">
              <a:lnSpc>
                <a:spcPct val="80000"/>
              </a:lnSpc>
              <a:spcAft>
                <a:spcPts val="0"/>
              </a:spcAft>
              <a:buFont typeface="Wingdings"/>
              <a:buNone/>
              <a:defRPr/>
            </a:pPr>
            <a:r>
              <a:rPr lang="fa-IR" sz="2800" dirty="0" smtClean="0">
                <a:cs typeface="B Ferdosi" pitchFamily="2" charset="-78"/>
              </a:rPr>
              <a:t>1 - </a:t>
            </a:r>
            <a:r>
              <a:rPr lang="ar-SA" sz="2800" dirty="0" smtClean="0">
                <a:cs typeface="B Ferdosi" pitchFamily="2" charset="-78"/>
              </a:rPr>
              <a:t>اهداف کلی و جزیی برنامه با توجه به مفاد مواد 2 و 4 آیین نامه قطبهای علمی؛</a:t>
            </a:r>
          </a:p>
          <a:p>
            <a:pPr marL="320040" indent="-320040" eaLnBrk="1" fontAlgn="auto" hangingPunct="1">
              <a:lnSpc>
                <a:spcPct val="80000"/>
              </a:lnSpc>
              <a:spcAft>
                <a:spcPts val="0"/>
              </a:spcAft>
              <a:buFont typeface="Wingdings"/>
              <a:buNone/>
              <a:defRPr/>
            </a:pPr>
            <a:r>
              <a:rPr lang="fa-IR" sz="2800" dirty="0" smtClean="0">
                <a:cs typeface="B Ferdosi" pitchFamily="2" charset="-78"/>
              </a:rPr>
              <a:t>2 - </a:t>
            </a:r>
            <a:r>
              <a:rPr lang="ar-SA" sz="2800" dirty="0" smtClean="0">
                <a:cs typeface="B Ferdosi" pitchFamily="2" charset="-78"/>
              </a:rPr>
              <a:t>توجیه برنامه و ضرورت اجرای آن؛</a:t>
            </a:r>
          </a:p>
          <a:p>
            <a:pPr marL="320040" indent="-320040" eaLnBrk="1" fontAlgn="auto" hangingPunct="1">
              <a:lnSpc>
                <a:spcPct val="80000"/>
              </a:lnSpc>
              <a:spcAft>
                <a:spcPts val="0"/>
              </a:spcAft>
              <a:buFont typeface="Wingdings"/>
              <a:buNone/>
              <a:defRPr/>
            </a:pPr>
            <a:r>
              <a:rPr lang="fa-IR" sz="2800" dirty="0" smtClean="0">
                <a:cs typeface="B Ferdosi" pitchFamily="2" charset="-78"/>
              </a:rPr>
              <a:t>3 - </a:t>
            </a:r>
            <a:r>
              <a:rPr lang="ar-SA" sz="2800" dirty="0" smtClean="0">
                <a:cs typeface="B Ferdosi" pitchFamily="2" charset="-78"/>
              </a:rPr>
              <a:t>روشهای اجرای برنامه برای تحقق اهداف آن؛</a:t>
            </a:r>
          </a:p>
          <a:p>
            <a:pPr marL="320040" indent="-320040" eaLnBrk="1" fontAlgn="auto" hangingPunct="1">
              <a:lnSpc>
                <a:spcPct val="80000"/>
              </a:lnSpc>
              <a:spcAft>
                <a:spcPts val="0"/>
              </a:spcAft>
              <a:buFont typeface="Wingdings"/>
              <a:buNone/>
              <a:defRPr/>
            </a:pPr>
            <a:r>
              <a:rPr lang="fa-IR" sz="2800" dirty="0" smtClean="0">
                <a:cs typeface="B Ferdosi" pitchFamily="2" charset="-78"/>
              </a:rPr>
              <a:t>4 - </a:t>
            </a:r>
            <a:r>
              <a:rPr lang="ar-SA" sz="2800" dirty="0" smtClean="0">
                <a:cs typeface="B Ferdosi" pitchFamily="2" charset="-78"/>
              </a:rPr>
              <a:t>اعلام تجهیزات و نرم افزارهای مورد نیار برای اجرای برنامه</a:t>
            </a:r>
          </a:p>
          <a:p>
            <a:pPr marL="320040" indent="-320040" eaLnBrk="1" fontAlgn="auto" hangingPunct="1">
              <a:lnSpc>
                <a:spcPct val="80000"/>
              </a:lnSpc>
              <a:spcAft>
                <a:spcPts val="0"/>
              </a:spcAft>
              <a:buFont typeface="Wingdings"/>
              <a:buNone/>
              <a:defRPr/>
            </a:pPr>
            <a:r>
              <a:rPr lang="fa-IR" sz="2800" dirty="0" smtClean="0">
                <a:cs typeface="B Ferdosi" pitchFamily="2" charset="-78"/>
              </a:rPr>
              <a:t>5 - </a:t>
            </a:r>
            <a:r>
              <a:rPr lang="ar-SA" sz="2800" dirty="0" smtClean="0">
                <a:cs typeface="B Ferdosi" pitchFamily="2" charset="-78"/>
              </a:rPr>
              <a:t>همکاران اصلی برنامه و مسؤولیت هر یک در اجرای آن؛</a:t>
            </a:r>
            <a:endParaRPr lang="en-US" sz="2800" dirty="0" smtClean="0">
              <a:cs typeface="B Ferdosi" pitchFamily="2" charset="-78"/>
            </a:endParaRPr>
          </a:p>
          <a:p>
            <a:pPr marL="320040" indent="-320040" eaLnBrk="1" fontAlgn="auto" hangingPunct="1">
              <a:lnSpc>
                <a:spcPct val="80000"/>
              </a:lnSpc>
              <a:spcAft>
                <a:spcPts val="0"/>
              </a:spcAft>
              <a:buFont typeface="Wingdings"/>
              <a:buNone/>
              <a:defRPr/>
            </a:pPr>
            <a:r>
              <a:rPr lang="fa-IR" sz="2800" dirty="0" smtClean="0">
                <a:cs typeface="B Ferdosi" pitchFamily="2" charset="-78"/>
              </a:rPr>
              <a:t>6- </a:t>
            </a:r>
            <a:r>
              <a:rPr lang="ar-SA" sz="2800" dirty="0" smtClean="0">
                <a:cs typeface="B Ferdosi" pitchFamily="2" charset="-78"/>
              </a:rPr>
              <a:t>جدول زمان بندی اجرای برنامه؛</a:t>
            </a:r>
          </a:p>
          <a:p>
            <a:pPr marL="320040" indent="-320040" eaLnBrk="1" fontAlgn="auto" hangingPunct="1">
              <a:lnSpc>
                <a:spcPct val="80000"/>
              </a:lnSpc>
              <a:spcAft>
                <a:spcPts val="0"/>
              </a:spcAft>
              <a:buFont typeface="Wingdings"/>
              <a:buNone/>
              <a:defRPr/>
            </a:pPr>
            <a:r>
              <a:rPr lang="fa-IR" sz="2800" dirty="0" smtClean="0">
                <a:cs typeface="B Ferdosi" pitchFamily="2" charset="-78"/>
              </a:rPr>
              <a:t>7 - </a:t>
            </a:r>
            <a:r>
              <a:rPr lang="ar-SA" sz="2800" dirty="0" smtClean="0">
                <a:cs typeface="B Ferdosi" pitchFamily="2" charset="-78"/>
              </a:rPr>
              <a:t>برآورد هزینه های اجرای برنامه شامل تجهیزات، نیروی انسانی، خدمات و .... </a:t>
            </a:r>
          </a:p>
          <a:p>
            <a:pPr marL="320040" indent="-320040" eaLnBrk="1" fontAlgn="auto" hangingPunct="1">
              <a:lnSpc>
                <a:spcPct val="80000"/>
              </a:lnSpc>
              <a:spcAft>
                <a:spcPts val="0"/>
              </a:spcAft>
              <a:buFont typeface="Wingdings"/>
              <a:buNone/>
              <a:defRPr/>
            </a:pPr>
            <a:r>
              <a:rPr lang="fa-IR" sz="2800" dirty="0" smtClean="0">
                <a:cs typeface="B Ferdosi" pitchFamily="2" charset="-78"/>
              </a:rPr>
              <a:t>8 - </a:t>
            </a:r>
            <a:r>
              <a:rPr lang="ar-SA" sz="2800" dirty="0" smtClean="0">
                <a:cs typeface="B Ferdosi" pitchFamily="2" charset="-78"/>
              </a:rPr>
              <a:t>نحوهء تأمین منابع مالی مورد نیاز برای اجرای برنامه</a:t>
            </a:r>
            <a:endParaRPr lang="fa-IR" sz="2800" dirty="0" smtClean="0">
              <a:cs typeface="B Ferdosi" pitchFamily="2" charset="-78"/>
            </a:endParaRPr>
          </a:p>
          <a:p>
            <a:pPr marL="320040" indent="-320040" eaLnBrk="1" fontAlgn="auto" hangingPunct="1">
              <a:lnSpc>
                <a:spcPct val="80000"/>
              </a:lnSpc>
              <a:spcAft>
                <a:spcPts val="0"/>
              </a:spcAft>
              <a:buFont typeface="Wingdings" pitchFamily="2" charset="2"/>
              <a:buNone/>
              <a:defRPr/>
            </a:pPr>
            <a:r>
              <a:rPr lang="fa-IR" sz="2800" dirty="0" smtClean="0">
                <a:cs typeface="B Ferdosi" pitchFamily="2" charset="-78"/>
              </a:rPr>
              <a:t>9 - </a:t>
            </a:r>
            <a:r>
              <a:rPr lang="ar-SA" sz="2800" dirty="0" smtClean="0">
                <a:cs typeface="B Ferdosi" pitchFamily="2" charset="-78"/>
              </a:rPr>
              <a:t>نحوهء استفاده از مزیتهای نسبی موجود در استان و منطقه؛</a:t>
            </a:r>
          </a:p>
          <a:p>
            <a:pPr marL="320040" indent="-320040" eaLnBrk="1" fontAlgn="auto" hangingPunct="1">
              <a:lnSpc>
                <a:spcPct val="80000"/>
              </a:lnSpc>
              <a:spcAft>
                <a:spcPts val="0"/>
              </a:spcAft>
              <a:buFont typeface="Wingdings"/>
              <a:buNone/>
              <a:defRPr/>
            </a:pPr>
            <a:r>
              <a:rPr lang="fa-IR" sz="2800" dirty="0" smtClean="0">
                <a:cs typeface="B Ferdosi" pitchFamily="2" charset="-78"/>
              </a:rPr>
              <a:t>10 - </a:t>
            </a:r>
            <a:r>
              <a:rPr lang="ar-SA" sz="2800" dirty="0" smtClean="0">
                <a:cs typeface="B Ferdosi" pitchFamily="2" charset="-78"/>
              </a:rPr>
              <a:t>معرفی سازمانها و شرکتهای استفاده کننده از نتایج فعالیت قطب؛</a:t>
            </a:r>
            <a:r>
              <a:rPr lang="en-US" sz="2800" dirty="0" smtClean="0">
                <a:cs typeface="B Ferdosi" pitchFamily="2" charset="-78"/>
              </a:rPr>
              <a:t> </a:t>
            </a:r>
            <a:endParaRPr lang="fa-IR" sz="2800" dirty="0" smtClean="0">
              <a:cs typeface="B Ferdosi" pitchFamily="2" charset="-78"/>
            </a:endParaRPr>
          </a:p>
          <a:p>
            <a:pPr marL="320040" indent="-320040" eaLnBrk="1" fontAlgn="auto" hangingPunct="1">
              <a:lnSpc>
                <a:spcPct val="80000"/>
              </a:lnSpc>
              <a:spcAft>
                <a:spcPts val="0"/>
              </a:spcAft>
              <a:buFont typeface="Wingdings"/>
              <a:buNone/>
              <a:defRPr/>
            </a:pPr>
            <a:r>
              <a:rPr lang="fa-IR" sz="2800" dirty="0" smtClean="0">
                <a:cs typeface="B Ferdosi" pitchFamily="2" charset="-78"/>
              </a:rPr>
              <a:t>11 - </a:t>
            </a:r>
            <a:r>
              <a:rPr lang="ar-SA" sz="2800" dirty="0" smtClean="0">
                <a:cs typeface="B Ferdosi" pitchFamily="2" charset="-78"/>
              </a:rPr>
              <a:t>دستاوردهای برنامه با توجه به اهداف آیین نامه قطبهای علمی</a:t>
            </a:r>
          </a:p>
        </p:txBody>
      </p:sp>
    </p:spTree>
  </p:cSld>
  <p:clrMapOvr>
    <a:masterClrMapping/>
  </p:clrMapOvr>
  <p:transition advClick="0" advTm="3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sz="quarter" idx="1"/>
          </p:nvPr>
        </p:nvSpPr>
        <p:spPr>
          <a:xfrm>
            <a:off x="428625" y="1714500"/>
            <a:ext cx="8286750" cy="4786313"/>
          </a:xfrm>
        </p:spPr>
        <p:txBody>
          <a:bodyPr>
            <a:normAutofit fontScale="92500" lnSpcReduction="10000"/>
          </a:bodyPr>
          <a:lstStyle/>
          <a:p>
            <a:pPr marL="320040" indent="-320040" eaLnBrk="1" fontAlgn="auto" hangingPunct="1">
              <a:lnSpc>
                <a:spcPct val="80000"/>
              </a:lnSpc>
              <a:spcAft>
                <a:spcPts val="0"/>
              </a:spcAft>
              <a:buFont typeface="Wingdings" pitchFamily="2" charset="2"/>
              <a:buNone/>
              <a:defRPr/>
            </a:pPr>
            <a:endParaRPr lang="ar-SA" sz="1000" i="1" dirty="0" smtClean="0">
              <a:cs typeface="B Badr" pitchFamily="2" charset="-78"/>
            </a:endParaRPr>
          </a:p>
          <a:p>
            <a:pPr marL="320040" indent="-320040" eaLnBrk="1" fontAlgn="auto" hangingPunct="1">
              <a:lnSpc>
                <a:spcPct val="80000"/>
              </a:lnSpc>
              <a:spcAft>
                <a:spcPts val="0"/>
              </a:spcAft>
              <a:buFont typeface="Wingdings" pitchFamily="2" charset="2"/>
              <a:buNone/>
              <a:defRPr/>
            </a:pPr>
            <a:r>
              <a:rPr lang="fa-IR" sz="2400" b="1" dirty="0" smtClean="0">
                <a:cs typeface="B Badr" pitchFamily="2" charset="-78"/>
              </a:rPr>
              <a:t> </a:t>
            </a:r>
            <a:endParaRPr lang="fa-IR" sz="3200" b="1" dirty="0" smtClean="0">
              <a:cs typeface="B Ferdosi" pitchFamily="2" charset="-78"/>
            </a:endParaRPr>
          </a:p>
          <a:p>
            <a:pPr marL="320040" indent="-320040" eaLnBrk="1" fontAlgn="auto" hangingPunct="1">
              <a:lnSpc>
                <a:spcPct val="80000"/>
              </a:lnSpc>
              <a:spcAft>
                <a:spcPts val="0"/>
              </a:spcAft>
              <a:buFont typeface="Wingdings" pitchFamily="2" charset="2"/>
              <a:buChar char="Ø"/>
              <a:defRPr/>
            </a:pPr>
            <a:r>
              <a:rPr lang="ar-SA" sz="3200" i="1" dirty="0" smtClean="0">
                <a:cs typeface="B Ferdosi" pitchFamily="2" charset="-78"/>
              </a:rPr>
              <a:t> </a:t>
            </a:r>
            <a:r>
              <a:rPr lang="fa-IR" sz="3200" dirty="0" smtClean="0">
                <a:cs typeface="B Ferdosi" pitchFamily="2" charset="-78"/>
              </a:rPr>
              <a:t>درصد پيشرفت کار در برنامه پیشنهادی قطب</a:t>
            </a:r>
          </a:p>
          <a:p>
            <a:pPr marL="320040" indent="-320040" eaLnBrk="1" fontAlgn="auto" hangingPunct="1">
              <a:lnSpc>
                <a:spcPct val="80000"/>
              </a:lnSpc>
              <a:spcAft>
                <a:spcPts val="0"/>
              </a:spcAft>
              <a:buFont typeface="Wingdings" pitchFamily="2" charset="2"/>
              <a:buChar char="Ø"/>
              <a:defRPr/>
            </a:pPr>
            <a:r>
              <a:rPr lang="ar-SA" sz="3200" dirty="0" smtClean="0">
                <a:cs typeface="B Ferdosi" pitchFamily="2" charset="-78"/>
              </a:rPr>
              <a:t>مقالات بين المللي</a:t>
            </a:r>
            <a:endParaRPr lang="fa-IR" sz="3200" dirty="0" smtClean="0">
              <a:cs typeface="B Ferdosi" pitchFamily="2" charset="-78"/>
            </a:endParaRPr>
          </a:p>
          <a:p>
            <a:pPr marL="320040" indent="-320040" eaLnBrk="1" fontAlgn="auto" hangingPunct="1">
              <a:lnSpc>
                <a:spcPct val="80000"/>
              </a:lnSpc>
              <a:spcAft>
                <a:spcPts val="0"/>
              </a:spcAft>
              <a:buFont typeface="Wingdings" pitchFamily="2" charset="2"/>
              <a:buChar char="Ø"/>
              <a:defRPr/>
            </a:pPr>
            <a:r>
              <a:rPr lang="ar-SA" sz="3200" dirty="0" smtClean="0">
                <a:cs typeface="B Ferdosi" pitchFamily="2" charset="-78"/>
              </a:rPr>
              <a:t>مقالات علمي پژوهشي</a:t>
            </a:r>
            <a:endParaRPr lang="fa-IR" sz="3200" dirty="0" smtClean="0">
              <a:cs typeface="B Ferdosi" pitchFamily="2" charset="-78"/>
            </a:endParaRPr>
          </a:p>
          <a:p>
            <a:pPr marL="320040" indent="-320040" eaLnBrk="1" fontAlgn="auto" hangingPunct="1">
              <a:lnSpc>
                <a:spcPct val="80000"/>
              </a:lnSpc>
              <a:spcAft>
                <a:spcPts val="0"/>
              </a:spcAft>
              <a:buFont typeface="Wingdings" pitchFamily="2" charset="2"/>
              <a:buChar char="Ø"/>
              <a:defRPr/>
            </a:pPr>
            <a:r>
              <a:rPr lang="fa-IR" sz="3200" dirty="0" smtClean="0">
                <a:cs typeface="B Ferdosi" pitchFamily="2" charset="-78"/>
              </a:rPr>
              <a:t>ارائه </a:t>
            </a:r>
            <a:r>
              <a:rPr lang="ar-SA" sz="3200" dirty="0" smtClean="0">
                <a:cs typeface="B Ferdosi" pitchFamily="2" charset="-78"/>
              </a:rPr>
              <a:t>مقالات</a:t>
            </a:r>
            <a:r>
              <a:rPr lang="fa-IR" sz="3200" dirty="0" smtClean="0">
                <a:cs typeface="B Ferdosi" pitchFamily="2" charset="-78"/>
              </a:rPr>
              <a:t> در همايش هاي ملي و بين المللي </a:t>
            </a:r>
          </a:p>
          <a:p>
            <a:pPr marL="320040" indent="-320040" eaLnBrk="1" fontAlgn="auto" hangingPunct="1">
              <a:lnSpc>
                <a:spcPct val="80000"/>
              </a:lnSpc>
              <a:spcAft>
                <a:spcPts val="0"/>
              </a:spcAft>
              <a:buFont typeface="Wingdings" pitchFamily="2" charset="2"/>
              <a:buChar char="Ø"/>
              <a:defRPr/>
            </a:pPr>
            <a:r>
              <a:rPr lang="ar-SA" sz="3200" dirty="0" smtClean="0">
                <a:cs typeface="B Ferdosi" pitchFamily="2" charset="-78"/>
              </a:rPr>
              <a:t>نگارش و تدوين كتب در حد ملي و بين المللي</a:t>
            </a:r>
            <a:endParaRPr lang="fa-IR" sz="3200" dirty="0" smtClean="0">
              <a:cs typeface="B Ferdosi" pitchFamily="2" charset="-78"/>
            </a:endParaRPr>
          </a:p>
          <a:p>
            <a:pPr marL="320040" indent="-320040" eaLnBrk="1" fontAlgn="auto" hangingPunct="1">
              <a:lnSpc>
                <a:spcPct val="80000"/>
              </a:lnSpc>
              <a:spcAft>
                <a:spcPts val="0"/>
              </a:spcAft>
              <a:buFont typeface="Wingdings" pitchFamily="2" charset="2"/>
              <a:buChar char="Ø"/>
              <a:defRPr/>
            </a:pPr>
            <a:r>
              <a:rPr lang="ar-SA" sz="3200" dirty="0" smtClean="0">
                <a:cs typeface="B Ferdosi" pitchFamily="2" charset="-78"/>
              </a:rPr>
              <a:t>قرار داد هاي</a:t>
            </a:r>
            <a:r>
              <a:rPr lang="fa-IR" sz="3200" dirty="0" smtClean="0">
                <a:cs typeface="B Ferdosi" pitchFamily="2" charset="-78"/>
              </a:rPr>
              <a:t> پژوهشی پايان يافته</a:t>
            </a:r>
            <a:r>
              <a:rPr lang="ar-SA" sz="3200" dirty="0" smtClean="0">
                <a:cs typeface="B Ferdosi" pitchFamily="2" charset="-78"/>
              </a:rPr>
              <a:t> </a:t>
            </a:r>
            <a:r>
              <a:rPr lang="fa-IR" sz="3200" dirty="0" smtClean="0">
                <a:cs typeface="B Ferdosi" pitchFamily="2" charset="-78"/>
              </a:rPr>
              <a:t>با مراکزاجتمايي و </a:t>
            </a:r>
            <a:r>
              <a:rPr lang="ar-SA" sz="3200" dirty="0" smtClean="0">
                <a:cs typeface="B Ferdosi" pitchFamily="2" charset="-78"/>
              </a:rPr>
              <a:t>صنعتي از طريق  مبلغ و ميزان موفقيت آن</a:t>
            </a:r>
            <a:endParaRPr lang="fa-IR" sz="3200" dirty="0" smtClean="0">
              <a:cs typeface="B Ferdosi" pitchFamily="2" charset="-78"/>
            </a:endParaRPr>
          </a:p>
          <a:p>
            <a:pPr marL="320040" indent="-320040" eaLnBrk="1" fontAlgn="auto" hangingPunct="1">
              <a:lnSpc>
                <a:spcPct val="80000"/>
              </a:lnSpc>
              <a:spcAft>
                <a:spcPts val="0"/>
              </a:spcAft>
              <a:buFont typeface="Wingdings" pitchFamily="2" charset="2"/>
              <a:buChar char="Ø"/>
              <a:defRPr/>
            </a:pPr>
            <a:r>
              <a:rPr lang="ar-SA" sz="3200" dirty="0" smtClean="0">
                <a:cs typeface="B Ferdosi" pitchFamily="2" charset="-78"/>
              </a:rPr>
              <a:t>جوائز بر ترين هاي علمي و پژوهشي ملي و بين المللي</a:t>
            </a:r>
            <a:endParaRPr lang="fa-IR" sz="3200" dirty="0" smtClean="0">
              <a:cs typeface="B Ferdosi" pitchFamily="2" charset="-78"/>
            </a:endParaRPr>
          </a:p>
          <a:p>
            <a:pPr marL="320040" indent="-320040" eaLnBrk="1" fontAlgn="auto" hangingPunct="1">
              <a:lnSpc>
                <a:spcPct val="80000"/>
              </a:lnSpc>
              <a:spcAft>
                <a:spcPts val="0"/>
              </a:spcAft>
              <a:buFont typeface="Wingdings" pitchFamily="2" charset="2"/>
              <a:buChar char="Ø"/>
              <a:defRPr/>
            </a:pPr>
            <a:r>
              <a:rPr lang="ar-SA" sz="3200" dirty="0" smtClean="0">
                <a:cs typeface="B Ferdosi" pitchFamily="2" charset="-78"/>
              </a:rPr>
              <a:t>طراحي دروس جديد در حد تحصيلات تكميلي و كارشناسي</a:t>
            </a:r>
            <a:endParaRPr lang="fa-IR" sz="3200" dirty="0" smtClean="0">
              <a:cs typeface="B Ferdosi" pitchFamily="2" charset="-78"/>
            </a:endParaRPr>
          </a:p>
          <a:p>
            <a:pPr marL="320040" indent="-320040" eaLnBrk="1" fontAlgn="auto" hangingPunct="1">
              <a:lnSpc>
                <a:spcPct val="80000"/>
              </a:lnSpc>
              <a:spcAft>
                <a:spcPts val="0"/>
              </a:spcAft>
              <a:buFont typeface="Wingdings" pitchFamily="2" charset="2"/>
              <a:buChar char="Ø"/>
              <a:defRPr/>
            </a:pPr>
            <a:r>
              <a:rPr lang="fa-IR" sz="3200" dirty="0" smtClean="0">
                <a:cs typeface="B Ferdosi" pitchFamily="2" charset="-78"/>
              </a:rPr>
              <a:t>تعداد دانشجويان هدايت شده کارشناسی ارشد و دکتری</a:t>
            </a:r>
            <a:r>
              <a:rPr lang="ar-SA" sz="3200" dirty="0" smtClean="0">
                <a:cs typeface="B Ferdosi" pitchFamily="2" charset="-78"/>
              </a:rPr>
              <a:t> </a:t>
            </a:r>
            <a:endParaRPr lang="en-US" sz="3200" dirty="0" smtClean="0">
              <a:cs typeface="B Ferdosi" pitchFamily="2" charset="-78"/>
            </a:endParaRPr>
          </a:p>
        </p:txBody>
      </p:sp>
      <p:sp>
        <p:nvSpPr>
          <p:cNvPr id="3" name="Rectangle 2"/>
          <p:cNvSpPr>
            <a:spLocks noGrp="1" noChangeArrowheads="1"/>
          </p:cNvSpPr>
          <p:nvPr>
            <p:ph type="title"/>
          </p:nvPr>
        </p:nvSpPr>
        <p:spPr>
          <a:xfrm>
            <a:off x="914400" y="357188"/>
            <a:ext cx="7772400" cy="714375"/>
          </a:xfrm>
        </p:spPr>
        <p:txBody>
          <a:bodyPr>
            <a:normAutofit fontScale="90000"/>
          </a:bodyPr>
          <a:lstStyle/>
          <a:p>
            <a:pPr algn="ctr" eaLnBrk="1" fontAlgn="auto" hangingPunct="1">
              <a:spcAft>
                <a:spcPts val="0"/>
              </a:spcAft>
              <a:defRPr/>
            </a:pPr>
            <a:r>
              <a:rPr lang="fa-IR" sz="3600" b="1" dirty="0" smtClean="0">
                <a:solidFill>
                  <a:srgbClr val="000099"/>
                </a:solidFill>
                <a:cs typeface="B Ferdosi" pitchFamily="2" charset="-78"/>
              </a:rPr>
              <a:t>معیار اصلی ارزیابی</a:t>
            </a:r>
            <a:r>
              <a:rPr lang="en-US" sz="3800" dirty="0" smtClean="0">
                <a:solidFill>
                  <a:schemeClr val="tx1"/>
                </a:solidFill>
              </a:rPr>
              <a:t/>
            </a:r>
            <a:br>
              <a:rPr lang="en-US" sz="3800" dirty="0" smtClean="0">
                <a:solidFill>
                  <a:schemeClr val="tx1"/>
                </a:solidFill>
              </a:rPr>
            </a:br>
            <a:endParaRPr lang="en-US" sz="3800" dirty="0" smtClean="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00063" y="214313"/>
            <a:ext cx="8186737" cy="1000125"/>
          </a:xfrm>
        </p:spPr>
        <p:txBody>
          <a:bodyPr/>
          <a:lstStyle/>
          <a:p>
            <a:pPr algn="ctr" eaLnBrk="1" hangingPunct="1"/>
            <a:r>
              <a:rPr lang="fa-IR" sz="3200" b="1" smtClean="0">
                <a:solidFill>
                  <a:srgbClr val="000099"/>
                </a:solidFill>
                <a:cs typeface="B Ferdosi" pitchFamily="2" charset="-78"/>
              </a:rPr>
              <a:t>معيارهاي ارزيابي برنامه قطب هاي علمي</a:t>
            </a:r>
            <a:endParaRPr lang="en-US" sz="3200" b="1" smtClean="0">
              <a:solidFill>
                <a:srgbClr val="000099"/>
              </a:solidFill>
              <a:cs typeface="B Ferdosi" pitchFamily="2" charset="-78"/>
            </a:endParaRPr>
          </a:p>
        </p:txBody>
      </p:sp>
      <p:graphicFrame>
        <p:nvGraphicFramePr>
          <p:cNvPr id="569512" name="Group 168"/>
          <p:cNvGraphicFramePr>
            <a:graphicFrameLocks noGrp="1"/>
          </p:cNvGraphicFramePr>
          <p:nvPr>
            <p:ph sz="half" idx="1"/>
          </p:nvPr>
        </p:nvGraphicFramePr>
        <p:xfrm>
          <a:off x="539750" y="1643063"/>
          <a:ext cx="8229600" cy="4857750"/>
        </p:xfrm>
        <a:graphic>
          <a:graphicData uri="http://schemas.openxmlformats.org/drawingml/2006/table">
            <a:tbl>
              <a:tblPr/>
              <a:tblGrid>
                <a:gridCol w="1235075"/>
                <a:gridCol w="501650"/>
                <a:gridCol w="938213"/>
                <a:gridCol w="647700"/>
                <a:gridCol w="720725"/>
                <a:gridCol w="576262"/>
                <a:gridCol w="646113"/>
                <a:gridCol w="2520950"/>
                <a:gridCol w="442912"/>
              </a:tblGrid>
              <a:tr h="294969">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900" b="1" i="0" u="none" strike="noStrike" cap="none" normalizeH="0" baseline="0" dirty="0" smtClean="0">
                          <a:ln>
                            <a:noFill/>
                          </a:ln>
                          <a:solidFill>
                            <a:schemeClr val="tx1"/>
                          </a:solidFill>
                          <a:effectLst/>
                          <a:latin typeface="Arial" charset="0"/>
                          <a:cs typeface="B Nazanin" pitchFamily="2" charset="-78"/>
                        </a:rPr>
                        <a:t>امتيازات كسب شده</a:t>
                      </a:r>
                      <a:endParaRPr kumimoji="0" lang="en-US" sz="900" b="1" i="0" u="none" strike="noStrike" cap="none" normalizeH="0" baseline="0" dirty="0" smtClean="0">
                        <a:ln>
                          <a:noFill/>
                        </a:ln>
                        <a:solidFill>
                          <a:schemeClr val="tx1"/>
                        </a:solidFill>
                        <a:effectLst/>
                        <a:latin typeface="Arial"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900" b="1" i="0" u="none" strike="noStrike" cap="none" normalizeH="0" baseline="0" smtClean="0">
                          <a:ln>
                            <a:noFill/>
                          </a:ln>
                          <a:solidFill>
                            <a:schemeClr val="tx1"/>
                          </a:solidFill>
                          <a:effectLst/>
                          <a:latin typeface="Arial" charset="0"/>
                          <a:cs typeface="B Nazanin" pitchFamily="2" charset="-78"/>
                        </a:rPr>
                        <a:t>ضريب</a:t>
                      </a:r>
                      <a:endParaRPr kumimoji="0" lang="en-US" sz="9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900" b="1" i="0" u="none" strike="noStrike" cap="none" normalizeH="0" baseline="0" smtClean="0">
                          <a:ln>
                            <a:noFill/>
                          </a:ln>
                          <a:solidFill>
                            <a:schemeClr val="tx1"/>
                          </a:solidFill>
                          <a:effectLst/>
                          <a:latin typeface="Arial" charset="0"/>
                          <a:cs typeface="B Nazanin" pitchFamily="2" charset="-78"/>
                        </a:rPr>
                        <a:t>بسيار ضعيف (0)</a:t>
                      </a:r>
                      <a:endParaRPr kumimoji="0" lang="en-US" sz="9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900" b="1" i="0" u="none" strike="noStrike" cap="none" normalizeH="0" baseline="0" smtClean="0">
                          <a:ln>
                            <a:noFill/>
                          </a:ln>
                          <a:solidFill>
                            <a:schemeClr val="tx1"/>
                          </a:solidFill>
                          <a:effectLst/>
                          <a:latin typeface="Arial" charset="0"/>
                          <a:cs typeface="B Nazanin" pitchFamily="2" charset="-78"/>
                        </a:rPr>
                        <a:t>ضعيف(1)</a:t>
                      </a:r>
                      <a:endParaRPr kumimoji="0" lang="en-US" sz="9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900" b="1" i="0" u="none" strike="noStrike" cap="none" normalizeH="0" baseline="0" smtClean="0">
                          <a:ln>
                            <a:noFill/>
                          </a:ln>
                          <a:solidFill>
                            <a:schemeClr val="tx1"/>
                          </a:solidFill>
                          <a:effectLst/>
                          <a:latin typeface="Arial" charset="0"/>
                          <a:cs typeface="B Nazanin" pitchFamily="2" charset="-78"/>
                        </a:rPr>
                        <a:t>متوسط(3)</a:t>
                      </a:r>
                      <a:endParaRPr kumimoji="0" lang="en-US" sz="9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900" b="1" i="0" u="none" strike="noStrike" cap="none" normalizeH="0" baseline="0" smtClean="0">
                          <a:ln>
                            <a:noFill/>
                          </a:ln>
                          <a:solidFill>
                            <a:schemeClr val="tx1"/>
                          </a:solidFill>
                          <a:effectLst/>
                          <a:latin typeface="Arial" charset="0"/>
                          <a:cs typeface="B Nazanin" pitchFamily="2" charset="-78"/>
                        </a:rPr>
                        <a:t>خوب(3)</a:t>
                      </a:r>
                      <a:endParaRPr kumimoji="0" lang="en-US" sz="9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900" b="1" i="0" u="none" strike="noStrike" cap="none" normalizeH="0" baseline="0" smtClean="0">
                          <a:ln>
                            <a:noFill/>
                          </a:ln>
                          <a:solidFill>
                            <a:schemeClr val="tx1"/>
                          </a:solidFill>
                          <a:effectLst/>
                          <a:latin typeface="Arial" charset="0"/>
                          <a:cs typeface="B Nazanin" pitchFamily="2" charset="-78"/>
                        </a:rPr>
                        <a:t>عالي(4)</a:t>
                      </a:r>
                      <a:endParaRPr kumimoji="0" lang="en-US" sz="9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نوع فعاليت</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900" b="1" i="0" u="none" strike="noStrike" cap="none" normalizeH="0" baseline="0" smtClean="0">
                          <a:ln>
                            <a:noFill/>
                          </a:ln>
                          <a:solidFill>
                            <a:schemeClr val="tx1"/>
                          </a:solidFill>
                          <a:effectLst/>
                          <a:latin typeface="Arial" charset="0"/>
                          <a:cs typeface="B Nazanin" pitchFamily="2" charset="-78"/>
                        </a:rPr>
                        <a:t>رديف </a:t>
                      </a:r>
                      <a:endParaRPr kumimoji="0" lang="en-US" sz="9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4969">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2</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ميزان نو آوري</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1</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534">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2</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توليد دانش فني</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2</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534">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2</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زمينه سازي براي تربيت پژوهشگران زبده</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3</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534">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2</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گسترش مرزهاي دانش</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4</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534">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3</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dirty="0" smtClean="0">
                          <a:ln>
                            <a:noFill/>
                          </a:ln>
                          <a:solidFill>
                            <a:schemeClr val="tx1"/>
                          </a:solidFill>
                          <a:effectLst/>
                          <a:latin typeface="Arial" charset="0"/>
                          <a:cs typeface="B Nazanin" pitchFamily="2" charset="-78"/>
                        </a:rPr>
                        <a:t>پاسخگويي به نيازهاي اساسي جامعه </a:t>
                      </a:r>
                      <a:endParaRPr kumimoji="0" lang="en-US" sz="1200" b="1" i="0" u="none" strike="noStrike" cap="none" normalizeH="0" baseline="0" dirty="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5</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890">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2</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نحوه تامين منابع مالي مورد نياز براي اجراي برنامه </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6</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890">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2</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dirty="0" smtClean="0">
                          <a:ln>
                            <a:noFill/>
                          </a:ln>
                          <a:solidFill>
                            <a:schemeClr val="tx1"/>
                          </a:solidFill>
                          <a:effectLst/>
                          <a:latin typeface="Arial" charset="0"/>
                          <a:cs typeface="B Nazanin" pitchFamily="2" charset="-78"/>
                        </a:rPr>
                        <a:t>متناسب بودن روشهاي پيشنهادي براي اجراي برنامه </a:t>
                      </a:r>
                      <a:endParaRPr kumimoji="0" lang="en-US" sz="1200" b="1" i="0" u="none" strike="noStrike" cap="none" normalizeH="0" baseline="0" dirty="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7</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890">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3</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dirty="0" smtClean="0">
                          <a:ln>
                            <a:noFill/>
                          </a:ln>
                          <a:solidFill>
                            <a:schemeClr val="tx1"/>
                          </a:solidFill>
                          <a:effectLst/>
                          <a:latin typeface="Arial" charset="0"/>
                          <a:cs typeface="B Nazanin" pitchFamily="2" charset="-78"/>
                        </a:rPr>
                        <a:t>قابليت اجراي برنامه با توجه به منابع انساني موجود</a:t>
                      </a:r>
                      <a:endParaRPr kumimoji="0" lang="en-US" sz="1200" b="1" i="0" u="none" strike="noStrike" cap="none" normalizeH="0" baseline="0" dirty="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8</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534">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2</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استفاده از مزيتهاي نسبي موجود در استان </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9</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534">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2</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كفايت منابع سخت افزاري و نرم افزاري</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10</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534">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1</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هماهنگي اجزاي برنامه </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11</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534">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1</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تناسب اجزاي برنامه با جدول زمانبندي</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12</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534">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1</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B Nazanin" pitchFamily="2" charset="-78"/>
                        </a:rPr>
                        <a:t>قابليت استفاده از نتايج و دستاوردهاي قطب</a:t>
                      </a:r>
                      <a:endParaRPr kumimoji="0" lang="en-US" sz="1200" b="1"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B Nazanin" pitchFamily="2" charset="-78"/>
                        </a:rPr>
                        <a:t>13</a:t>
                      </a:r>
                      <a:endParaRPr kumimoji="0" lang="en-US" sz="900" b="0" i="0" u="none" strike="noStrike" cap="none" normalizeH="0" baseline="0" smtClean="0">
                        <a:ln>
                          <a:noFill/>
                        </a:ln>
                        <a:solidFill>
                          <a:schemeClr val="tx1"/>
                        </a:solidFill>
                        <a:effectLst/>
                        <a:latin typeface="Arial"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365">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900" b="0" i="0" u="none" strike="noStrike" cap="none" normalizeH="0" baseline="0" smtClean="0">
                          <a:ln>
                            <a:noFill/>
                          </a:ln>
                          <a:solidFill>
                            <a:schemeClr val="tx1"/>
                          </a:solidFill>
                          <a:effectLst/>
                          <a:latin typeface="Arial" charset="0"/>
                          <a:cs typeface="Arial" charset="0"/>
                        </a:rPr>
                        <a:t>-</a:t>
                      </a: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fa-IR" sz="1200" b="1" i="0" u="none" strike="noStrike" cap="none" normalizeH="0" baseline="0" smtClean="0">
                          <a:ln>
                            <a:noFill/>
                          </a:ln>
                          <a:solidFill>
                            <a:schemeClr val="tx1"/>
                          </a:solidFill>
                          <a:effectLst/>
                          <a:latin typeface="Arial" charset="0"/>
                          <a:cs typeface="Arial" charset="0"/>
                        </a:rPr>
                        <a:t>جمع امتيازات</a:t>
                      </a:r>
                      <a:endParaRPr kumimoji="0" lang="en-US" sz="12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fa-IR" sz="900" b="0" i="0" u="none" strike="noStrike" cap="none" normalizeH="0" baseline="0" dirty="0" smtClean="0">
                        <a:ln>
                          <a:noFill/>
                        </a:ln>
                        <a:solidFill>
                          <a:schemeClr val="tx1"/>
                        </a:solidFill>
                        <a:effectLst/>
                        <a:latin typeface="Arial" charset="0"/>
                        <a:cs typeface="Arial" charset="0"/>
                      </a:endParaRPr>
                    </a:p>
                    <a:p>
                      <a:pPr marL="0" marR="0" lvl="0" indent="0" algn="r" defTabSz="914400" rtl="1"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9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sz="quarter" idx="1"/>
          </p:nvPr>
        </p:nvSpPr>
        <p:spPr>
          <a:xfrm>
            <a:off x="214313" y="1643063"/>
            <a:ext cx="8715375" cy="4786312"/>
          </a:xfrm>
        </p:spPr>
        <p:txBody>
          <a:bodyPr/>
          <a:lstStyle/>
          <a:p>
            <a:pPr eaLnBrk="1" hangingPunct="1">
              <a:buFont typeface="Wingdings" pitchFamily="2" charset="2"/>
              <a:buChar char="Ø"/>
            </a:pPr>
            <a:r>
              <a:rPr lang="fa-IR" sz="2800" smtClean="0">
                <a:cs typeface="B Ferdosi" pitchFamily="2" charset="-78"/>
              </a:rPr>
              <a:t>ايجاد فضای رقابتی سالم براي كسب عنوان قطب علمي</a:t>
            </a:r>
          </a:p>
          <a:p>
            <a:pPr eaLnBrk="1" hangingPunct="1">
              <a:buFont typeface="Wingdings" pitchFamily="2" charset="2"/>
              <a:buChar char="Ø"/>
            </a:pPr>
            <a:r>
              <a:rPr lang="fa-IR" sz="2800" smtClean="0">
                <a:cs typeface="B Ferdosi" pitchFamily="2" charset="-78"/>
              </a:rPr>
              <a:t>بازسازی و نوسازی آزمايشگاههای تحقيقاتی</a:t>
            </a:r>
          </a:p>
          <a:p>
            <a:pPr eaLnBrk="1" hangingPunct="1">
              <a:buFont typeface="Wingdings" pitchFamily="2" charset="2"/>
              <a:buChar char="Ø"/>
            </a:pPr>
            <a:r>
              <a:rPr lang="fa-IR" sz="2800" smtClean="0">
                <a:cs typeface="B Ferdosi" pitchFamily="2" charset="-78"/>
              </a:rPr>
              <a:t>توسعه همكاريهای علمي بين‌المللي برای تحقق اهداف قطب</a:t>
            </a:r>
          </a:p>
          <a:p>
            <a:pPr eaLnBrk="1" hangingPunct="1">
              <a:buFont typeface="Wingdings" pitchFamily="2" charset="2"/>
              <a:buChar char="Ø"/>
            </a:pPr>
            <a:r>
              <a:rPr lang="fa-IR" sz="2800" smtClean="0">
                <a:cs typeface="B Ferdosi" pitchFamily="2" charset="-78"/>
              </a:rPr>
              <a:t>ايجاد بسترهای سخت‌افزاری و نرم‌افزاری برای «نوآوری»</a:t>
            </a:r>
          </a:p>
          <a:p>
            <a:pPr eaLnBrk="1" hangingPunct="1">
              <a:buFont typeface="Wingdings" pitchFamily="2" charset="2"/>
              <a:buChar char="Ø"/>
            </a:pPr>
            <a:r>
              <a:rPr lang="fa-IR" sz="2800" smtClean="0">
                <a:cs typeface="B Ferdosi" pitchFamily="2" charset="-78"/>
              </a:rPr>
              <a:t>تلاش برای ارتباط موثرتر با بخشهای اقتصادی برای حل معضلات و رفع نيازها</a:t>
            </a:r>
          </a:p>
          <a:p>
            <a:pPr eaLnBrk="1" hangingPunct="1">
              <a:buFont typeface="Wingdings" pitchFamily="2" charset="2"/>
              <a:buChar char="Ø"/>
            </a:pPr>
            <a:r>
              <a:rPr lang="fa-IR" sz="2800" smtClean="0">
                <a:cs typeface="B Ferdosi" pitchFamily="2" charset="-78"/>
              </a:rPr>
              <a:t>فراهم شدن الگوهايی برای اصلاح كاركردی دانشگاهها</a:t>
            </a:r>
          </a:p>
          <a:p>
            <a:pPr eaLnBrk="1" hangingPunct="1">
              <a:buFont typeface="Wingdings" pitchFamily="2" charset="2"/>
              <a:buChar char="Ø"/>
            </a:pPr>
            <a:r>
              <a:rPr lang="fa-IR" sz="2800" smtClean="0">
                <a:cs typeface="B Ferdosi" pitchFamily="2" charset="-78"/>
              </a:rPr>
              <a:t>زمينه‌سازی برای جذب و حفظ نيروهای نخبه و استعدادهای درخشان در دانشگاهها</a:t>
            </a:r>
          </a:p>
          <a:p>
            <a:pPr eaLnBrk="1" hangingPunct="1">
              <a:buFont typeface="Wingdings" pitchFamily="2" charset="2"/>
              <a:buChar char="Ø"/>
            </a:pPr>
            <a:r>
              <a:rPr lang="fa-IR" sz="2800" smtClean="0">
                <a:cs typeface="B Ferdosi" pitchFamily="2" charset="-78"/>
              </a:rPr>
              <a:t>ارائه دستاوردهای تخصصي در هريك از قطبهای علمي</a:t>
            </a:r>
          </a:p>
          <a:p>
            <a:pPr eaLnBrk="1" hangingPunct="1">
              <a:buFont typeface="Wingdings" pitchFamily="2" charset="2"/>
              <a:buChar char="Ø"/>
            </a:pPr>
            <a:r>
              <a:rPr lang="fa-IR" sz="2800" smtClean="0">
                <a:cs typeface="B Ferdosi" pitchFamily="2" charset="-78"/>
              </a:rPr>
              <a:t>ایجاد بستر همکاری موثر و مفید بین رشته ای و بین دانشگاهی</a:t>
            </a:r>
            <a:endParaRPr lang="en-US" sz="2800" smtClean="0">
              <a:cs typeface="B Ferdosi" pitchFamily="2" charset="-78"/>
            </a:endParaRPr>
          </a:p>
        </p:txBody>
      </p:sp>
      <p:sp>
        <p:nvSpPr>
          <p:cNvPr id="23555" name="Rectangle 2"/>
          <p:cNvSpPr>
            <a:spLocks noGrp="1" noChangeArrowheads="1"/>
          </p:cNvSpPr>
          <p:nvPr>
            <p:ph type="title"/>
          </p:nvPr>
        </p:nvSpPr>
        <p:spPr>
          <a:xfrm>
            <a:off x="500063" y="214313"/>
            <a:ext cx="8186737" cy="1000125"/>
          </a:xfrm>
        </p:spPr>
        <p:txBody>
          <a:bodyPr/>
          <a:lstStyle/>
          <a:p>
            <a:pPr algn="ctr" eaLnBrk="1" hangingPunct="1"/>
            <a:r>
              <a:rPr lang="fa-IR" sz="3200" b="1" smtClean="0">
                <a:solidFill>
                  <a:srgbClr val="000099"/>
                </a:solidFill>
                <a:cs typeface="B Ferdosi" pitchFamily="2" charset="-78"/>
              </a:rPr>
              <a:t>کامیابی ها و دستاوردهای ممکن توسط قطب های علمی</a:t>
            </a:r>
            <a:endParaRPr lang="en-US" sz="3200" b="1" smtClean="0">
              <a:solidFill>
                <a:srgbClr val="000099"/>
              </a:solidFill>
              <a:cs typeface="B Ferdosi" pitchFamily="2" charset="-78"/>
            </a:endParaRPr>
          </a:p>
        </p:txBody>
      </p:sp>
    </p:spTree>
  </p:cSld>
  <p:clrMapOvr>
    <a:masterClrMapping/>
  </p:clrMapOvr>
  <p:transition advClick="0" advTm="3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12775" y="228600"/>
            <a:ext cx="8153400" cy="990600"/>
          </a:xfrm>
        </p:spPr>
        <p:txBody>
          <a:bodyPr/>
          <a:lstStyle/>
          <a:p>
            <a:pPr algn="ctr" eaLnBrk="1" hangingPunct="1"/>
            <a:r>
              <a:rPr lang="fa-IR" sz="3200" b="1" smtClean="0">
                <a:solidFill>
                  <a:srgbClr val="000099"/>
                </a:solidFill>
                <a:cs typeface="B Ferdosi" pitchFamily="2" charset="-78"/>
              </a:rPr>
              <a:t>منابع مالی قطبهای علمی</a:t>
            </a:r>
            <a:endParaRPr lang="en-US" sz="3200" b="1" smtClean="0">
              <a:solidFill>
                <a:srgbClr val="000099"/>
              </a:solidFill>
              <a:cs typeface="B Ferdosi" pitchFamily="2" charset="-78"/>
            </a:endParaRPr>
          </a:p>
        </p:txBody>
      </p:sp>
      <p:sp>
        <p:nvSpPr>
          <p:cNvPr id="24579" name="Rectangle 3"/>
          <p:cNvSpPr>
            <a:spLocks noGrp="1" noChangeArrowheads="1"/>
          </p:cNvSpPr>
          <p:nvPr>
            <p:ph sz="quarter" idx="1"/>
          </p:nvPr>
        </p:nvSpPr>
        <p:spPr>
          <a:xfrm>
            <a:off x="612775" y="1600200"/>
            <a:ext cx="8153400" cy="4495800"/>
          </a:xfrm>
        </p:spPr>
        <p:txBody>
          <a:bodyPr/>
          <a:lstStyle/>
          <a:p>
            <a:pPr algn="just" eaLnBrk="1" hangingPunct="1"/>
            <a:r>
              <a:rPr lang="fa-IR" sz="3200" u="sng" smtClean="0">
                <a:cs typeface="B Ferdosi" pitchFamily="2" charset="-78"/>
              </a:rPr>
              <a:t>ماده 10 ـ آئين نامه</a:t>
            </a:r>
            <a:endParaRPr lang="en-US" sz="3200" b="1" i="1" smtClean="0">
              <a:cs typeface="B Ferdosi" pitchFamily="2" charset="-78"/>
            </a:endParaRPr>
          </a:p>
          <a:p>
            <a:pPr algn="just" eaLnBrk="1" hangingPunct="1"/>
            <a:r>
              <a:rPr lang="fa-IR" sz="3200" smtClean="0">
                <a:cs typeface="B Ferdosi" pitchFamily="2" charset="-78"/>
              </a:rPr>
              <a:t>برای حمایت مالی از قطب‌هاي علمي کشور، اعتبارات اختصاص یافته به وزارت بر اساس ارزیابی عملکرد سالانه قطبهای علمی به مؤسسه های وابسته به وزارت ابلاغ می شود و این مؤسسه ها موظف اند مبالغ اختصاص یافته به هریک از قطبهای علمی را به طور کامل در اختیار آن قطب قرار دهند تا در اجرای برنامه مصوب خود هزینه نمایند. علاوه بر این، کمکهای مالی مؤسسه و درآمدهای حاصل از فعالیتها و خدمات علمی قطب جزو منابع مالی قطبهای علمی محسوب می شوند. </a:t>
            </a:r>
            <a:endParaRPr lang="en-US" sz="3200" smtClean="0">
              <a:cs typeface="B Ferdosi"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571500" y="214313"/>
            <a:ext cx="8153400" cy="990600"/>
          </a:xfrm>
        </p:spPr>
        <p:txBody>
          <a:bodyPr/>
          <a:lstStyle/>
          <a:p>
            <a:pPr algn="ctr"/>
            <a:r>
              <a:rPr lang="fa-IR" sz="3200" b="1" smtClean="0">
                <a:solidFill>
                  <a:srgbClr val="000099"/>
                </a:solidFill>
                <a:ea typeface="2  Ferdosi"/>
                <a:cs typeface="B Ferdosi" pitchFamily="2" charset="-78"/>
              </a:rPr>
              <a:t>شرایط انحلال یا لغو عنوان قطب علمی</a:t>
            </a:r>
          </a:p>
        </p:txBody>
      </p:sp>
      <p:sp>
        <p:nvSpPr>
          <p:cNvPr id="25603" name="Content Placeholder 2"/>
          <p:cNvSpPr>
            <a:spLocks noGrp="1"/>
          </p:cNvSpPr>
          <p:nvPr>
            <p:ph sz="quarter" idx="1"/>
          </p:nvPr>
        </p:nvSpPr>
        <p:spPr>
          <a:xfrm>
            <a:off x="612775" y="1600200"/>
            <a:ext cx="8153400" cy="4495800"/>
          </a:xfrm>
        </p:spPr>
        <p:txBody>
          <a:bodyPr/>
          <a:lstStyle/>
          <a:p>
            <a:pPr eaLnBrk="1" hangingPunct="1">
              <a:buFont typeface="Wingdings" pitchFamily="2" charset="2"/>
              <a:buNone/>
            </a:pPr>
            <a:endParaRPr lang="fa-IR" sz="3100" b="1" smtClean="0">
              <a:ea typeface="2  Ferdosi"/>
              <a:cs typeface="2  Ferdosi"/>
            </a:endParaRPr>
          </a:p>
          <a:p>
            <a:pPr eaLnBrk="1" hangingPunct="1">
              <a:buFont typeface="Wingdings" pitchFamily="2" charset="2"/>
              <a:buNone/>
            </a:pPr>
            <a:r>
              <a:rPr lang="fa-IR" sz="3100" smtClean="0">
                <a:ea typeface="2  Ferdosi"/>
                <a:cs typeface="B Ferdosi" pitchFamily="2" charset="-78"/>
              </a:rPr>
              <a:t>1- چنانچه ارزیابی عملکرد قطب علمی درطول 2 سال متوالی کمتر از حد نصاب در اجرای مأموریت و برنامه مصوب قطب باشد. </a:t>
            </a:r>
          </a:p>
          <a:p>
            <a:pPr eaLnBrk="1" hangingPunct="1">
              <a:buFont typeface="Wingdings" pitchFamily="2" charset="2"/>
              <a:buNone/>
            </a:pPr>
            <a:r>
              <a:rPr lang="fa-IR" sz="3100" smtClean="0">
                <a:ea typeface="2  Ferdosi"/>
                <a:cs typeface="B Ferdosi" pitchFamily="2" charset="-78"/>
              </a:rPr>
              <a:t>2- در خواست رئیس مؤسسه یا دستور وزیر علوم، تحقیقات و فناوری</a:t>
            </a:r>
          </a:p>
          <a:p>
            <a:pPr eaLnBrk="1" hangingPunct="1">
              <a:buFont typeface="Wingdings" pitchFamily="2" charset="2"/>
              <a:buNone/>
            </a:pPr>
            <a:r>
              <a:rPr lang="fa-IR" sz="3100" smtClean="0">
                <a:ea typeface="2  Ferdosi"/>
                <a:cs typeface="B Ferdosi" pitchFamily="2" charset="-78"/>
              </a:rPr>
              <a:t>3- کاهش تعداد اعضاء هسته مرکزی واجد شرایط به زیر حد نصاب تعیین شده در آیین نامه </a:t>
            </a:r>
          </a:p>
          <a:p>
            <a:pPr eaLnBrk="1" hangingPunct="1">
              <a:buFont typeface="Wingdings" pitchFamily="2" charset="2"/>
              <a:buNone/>
            </a:pPr>
            <a:endParaRPr lang="en-US" smtClean="0">
              <a:ea typeface="2  Ferdosi"/>
              <a:cs typeface="2  Ferdos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188913"/>
            <a:ext cx="9144000" cy="1279525"/>
          </a:xfrm>
        </p:spPr>
        <p:txBody>
          <a:bodyPr/>
          <a:lstStyle/>
          <a:p>
            <a:pPr algn="ctr" eaLnBrk="1" hangingPunct="1"/>
            <a:r>
              <a:rPr lang="fa-IR" sz="3200" b="1" smtClean="0">
                <a:solidFill>
                  <a:srgbClr val="000099"/>
                </a:solidFill>
                <a:cs typeface="B Ferdosi" pitchFamily="2" charset="-78"/>
              </a:rPr>
              <a:t>قطب های علمی كشور</a:t>
            </a:r>
            <a:r>
              <a:rPr lang="en-US" sz="3200" smtClean="0">
                <a:solidFill>
                  <a:srgbClr val="000099"/>
                </a:solidFill>
                <a:cs typeface="B Ferdosi" pitchFamily="2" charset="-78"/>
              </a:rPr>
              <a:t/>
            </a:r>
            <a:br>
              <a:rPr lang="en-US" sz="3200" smtClean="0">
                <a:solidFill>
                  <a:srgbClr val="000099"/>
                </a:solidFill>
                <a:cs typeface="B Ferdosi" pitchFamily="2" charset="-78"/>
              </a:rPr>
            </a:br>
            <a:r>
              <a:rPr lang="fa-IR" sz="3200" smtClean="0">
                <a:solidFill>
                  <a:srgbClr val="000099"/>
                </a:solidFill>
                <a:cs typeface="B Ferdosi" pitchFamily="2" charset="-78"/>
              </a:rPr>
              <a:t>ارائه به نشست معاونين پژوهشي دانشگاه ها</a:t>
            </a:r>
            <a:endParaRPr lang="en-US" sz="3200" smtClean="0">
              <a:solidFill>
                <a:srgbClr val="000099"/>
              </a:solidFill>
              <a:cs typeface="B Ferdosi" pitchFamily="2" charset="-78"/>
            </a:endParaRPr>
          </a:p>
        </p:txBody>
      </p:sp>
      <p:sp>
        <p:nvSpPr>
          <p:cNvPr id="10243" name="WordArt 7"/>
          <p:cNvSpPr>
            <a:spLocks noChangeArrowheads="1" noChangeShapeType="1" noTextEdit="1"/>
          </p:cNvSpPr>
          <p:nvPr/>
        </p:nvSpPr>
        <p:spPr bwMode="auto">
          <a:xfrm>
            <a:off x="755650" y="1844675"/>
            <a:ext cx="7345363" cy="2400300"/>
          </a:xfrm>
          <a:prstGeom prst="rect">
            <a:avLst/>
          </a:prstGeom>
        </p:spPr>
        <p:txBody>
          <a:bodyPr wrap="none" fromWordArt="1">
            <a:prstTxWarp prst="textPlain">
              <a:avLst>
                <a:gd name="adj" fmla="val 50000"/>
              </a:avLst>
            </a:prstTxWarp>
          </a:bodyPr>
          <a:lstStyle/>
          <a:p>
            <a:r>
              <a:rPr lang="fa-IR" sz="4000" kern="10">
                <a:ln w="19050">
                  <a:solidFill>
                    <a:srgbClr val="99CCFF"/>
                  </a:solidFill>
                  <a:round/>
                  <a:headEnd/>
                  <a:tailEnd/>
                </a:ln>
                <a:solidFill>
                  <a:srgbClr val="0066CC"/>
                </a:solidFill>
                <a:effectLst>
                  <a:outerShdw dist="35921" dir="2700000" algn="ctr" rotWithShape="0">
                    <a:srgbClr val="990000"/>
                  </a:outerShdw>
                </a:effectLst>
                <a:cs typeface="B Ferdosi"/>
              </a:rPr>
              <a:t>اصول، مبنا ها ومعيار های </a:t>
            </a:r>
          </a:p>
          <a:p>
            <a:r>
              <a:rPr lang="fa-IR" sz="4000" kern="10">
                <a:ln w="19050">
                  <a:solidFill>
                    <a:srgbClr val="99CCFF"/>
                  </a:solidFill>
                  <a:round/>
                  <a:headEnd/>
                  <a:tailEnd/>
                </a:ln>
                <a:solidFill>
                  <a:srgbClr val="0066CC"/>
                </a:solidFill>
                <a:effectLst>
                  <a:outerShdw dist="35921" dir="2700000" algn="ctr" rotWithShape="0">
                    <a:srgbClr val="990000"/>
                  </a:outerShdw>
                </a:effectLst>
                <a:cs typeface="B Ferdosi"/>
              </a:rPr>
              <a:t> ارزش گذاری برای احراز شرایط و ارزیابی عملکرد  </a:t>
            </a:r>
          </a:p>
          <a:p>
            <a:r>
              <a:rPr lang="fa-IR" sz="4000" kern="10">
                <a:ln w="19050">
                  <a:solidFill>
                    <a:srgbClr val="99CCFF"/>
                  </a:solidFill>
                  <a:round/>
                  <a:headEnd/>
                  <a:tailEnd/>
                </a:ln>
                <a:solidFill>
                  <a:srgbClr val="0066CC"/>
                </a:solidFill>
                <a:effectLst>
                  <a:outerShdw dist="35921" dir="2700000" algn="ctr" rotWithShape="0">
                    <a:srgbClr val="990000"/>
                  </a:outerShdw>
                </a:effectLst>
                <a:cs typeface="B Ferdosi"/>
              </a:rPr>
              <a:t>قطب های علمی کشور</a:t>
            </a:r>
          </a:p>
        </p:txBody>
      </p:sp>
    </p:spTree>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sz="quarter" idx="1"/>
          </p:nvPr>
        </p:nvSpPr>
        <p:spPr>
          <a:xfrm>
            <a:off x="539750" y="1916113"/>
            <a:ext cx="8229600" cy="4751387"/>
          </a:xfrm>
        </p:spPr>
        <p:txBody>
          <a:bodyPr/>
          <a:lstStyle/>
          <a:p>
            <a:pPr marL="514350" indent="-514350" algn="just" eaLnBrk="1" hangingPunct="1">
              <a:lnSpc>
                <a:spcPct val="80000"/>
              </a:lnSpc>
              <a:buFont typeface="Wingdings" pitchFamily="2" charset="2"/>
              <a:buNone/>
            </a:pPr>
            <a:r>
              <a:rPr lang="fa-IR" sz="3200" smtClean="0">
                <a:latin typeface="Arial Unicode MS" pitchFamily="34" charset="-128"/>
                <a:cs typeface="B Ferdosi" pitchFamily="2" charset="-78"/>
              </a:rPr>
              <a:t>1- قطب‌هاي علمي در قياس با اسلاف خود، يعني نهادهاي پژوهشي، علاوه بر دارا بودن نقاط قوت آنان، از مشخصه‌هايي برخوردار هستند كه موجب امتياز آنها مي‌شود</a:t>
            </a:r>
          </a:p>
          <a:p>
            <a:pPr marL="514350" indent="-514350" algn="just" eaLnBrk="1" hangingPunct="1">
              <a:lnSpc>
                <a:spcPct val="80000"/>
              </a:lnSpc>
              <a:buFont typeface="Wingdings" pitchFamily="2" charset="2"/>
              <a:buNone/>
            </a:pPr>
            <a:r>
              <a:rPr lang="fa-IR" sz="3200" smtClean="0">
                <a:latin typeface="Arial Unicode MS" pitchFamily="34" charset="-128"/>
                <a:cs typeface="B Ferdosi" pitchFamily="2" charset="-78"/>
              </a:rPr>
              <a:t>2-  معماري انعطاف‌پذير و ساختار معطوف به روابط دموكراتيك (همکاری و بکار گيری عقل جمعی)</a:t>
            </a:r>
          </a:p>
          <a:p>
            <a:pPr marL="514350" indent="-514350" algn="just" eaLnBrk="1" hangingPunct="1">
              <a:lnSpc>
                <a:spcPct val="80000"/>
              </a:lnSpc>
              <a:buFont typeface="Wingdings" pitchFamily="2" charset="2"/>
              <a:buNone/>
            </a:pPr>
            <a:r>
              <a:rPr lang="fa-IR" sz="3200" smtClean="0">
                <a:latin typeface="Arial Unicode MS" pitchFamily="34" charset="-128"/>
                <a:cs typeface="B Ferdosi" pitchFamily="2" charset="-78"/>
              </a:rPr>
              <a:t>3- برخورداري از ويژگي «</a:t>
            </a:r>
            <a:r>
              <a:rPr lang="en-US" sz="2400" smtClean="0">
                <a:latin typeface="Arial Unicode MS" pitchFamily="34" charset="-128"/>
                <a:cs typeface="B Ferdosi" pitchFamily="2" charset="-78"/>
              </a:rPr>
              <a:t>Critical Mass</a:t>
            </a:r>
            <a:r>
              <a:rPr lang="fa-IR" sz="3200" smtClean="0">
                <a:latin typeface="Arial Unicode MS" pitchFamily="34" charset="-128"/>
                <a:cs typeface="B Ferdosi" pitchFamily="2" charset="-78"/>
              </a:rPr>
              <a:t>» كه در حوزه تحقيقات علمي از آن با عنوان «انبوهي ضروري و موثر براي بقاء و رشد» ياد مي‌شود.</a:t>
            </a:r>
          </a:p>
          <a:p>
            <a:pPr marL="514350" indent="-514350" algn="just" eaLnBrk="1" hangingPunct="1">
              <a:lnSpc>
                <a:spcPct val="80000"/>
              </a:lnSpc>
              <a:buFont typeface="Wingdings" pitchFamily="2" charset="2"/>
              <a:buNone/>
            </a:pPr>
            <a:r>
              <a:rPr lang="fa-IR" sz="3200" smtClean="0">
                <a:latin typeface="Arial Unicode MS" pitchFamily="34" charset="-128"/>
                <a:cs typeface="B Ferdosi" pitchFamily="2" charset="-78"/>
              </a:rPr>
              <a:t>4- فعاليت بين رشته‌ايي و چند رشته‌ايي</a:t>
            </a:r>
          </a:p>
          <a:p>
            <a:pPr marL="514350" indent="-514350" eaLnBrk="1" hangingPunct="1">
              <a:lnSpc>
                <a:spcPct val="80000"/>
              </a:lnSpc>
              <a:buFont typeface="Wingdings" pitchFamily="2" charset="2"/>
              <a:buNone/>
            </a:pPr>
            <a:r>
              <a:rPr lang="fa-IR" sz="3200" smtClean="0">
                <a:latin typeface="Arial Unicode MS" pitchFamily="34" charset="-128"/>
                <a:cs typeface="B Ferdosi" pitchFamily="2" charset="-78"/>
              </a:rPr>
              <a:t>5- استقلال عمل واحدها</a:t>
            </a:r>
          </a:p>
        </p:txBody>
      </p:sp>
      <p:sp>
        <p:nvSpPr>
          <p:cNvPr id="4" name="Rectangle 2"/>
          <p:cNvSpPr>
            <a:spLocks noGrp="1" noChangeArrowheads="1"/>
          </p:cNvSpPr>
          <p:nvPr>
            <p:ph type="title"/>
          </p:nvPr>
        </p:nvSpPr>
        <p:spPr>
          <a:xfrm>
            <a:off x="1643063" y="214313"/>
            <a:ext cx="5962650" cy="630237"/>
          </a:xfrm>
        </p:spPr>
        <p:txBody>
          <a:bodyPr>
            <a:normAutofit fontScale="90000"/>
          </a:bodyPr>
          <a:lstStyle/>
          <a:p>
            <a:pPr algn="ctr" eaLnBrk="1" fontAlgn="auto" hangingPunct="1">
              <a:spcAft>
                <a:spcPts val="0"/>
              </a:spcAft>
              <a:defRPr/>
            </a:pPr>
            <a:r>
              <a:rPr lang="fa-IR" sz="3800" b="1" dirty="0" smtClean="0">
                <a:solidFill>
                  <a:srgbClr val="000099"/>
                </a:solidFill>
                <a:cs typeface="B Ferdosi" pitchFamily="2" charset="-78"/>
              </a:rPr>
              <a:t>ویژگی علمی قطب ها</a:t>
            </a:r>
            <a:endParaRPr lang="en-US" sz="3800" b="1" dirty="0" smtClean="0">
              <a:solidFill>
                <a:srgbClr val="000099"/>
              </a:solidFill>
              <a:cs typeface="B Ferdosi"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775" y="1600200"/>
            <a:ext cx="8153400" cy="4495800"/>
          </a:xfrm>
        </p:spPr>
        <p:txBody>
          <a:bodyPr>
            <a:normAutofit/>
          </a:bodyPr>
          <a:lstStyle/>
          <a:p>
            <a:pPr marL="514350" indent="-514350" eaLnBrk="1" fontAlgn="auto" hangingPunct="1">
              <a:lnSpc>
                <a:spcPct val="80000"/>
              </a:lnSpc>
              <a:spcAft>
                <a:spcPts val="0"/>
              </a:spcAft>
              <a:buFont typeface="Wingdings"/>
              <a:buNone/>
              <a:defRPr/>
            </a:pPr>
            <a:endParaRPr lang="fa-IR" sz="3200" dirty="0" smtClean="0">
              <a:latin typeface="Arial Unicode MS" pitchFamily="34" charset="-128"/>
              <a:cs typeface="Yagut" pitchFamily="2" charset="-78"/>
            </a:endParaRPr>
          </a:p>
          <a:p>
            <a:pPr marL="514350" indent="-514350" algn="just" eaLnBrk="1" fontAlgn="auto" hangingPunct="1">
              <a:lnSpc>
                <a:spcPct val="80000"/>
              </a:lnSpc>
              <a:spcAft>
                <a:spcPts val="0"/>
              </a:spcAft>
              <a:buFont typeface="Wingdings"/>
              <a:buNone/>
              <a:defRPr/>
            </a:pPr>
            <a:r>
              <a:rPr lang="fa-IR" sz="3200" dirty="0" smtClean="0">
                <a:latin typeface="Arial Unicode MS" pitchFamily="34" charset="-128"/>
                <a:cs typeface="Yagut" pitchFamily="2" charset="-78"/>
              </a:rPr>
              <a:t>6- امکان اعمال موثركنترل كيفيت</a:t>
            </a:r>
          </a:p>
          <a:p>
            <a:pPr marL="514350" indent="-514350" algn="just" eaLnBrk="1" fontAlgn="auto" hangingPunct="1">
              <a:lnSpc>
                <a:spcPct val="80000"/>
              </a:lnSpc>
              <a:spcAft>
                <a:spcPts val="0"/>
              </a:spcAft>
              <a:buFont typeface="Wingdings"/>
              <a:buNone/>
              <a:defRPr/>
            </a:pPr>
            <a:r>
              <a:rPr lang="fa-IR" sz="3200" dirty="0" smtClean="0">
                <a:latin typeface="Arial Unicode MS" pitchFamily="34" charset="-128"/>
                <a:cs typeface="Yagut" pitchFamily="2" charset="-78"/>
              </a:rPr>
              <a:t>7- ارتباط با صنعت، اقتصاد و حيطه عمومي</a:t>
            </a:r>
          </a:p>
          <a:p>
            <a:pPr marL="514350" indent="-514350" algn="just" eaLnBrk="1" fontAlgn="auto" hangingPunct="1">
              <a:lnSpc>
                <a:spcPct val="80000"/>
              </a:lnSpc>
              <a:spcAft>
                <a:spcPts val="0"/>
              </a:spcAft>
              <a:buFont typeface="Wingdings"/>
              <a:buNone/>
              <a:defRPr/>
            </a:pPr>
            <a:r>
              <a:rPr lang="fa-IR" sz="3200" dirty="0" smtClean="0">
                <a:latin typeface="Arial Unicode MS" pitchFamily="34" charset="-128"/>
                <a:cs typeface="Yagut" pitchFamily="2" charset="-78"/>
              </a:rPr>
              <a:t>8- تربيت نيروهای انساني ويِژه</a:t>
            </a:r>
          </a:p>
          <a:p>
            <a:pPr marL="514350" indent="-514350" algn="just" eaLnBrk="1" fontAlgn="auto" hangingPunct="1">
              <a:lnSpc>
                <a:spcPct val="80000"/>
              </a:lnSpc>
              <a:spcAft>
                <a:spcPts val="0"/>
              </a:spcAft>
              <a:buFont typeface="Wingdings"/>
              <a:buNone/>
              <a:defRPr/>
            </a:pPr>
            <a:r>
              <a:rPr lang="fa-IR" sz="3200" dirty="0" smtClean="0">
                <a:latin typeface="Arial Unicode MS" pitchFamily="34" charset="-128"/>
                <a:cs typeface="Yagut" pitchFamily="2" charset="-78"/>
              </a:rPr>
              <a:t>9- برخورداری ازسرمايه اجتماعي</a:t>
            </a:r>
          </a:p>
          <a:p>
            <a:pPr marL="514350" indent="-514350" algn="just" eaLnBrk="1" fontAlgn="auto" hangingPunct="1">
              <a:lnSpc>
                <a:spcPct val="80000"/>
              </a:lnSpc>
              <a:spcAft>
                <a:spcPts val="0"/>
              </a:spcAft>
              <a:buFont typeface="Wingdings"/>
              <a:buNone/>
              <a:defRPr/>
            </a:pPr>
            <a:r>
              <a:rPr lang="fa-IR" sz="3200" dirty="0" smtClean="0">
                <a:latin typeface="Arial Unicode MS" pitchFamily="34" charset="-128"/>
                <a:cs typeface="Yagut" pitchFamily="2" charset="-78"/>
              </a:rPr>
              <a:t>10- نگاه آينده‌انديشانه به مسايل اساسی</a:t>
            </a:r>
          </a:p>
          <a:p>
            <a:pPr marL="514350" indent="-514350" algn="just" eaLnBrk="1" fontAlgn="auto" hangingPunct="1">
              <a:lnSpc>
                <a:spcPct val="80000"/>
              </a:lnSpc>
              <a:spcAft>
                <a:spcPts val="0"/>
              </a:spcAft>
              <a:buFont typeface="Wingdings"/>
              <a:buNone/>
              <a:defRPr/>
            </a:pPr>
            <a:r>
              <a:rPr lang="fa-IR" sz="3200" dirty="0" smtClean="0">
                <a:latin typeface="Arial Unicode MS" pitchFamily="34" charset="-128"/>
                <a:cs typeface="Yagut" pitchFamily="2" charset="-78"/>
              </a:rPr>
              <a:t>11- برخورداری از ارتباطات قوی و موثر بين‌المللي</a:t>
            </a:r>
          </a:p>
          <a:p>
            <a:pPr marL="514350" indent="-514350" algn="just" eaLnBrk="1" fontAlgn="auto" hangingPunct="1">
              <a:lnSpc>
                <a:spcPct val="80000"/>
              </a:lnSpc>
              <a:spcAft>
                <a:spcPts val="0"/>
              </a:spcAft>
              <a:buFont typeface="Wingdings"/>
              <a:buNone/>
              <a:defRPr/>
            </a:pPr>
            <a:r>
              <a:rPr lang="fa-IR" sz="3200" dirty="0" smtClean="0">
                <a:latin typeface="Arial Unicode MS" pitchFamily="34" charset="-128"/>
                <a:cs typeface="Yagut" pitchFamily="2" charset="-78"/>
              </a:rPr>
              <a:t>12- برخورداري از حمايت بخش دولتي و خصوصي</a:t>
            </a:r>
            <a:r>
              <a:rPr lang="en-US" sz="3200" dirty="0" smtClean="0">
                <a:cs typeface="Yagut" pitchFamily="2" charset="-78"/>
              </a:rPr>
              <a:t> </a:t>
            </a:r>
          </a:p>
          <a:p>
            <a:pPr marL="320040" indent="-320040" algn="just" eaLnBrk="1" fontAlgn="auto" hangingPunct="1">
              <a:spcAft>
                <a:spcPts val="0"/>
              </a:spcAft>
              <a:buFont typeface="Wingdings"/>
              <a:buNone/>
              <a:defRPr/>
            </a:pP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1333500" y="2609850"/>
            <a:ext cx="6896100" cy="2225675"/>
            <a:chOff x="840" y="1644"/>
            <a:chExt cx="4344" cy="1402"/>
          </a:xfrm>
        </p:grpSpPr>
        <p:sp>
          <p:nvSpPr>
            <p:cNvPr id="13315" name="Text Box 3"/>
            <p:cNvSpPr txBox="1">
              <a:spLocks noChangeArrowheads="1"/>
            </p:cNvSpPr>
            <p:nvPr/>
          </p:nvSpPr>
          <p:spPr bwMode="auto">
            <a:xfrm>
              <a:off x="2007" y="1644"/>
              <a:ext cx="1968" cy="294"/>
            </a:xfrm>
            <a:prstGeom prst="rect">
              <a:avLst/>
            </a:prstGeom>
            <a:noFill/>
            <a:ln w="9525">
              <a:solidFill>
                <a:schemeClr val="tx1"/>
              </a:solidFill>
              <a:miter lim="800000"/>
              <a:headEnd/>
              <a:tailEnd/>
            </a:ln>
          </p:spPr>
          <p:txBody>
            <a:bodyPr>
              <a:spAutoFit/>
            </a:bodyPr>
            <a:lstStyle/>
            <a:p>
              <a:pPr rtl="0">
                <a:spcBef>
                  <a:spcPct val="50000"/>
                </a:spcBef>
              </a:pPr>
              <a:r>
                <a:rPr lang="ar-SA" sz="2400" b="1">
                  <a:solidFill>
                    <a:schemeClr val="tx1"/>
                  </a:solidFill>
                  <a:latin typeface="Tahoma" pitchFamily="34" charset="0"/>
                  <a:cs typeface="B Titr" pitchFamily="2" charset="-78"/>
                </a:rPr>
                <a:t>عناصر مفهومي قطب علمي</a:t>
              </a:r>
              <a:endParaRPr lang="en-US" sz="2400" b="1">
                <a:solidFill>
                  <a:schemeClr val="tx1"/>
                </a:solidFill>
                <a:latin typeface="Tahoma" pitchFamily="34" charset="0"/>
                <a:cs typeface="B Titr" pitchFamily="2" charset="-78"/>
              </a:endParaRPr>
            </a:p>
          </p:txBody>
        </p:sp>
        <p:sp>
          <p:nvSpPr>
            <p:cNvPr id="13316" name="Text Box 4"/>
            <p:cNvSpPr txBox="1">
              <a:spLocks noChangeArrowheads="1"/>
            </p:cNvSpPr>
            <p:nvPr/>
          </p:nvSpPr>
          <p:spPr bwMode="auto">
            <a:xfrm>
              <a:off x="2016" y="2790"/>
              <a:ext cx="816" cy="256"/>
            </a:xfrm>
            <a:prstGeom prst="rect">
              <a:avLst/>
            </a:prstGeom>
            <a:noFill/>
            <a:ln w="9525">
              <a:solidFill>
                <a:schemeClr val="tx1"/>
              </a:solidFill>
              <a:miter lim="800000"/>
              <a:headEnd/>
              <a:tailEnd/>
            </a:ln>
          </p:spPr>
          <p:txBody>
            <a:bodyPr>
              <a:spAutoFit/>
            </a:bodyPr>
            <a:lstStyle/>
            <a:p>
              <a:pPr rtl="0">
                <a:spcBef>
                  <a:spcPct val="50000"/>
                </a:spcBef>
              </a:pPr>
              <a:r>
                <a:rPr lang="ar-SA" sz="2000" b="1">
                  <a:solidFill>
                    <a:schemeClr val="tx1"/>
                  </a:solidFill>
                  <a:latin typeface="Tahoma" pitchFamily="34" charset="0"/>
                  <a:cs typeface="B Titr" pitchFamily="2" charset="-78"/>
                </a:rPr>
                <a:t>كيفيت</a:t>
              </a:r>
              <a:endParaRPr lang="en-US" sz="2000" b="1">
                <a:solidFill>
                  <a:schemeClr val="tx1"/>
                </a:solidFill>
                <a:latin typeface="Tahoma" pitchFamily="34" charset="0"/>
                <a:cs typeface="B Titr" pitchFamily="2" charset="-78"/>
              </a:endParaRPr>
            </a:p>
          </p:txBody>
        </p:sp>
        <p:sp>
          <p:nvSpPr>
            <p:cNvPr id="13317" name="Text Box 5"/>
            <p:cNvSpPr txBox="1">
              <a:spLocks noChangeArrowheads="1"/>
            </p:cNvSpPr>
            <p:nvPr/>
          </p:nvSpPr>
          <p:spPr bwMode="auto">
            <a:xfrm>
              <a:off x="840" y="2787"/>
              <a:ext cx="936" cy="256"/>
            </a:xfrm>
            <a:prstGeom prst="rect">
              <a:avLst/>
            </a:prstGeom>
            <a:noFill/>
            <a:ln w="9525">
              <a:solidFill>
                <a:schemeClr val="tx1"/>
              </a:solidFill>
              <a:miter lim="800000"/>
              <a:headEnd/>
              <a:tailEnd/>
            </a:ln>
          </p:spPr>
          <p:txBody>
            <a:bodyPr>
              <a:spAutoFit/>
            </a:bodyPr>
            <a:lstStyle/>
            <a:p>
              <a:pPr rtl="0">
                <a:spcBef>
                  <a:spcPct val="50000"/>
                </a:spcBef>
              </a:pPr>
              <a:r>
                <a:rPr lang="ar-SA" sz="2000" b="1">
                  <a:solidFill>
                    <a:schemeClr val="tx1"/>
                  </a:solidFill>
                  <a:latin typeface="Tahoma" pitchFamily="34" charset="0"/>
                  <a:cs typeface="B Titr" pitchFamily="2" charset="-78"/>
                </a:rPr>
                <a:t>دانش فني</a:t>
              </a:r>
              <a:endParaRPr lang="en-US" sz="2000" b="1">
                <a:solidFill>
                  <a:schemeClr val="tx1"/>
                </a:solidFill>
                <a:latin typeface="Tahoma" pitchFamily="34" charset="0"/>
                <a:cs typeface="B Titr" pitchFamily="2" charset="-78"/>
              </a:endParaRPr>
            </a:p>
          </p:txBody>
        </p:sp>
        <p:sp>
          <p:nvSpPr>
            <p:cNvPr id="13318" name="Text Box 6"/>
            <p:cNvSpPr txBox="1">
              <a:spLocks noChangeArrowheads="1"/>
            </p:cNvSpPr>
            <p:nvPr/>
          </p:nvSpPr>
          <p:spPr bwMode="auto">
            <a:xfrm>
              <a:off x="4224" y="2769"/>
              <a:ext cx="960" cy="256"/>
            </a:xfrm>
            <a:prstGeom prst="rect">
              <a:avLst/>
            </a:prstGeom>
            <a:noFill/>
            <a:ln w="9525">
              <a:solidFill>
                <a:schemeClr val="tx1"/>
              </a:solidFill>
              <a:miter lim="800000"/>
              <a:headEnd/>
              <a:tailEnd/>
            </a:ln>
          </p:spPr>
          <p:txBody>
            <a:bodyPr>
              <a:spAutoFit/>
            </a:bodyPr>
            <a:lstStyle/>
            <a:p>
              <a:pPr rtl="0">
                <a:spcBef>
                  <a:spcPct val="50000"/>
                </a:spcBef>
              </a:pPr>
              <a:r>
                <a:rPr lang="ar-SA" sz="2000" b="1">
                  <a:solidFill>
                    <a:schemeClr val="tx1"/>
                  </a:solidFill>
                  <a:latin typeface="Tahoma" pitchFamily="34" charset="0"/>
                  <a:cs typeface="B Titr" pitchFamily="2" charset="-78"/>
                </a:rPr>
                <a:t>نوآوري</a:t>
              </a:r>
              <a:endParaRPr lang="en-US" sz="2000" b="1">
                <a:solidFill>
                  <a:schemeClr val="tx1"/>
                </a:solidFill>
                <a:latin typeface="Tahoma" pitchFamily="34" charset="0"/>
                <a:cs typeface="B Titr" pitchFamily="2" charset="-78"/>
              </a:endParaRPr>
            </a:p>
          </p:txBody>
        </p:sp>
        <p:sp>
          <p:nvSpPr>
            <p:cNvPr id="13319" name="Text Box 7"/>
            <p:cNvSpPr txBox="1">
              <a:spLocks noChangeArrowheads="1"/>
            </p:cNvSpPr>
            <p:nvPr/>
          </p:nvSpPr>
          <p:spPr bwMode="auto">
            <a:xfrm>
              <a:off x="3120" y="2790"/>
              <a:ext cx="879" cy="256"/>
            </a:xfrm>
            <a:prstGeom prst="rect">
              <a:avLst/>
            </a:prstGeom>
            <a:noFill/>
            <a:ln w="9525">
              <a:solidFill>
                <a:schemeClr val="tx1"/>
              </a:solidFill>
              <a:miter lim="800000"/>
              <a:headEnd/>
              <a:tailEnd/>
            </a:ln>
          </p:spPr>
          <p:txBody>
            <a:bodyPr>
              <a:spAutoFit/>
            </a:bodyPr>
            <a:lstStyle/>
            <a:p>
              <a:pPr rtl="0">
                <a:spcBef>
                  <a:spcPct val="50000"/>
                </a:spcBef>
              </a:pPr>
              <a:r>
                <a:rPr lang="ar-SA" sz="2000" b="1">
                  <a:solidFill>
                    <a:schemeClr val="tx1"/>
                  </a:solidFill>
                  <a:latin typeface="Tahoma" pitchFamily="34" charset="0"/>
                  <a:cs typeface="B Titr" pitchFamily="2" charset="-78"/>
                </a:rPr>
                <a:t>رقابت</a:t>
              </a:r>
              <a:endParaRPr lang="en-US" sz="2000" b="1">
                <a:solidFill>
                  <a:schemeClr val="tx1"/>
                </a:solidFill>
                <a:latin typeface="Tahoma" pitchFamily="34" charset="0"/>
                <a:cs typeface="B Titr" pitchFamily="2" charset="-78"/>
              </a:endParaRPr>
            </a:p>
          </p:txBody>
        </p:sp>
        <p:sp>
          <p:nvSpPr>
            <p:cNvPr id="13320" name="Line 8"/>
            <p:cNvSpPr>
              <a:spLocks noChangeShapeType="1"/>
            </p:cNvSpPr>
            <p:nvPr/>
          </p:nvSpPr>
          <p:spPr bwMode="auto">
            <a:xfrm>
              <a:off x="3024" y="1938"/>
              <a:ext cx="0" cy="432"/>
            </a:xfrm>
            <a:prstGeom prst="line">
              <a:avLst/>
            </a:prstGeom>
            <a:noFill/>
            <a:ln w="9525">
              <a:solidFill>
                <a:schemeClr val="tx1"/>
              </a:solidFill>
              <a:miter lim="800000"/>
              <a:headEnd/>
              <a:tailEnd/>
            </a:ln>
          </p:spPr>
          <p:txBody>
            <a:bodyPr wrap="none"/>
            <a:lstStyle/>
            <a:p>
              <a:endParaRPr lang="fa-IR"/>
            </a:p>
          </p:txBody>
        </p:sp>
        <p:sp>
          <p:nvSpPr>
            <p:cNvPr id="13321" name="Line 9"/>
            <p:cNvSpPr>
              <a:spLocks noChangeShapeType="1"/>
            </p:cNvSpPr>
            <p:nvPr/>
          </p:nvSpPr>
          <p:spPr bwMode="auto">
            <a:xfrm>
              <a:off x="1248" y="2364"/>
              <a:ext cx="3456" cy="0"/>
            </a:xfrm>
            <a:prstGeom prst="line">
              <a:avLst/>
            </a:prstGeom>
            <a:noFill/>
            <a:ln w="9525">
              <a:solidFill>
                <a:schemeClr val="tx1"/>
              </a:solidFill>
              <a:miter lim="800000"/>
              <a:headEnd/>
              <a:tailEnd/>
            </a:ln>
          </p:spPr>
          <p:txBody>
            <a:bodyPr wrap="none"/>
            <a:lstStyle/>
            <a:p>
              <a:endParaRPr lang="fa-IR"/>
            </a:p>
          </p:txBody>
        </p:sp>
        <p:sp>
          <p:nvSpPr>
            <p:cNvPr id="13322" name="Line 10"/>
            <p:cNvSpPr>
              <a:spLocks noChangeShapeType="1"/>
            </p:cNvSpPr>
            <p:nvPr/>
          </p:nvSpPr>
          <p:spPr bwMode="auto">
            <a:xfrm>
              <a:off x="1248" y="2370"/>
              <a:ext cx="0" cy="438"/>
            </a:xfrm>
            <a:prstGeom prst="line">
              <a:avLst/>
            </a:prstGeom>
            <a:noFill/>
            <a:ln w="9525">
              <a:solidFill>
                <a:schemeClr val="tx1"/>
              </a:solidFill>
              <a:miter lim="800000"/>
              <a:headEnd/>
              <a:tailEnd type="triangle" w="med" len="med"/>
            </a:ln>
          </p:spPr>
          <p:txBody>
            <a:bodyPr wrap="none"/>
            <a:lstStyle/>
            <a:p>
              <a:endParaRPr lang="fa-IR"/>
            </a:p>
          </p:txBody>
        </p:sp>
        <p:sp>
          <p:nvSpPr>
            <p:cNvPr id="13323" name="Line 11"/>
            <p:cNvSpPr>
              <a:spLocks noChangeShapeType="1"/>
            </p:cNvSpPr>
            <p:nvPr/>
          </p:nvSpPr>
          <p:spPr bwMode="auto">
            <a:xfrm>
              <a:off x="2400" y="2364"/>
              <a:ext cx="0" cy="432"/>
            </a:xfrm>
            <a:prstGeom prst="line">
              <a:avLst/>
            </a:prstGeom>
            <a:noFill/>
            <a:ln w="9525">
              <a:solidFill>
                <a:schemeClr val="tx1"/>
              </a:solidFill>
              <a:miter lim="800000"/>
              <a:headEnd/>
              <a:tailEnd type="triangle" w="med" len="med"/>
            </a:ln>
          </p:spPr>
          <p:txBody>
            <a:bodyPr wrap="none"/>
            <a:lstStyle/>
            <a:p>
              <a:endParaRPr lang="fa-IR"/>
            </a:p>
          </p:txBody>
        </p:sp>
        <p:sp>
          <p:nvSpPr>
            <p:cNvPr id="13324" name="Line 12"/>
            <p:cNvSpPr>
              <a:spLocks noChangeShapeType="1"/>
            </p:cNvSpPr>
            <p:nvPr/>
          </p:nvSpPr>
          <p:spPr bwMode="auto">
            <a:xfrm>
              <a:off x="3552" y="2370"/>
              <a:ext cx="0" cy="432"/>
            </a:xfrm>
            <a:prstGeom prst="line">
              <a:avLst/>
            </a:prstGeom>
            <a:noFill/>
            <a:ln w="9525">
              <a:solidFill>
                <a:schemeClr val="tx1"/>
              </a:solidFill>
              <a:miter lim="800000"/>
              <a:headEnd/>
              <a:tailEnd type="triangle" w="med" len="med"/>
            </a:ln>
          </p:spPr>
          <p:txBody>
            <a:bodyPr wrap="none"/>
            <a:lstStyle/>
            <a:p>
              <a:endParaRPr lang="fa-IR"/>
            </a:p>
          </p:txBody>
        </p:sp>
        <p:sp>
          <p:nvSpPr>
            <p:cNvPr id="13325" name="Line 13"/>
            <p:cNvSpPr>
              <a:spLocks noChangeShapeType="1"/>
            </p:cNvSpPr>
            <p:nvPr/>
          </p:nvSpPr>
          <p:spPr bwMode="auto">
            <a:xfrm>
              <a:off x="4695" y="2370"/>
              <a:ext cx="0" cy="384"/>
            </a:xfrm>
            <a:prstGeom prst="line">
              <a:avLst/>
            </a:prstGeom>
            <a:noFill/>
            <a:ln w="9525">
              <a:solidFill>
                <a:schemeClr val="tx1"/>
              </a:solidFill>
              <a:miter lim="800000"/>
              <a:headEnd/>
              <a:tailEnd type="triangle" w="med" len="med"/>
            </a:ln>
          </p:spPr>
          <p:txBody>
            <a:bodyPr wrap="none"/>
            <a:lstStyle/>
            <a:p>
              <a:endParaRPr lang="fa-IR"/>
            </a:p>
          </p:txBody>
        </p:sp>
      </p:grpSp>
    </p:spTree>
  </p:cSld>
  <p:clrMapOvr>
    <a:masterClrMapping/>
  </p:clrMapOvr>
  <p:transition spd="med" advClick="0" advTm="2000">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sz="half" idx="1"/>
          </p:nvPr>
        </p:nvSpPr>
        <p:spPr>
          <a:xfrm>
            <a:off x="417513" y="1785938"/>
            <a:ext cx="8496300" cy="4000500"/>
          </a:xfrm>
        </p:spPr>
        <p:txBody>
          <a:bodyPr/>
          <a:lstStyle/>
          <a:p>
            <a:pPr eaLnBrk="1" hangingPunct="1">
              <a:buFont typeface="Wingdings" pitchFamily="2" charset="2"/>
              <a:buNone/>
            </a:pPr>
            <a:r>
              <a:rPr lang="fa-IR" sz="3200" smtClean="0">
                <a:cs typeface="B Ferdosi" pitchFamily="2" charset="-78"/>
              </a:rPr>
              <a:t>    </a:t>
            </a:r>
            <a:r>
              <a:rPr lang="ar-SA" sz="2800" smtClean="0">
                <a:cs typeface="B Lotus" pitchFamily="2" charset="-78"/>
              </a:rPr>
              <a:t>ق</a:t>
            </a:r>
            <a:r>
              <a:rPr lang="fa-IR" sz="2800" smtClean="0">
                <a:cs typeface="B Lotus" pitchFamily="2" charset="-78"/>
              </a:rPr>
              <a:t>طب علمي به گروهي از اعضاي هيأت علمي در يك مؤسسه با توان علمي بالا اطلاق مي شود كـه بـا برتـري در يـك زمينة علمي- تخصصي در علوم بنيادي يا كاربردي از طريـق تمركـز و انـسجام بخـشيدن بـه فعاليتهـاي خـود در آن زمينه، بر اساس برنامهاي مشخص براي نوآوري و دستيابي به كيفيت برتر علمي در سطح ملي، منطقهاي و بين المللي و پاسخگويي به نيازهاي اساسي كشور مي كوشد</a:t>
            </a:r>
            <a:r>
              <a:rPr lang="fa-IR" sz="3200" smtClean="0"/>
              <a:t/>
            </a:r>
            <a:br>
              <a:rPr lang="fa-IR" sz="3200" smtClean="0"/>
            </a:br>
            <a:endParaRPr lang="fa-IR" sz="3200" smtClean="0">
              <a:cs typeface="B Ferdosi" pitchFamily="2" charset="-78"/>
            </a:endParaRPr>
          </a:p>
          <a:p>
            <a:pPr algn="justLow" eaLnBrk="1" hangingPunct="1">
              <a:buFont typeface="Wingdings" pitchFamily="2" charset="2"/>
              <a:buNone/>
            </a:pPr>
            <a:endParaRPr lang="ar-SA" b="1" i="1" smtClean="0">
              <a:cs typeface="B Badr" pitchFamily="2" charset="-78"/>
            </a:endParaRPr>
          </a:p>
          <a:p>
            <a:pPr algn="justLow" eaLnBrk="1" hangingPunct="1">
              <a:buFont typeface="Wingdings" pitchFamily="2" charset="2"/>
              <a:buNone/>
            </a:pPr>
            <a:endParaRPr lang="en-US" smtClean="0">
              <a:cs typeface="B Badr" pitchFamily="2" charset="-78"/>
            </a:endParaRPr>
          </a:p>
        </p:txBody>
      </p:sp>
      <p:sp>
        <p:nvSpPr>
          <p:cNvPr id="5" name="Rectangle 2"/>
          <p:cNvSpPr>
            <a:spLocks noGrp="1" noChangeArrowheads="1"/>
          </p:cNvSpPr>
          <p:nvPr>
            <p:ph type="title"/>
          </p:nvPr>
        </p:nvSpPr>
        <p:spPr>
          <a:xfrm>
            <a:off x="1643063" y="214313"/>
            <a:ext cx="5962650" cy="630237"/>
          </a:xfrm>
        </p:spPr>
        <p:txBody>
          <a:bodyPr>
            <a:normAutofit fontScale="90000"/>
          </a:bodyPr>
          <a:lstStyle/>
          <a:p>
            <a:pPr algn="ctr" eaLnBrk="1" fontAlgn="auto" hangingPunct="1">
              <a:spcAft>
                <a:spcPts val="0"/>
              </a:spcAft>
              <a:defRPr/>
            </a:pPr>
            <a:r>
              <a:rPr lang="fa-IR" sz="3800" b="1" dirty="0" smtClean="0">
                <a:solidFill>
                  <a:srgbClr val="000099"/>
                </a:solidFill>
                <a:cs typeface="B Ferdosi" pitchFamily="2" charset="-78"/>
              </a:rPr>
              <a:t>تعریف قطب علمی در دوره</a:t>
            </a:r>
            <a:r>
              <a:rPr lang="en-US" sz="3800" b="1" dirty="0" smtClean="0">
                <a:solidFill>
                  <a:srgbClr val="000099"/>
                </a:solidFill>
                <a:cs typeface="B Ferdosi" pitchFamily="2" charset="-78"/>
              </a:rPr>
              <a:t> </a:t>
            </a:r>
            <a:r>
              <a:rPr lang="fa-IR" sz="3800" b="1" dirty="0" smtClean="0">
                <a:solidFill>
                  <a:srgbClr val="000099"/>
                </a:solidFill>
                <a:cs typeface="B Ferdosi" pitchFamily="2" charset="-78"/>
              </a:rPr>
              <a:t>پنجم </a:t>
            </a:r>
            <a:endParaRPr lang="en-US" sz="3800" b="1" dirty="0" smtClean="0">
              <a:solidFill>
                <a:srgbClr val="000099"/>
              </a:solidFill>
              <a:cs typeface="B Ferdosi" pitchFamily="2" charset="-78"/>
            </a:endParaRPr>
          </a:p>
        </p:txBody>
      </p:sp>
    </p:spTree>
  </p:cSld>
  <p:clrMapOvr>
    <a:masterClrMapping/>
  </p:clrMapOvr>
  <p:transition advClick="0" advTm="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42988" y="620713"/>
            <a:ext cx="7515225" cy="557212"/>
          </a:xfrm>
        </p:spPr>
        <p:txBody>
          <a:bodyPr/>
          <a:lstStyle/>
          <a:p>
            <a:pPr algn="ctr" eaLnBrk="1" hangingPunct="1"/>
            <a:r>
              <a:rPr lang="fa-IR" sz="3200" b="1" smtClean="0">
                <a:solidFill>
                  <a:srgbClr val="000099"/>
                </a:solidFill>
                <a:cs typeface="B Ferdosi" pitchFamily="2" charset="-78"/>
              </a:rPr>
              <a:t>ترکیب شوراي قطب‌هاي علمی در آیین نامه جدید </a:t>
            </a:r>
            <a:endParaRPr lang="en-US" sz="3200" b="1" smtClean="0">
              <a:solidFill>
                <a:srgbClr val="000099"/>
              </a:solidFill>
              <a:cs typeface="B Ferdosi" pitchFamily="2" charset="-78"/>
            </a:endParaRPr>
          </a:p>
        </p:txBody>
      </p:sp>
      <p:sp>
        <p:nvSpPr>
          <p:cNvPr id="11267" name="Rectangle 3"/>
          <p:cNvSpPr>
            <a:spLocks noGrp="1" noChangeArrowheads="1"/>
          </p:cNvSpPr>
          <p:nvPr>
            <p:ph type="body" sz="half" idx="1"/>
          </p:nvPr>
        </p:nvSpPr>
        <p:spPr>
          <a:xfrm>
            <a:off x="1333500" y="1819275"/>
            <a:ext cx="7145338" cy="4179888"/>
          </a:xfrm>
        </p:spPr>
        <p:txBody>
          <a:bodyPr>
            <a:normAutofit fontScale="77500" lnSpcReduction="20000"/>
          </a:bodyPr>
          <a:lstStyle/>
          <a:p>
            <a:pPr marL="320040" indent="-320040" algn="just" eaLnBrk="1" fontAlgn="auto" hangingPunct="1">
              <a:spcAft>
                <a:spcPts val="0"/>
              </a:spcAft>
              <a:buFont typeface="Wingdings"/>
              <a:buChar char=""/>
              <a:defRPr/>
            </a:pPr>
            <a:r>
              <a:rPr lang="ar-SA" b="1" dirty="0" smtClean="0">
                <a:cs typeface="B Lotus" pitchFamily="2" charset="-78"/>
              </a:rPr>
              <a:t>وزیر علوم، تحقیقات و فناوری (رئیس شورا)؛</a:t>
            </a:r>
            <a:endParaRPr lang="en-US" b="1" dirty="0" smtClean="0">
              <a:cs typeface="B Lotus" pitchFamily="2" charset="-78"/>
            </a:endParaRPr>
          </a:p>
          <a:p>
            <a:pPr marL="320040" indent="-320040" algn="just" eaLnBrk="1" fontAlgn="auto" hangingPunct="1">
              <a:spcAft>
                <a:spcPts val="0"/>
              </a:spcAft>
              <a:buFont typeface="Wingdings"/>
              <a:buChar char=""/>
              <a:defRPr/>
            </a:pPr>
            <a:r>
              <a:rPr lang="ar-SA" b="1" dirty="0" smtClean="0">
                <a:cs typeface="B Lotus" pitchFamily="2" charset="-78"/>
              </a:rPr>
              <a:t>معاون پژوهشي</a:t>
            </a:r>
            <a:r>
              <a:rPr lang="fa-IR" b="1" dirty="0" smtClean="0">
                <a:cs typeface="B Lotus" pitchFamily="2" charset="-78"/>
              </a:rPr>
              <a:t> و فناوری</a:t>
            </a:r>
            <a:r>
              <a:rPr lang="ar-SA" b="1" dirty="0" smtClean="0">
                <a:cs typeface="B Lotus" pitchFamily="2" charset="-78"/>
              </a:rPr>
              <a:t> وزارت؛ (نایب رئیس)؛</a:t>
            </a:r>
          </a:p>
          <a:p>
            <a:pPr marL="320040" indent="-320040" algn="just" eaLnBrk="1" fontAlgn="auto" hangingPunct="1">
              <a:spcAft>
                <a:spcPts val="0"/>
              </a:spcAft>
              <a:buFont typeface="Wingdings"/>
              <a:buChar char=""/>
              <a:defRPr/>
            </a:pPr>
            <a:r>
              <a:rPr lang="fa-IR" b="1" dirty="0" smtClean="0">
                <a:cs typeface="B Lotus" pitchFamily="2" charset="-78"/>
              </a:rPr>
              <a:t>دبیر شورای عالی انقلاب فرهنگی؛</a:t>
            </a:r>
          </a:p>
          <a:p>
            <a:pPr marL="320040" indent="-320040" algn="just" eaLnBrk="1" fontAlgn="auto" hangingPunct="1">
              <a:spcAft>
                <a:spcPts val="0"/>
              </a:spcAft>
              <a:buFont typeface="Wingdings"/>
              <a:buChar char=""/>
              <a:defRPr/>
            </a:pPr>
            <a:r>
              <a:rPr lang="ar-SA" b="1" dirty="0" smtClean="0">
                <a:cs typeface="B Lotus" pitchFamily="2" charset="-78"/>
              </a:rPr>
              <a:t>معاون آموزشي وزارت</a:t>
            </a:r>
            <a:r>
              <a:rPr lang="fa-IR" b="1" dirty="0" smtClean="0">
                <a:cs typeface="B Lotus" pitchFamily="2" charset="-78"/>
              </a:rPr>
              <a:t>؛</a:t>
            </a:r>
            <a:endParaRPr lang="ar-SA" b="1" dirty="0" smtClean="0">
              <a:cs typeface="B Lotus" pitchFamily="2" charset="-78"/>
            </a:endParaRPr>
          </a:p>
          <a:p>
            <a:pPr marL="320040" indent="-320040" algn="just" eaLnBrk="1" fontAlgn="auto" hangingPunct="1">
              <a:spcAft>
                <a:spcPts val="0"/>
              </a:spcAft>
              <a:buFont typeface="Wingdings"/>
              <a:buChar char=""/>
              <a:defRPr/>
            </a:pPr>
            <a:r>
              <a:rPr lang="ar-SA" b="1" dirty="0" smtClean="0">
                <a:cs typeface="B Lotus" pitchFamily="2" charset="-78"/>
              </a:rPr>
              <a:t>معاون </a:t>
            </a:r>
            <a:r>
              <a:rPr lang="fa-IR" b="1" dirty="0" smtClean="0">
                <a:cs typeface="B Lotus" pitchFamily="2" charset="-78"/>
              </a:rPr>
              <a:t>اداری، مالی و مدیریت منابع </a:t>
            </a:r>
            <a:r>
              <a:rPr lang="ar-SA" b="1" dirty="0" smtClean="0">
                <a:cs typeface="B Lotus" pitchFamily="2" charset="-78"/>
              </a:rPr>
              <a:t> وزارت؛</a:t>
            </a:r>
          </a:p>
          <a:p>
            <a:pPr marL="320040" indent="-320040" algn="just" eaLnBrk="1" fontAlgn="auto" hangingPunct="1">
              <a:spcAft>
                <a:spcPts val="0"/>
              </a:spcAft>
              <a:buFont typeface="Wingdings"/>
              <a:buChar char=""/>
              <a:defRPr/>
            </a:pPr>
            <a:r>
              <a:rPr lang="ar-SA" b="1" dirty="0" smtClean="0">
                <a:cs typeface="B Lotus" pitchFamily="2" charset="-78"/>
              </a:rPr>
              <a:t>معاو</a:t>
            </a:r>
            <a:r>
              <a:rPr lang="fa-IR" b="1" dirty="0" smtClean="0">
                <a:cs typeface="B Lotus" pitchFamily="2" charset="-78"/>
              </a:rPr>
              <a:t>نا</a:t>
            </a:r>
            <a:r>
              <a:rPr lang="ar-SA" b="1" dirty="0" smtClean="0">
                <a:cs typeface="B Lotus" pitchFamily="2" charset="-78"/>
              </a:rPr>
              <a:t>ن پژوهشي فرهنگستان</a:t>
            </a:r>
            <a:r>
              <a:rPr lang="fa-IR" b="1" dirty="0" smtClean="0">
                <a:cs typeface="B Lotus" pitchFamily="2" charset="-78"/>
              </a:rPr>
              <a:t>های</a:t>
            </a:r>
            <a:r>
              <a:rPr lang="ar-SA" b="1" dirty="0" smtClean="0">
                <a:cs typeface="B Lotus" pitchFamily="2" charset="-78"/>
              </a:rPr>
              <a:t> علوم</a:t>
            </a:r>
            <a:r>
              <a:rPr lang="fa-IR" b="1" dirty="0" smtClean="0">
                <a:cs typeface="B Lotus" pitchFamily="2" charset="-78"/>
              </a:rPr>
              <a:t>، هنر و زبان و ادب فارسی</a:t>
            </a:r>
            <a:r>
              <a:rPr lang="ar-SA" b="1" dirty="0" smtClean="0">
                <a:cs typeface="B Lotus" pitchFamily="2" charset="-78"/>
              </a:rPr>
              <a:t> جمهوري اسلامي ايران؛</a:t>
            </a:r>
          </a:p>
          <a:p>
            <a:pPr marL="320040" indent="-320040" algn="just" eaLnBrk="1" fontAlgn="auto" hangingPunct="1">
              <a:spcAft>
                <a:spcPts val="0"/>
              </a:spcAft>
              <a:buFont typeface="Wingdings"/>
              <a:buChar char=""/>
              <a:defRPr/>
            </a:pPr>
            <a:r>
              <a:rPr lang="ar-SA" b="1" dirty="0" smtClean="0">
                <a:cs typeface="B Lotus" pitchFamily="2" charset="-78"/>
              </a:rPr>
              <a:t>شش نفر از اعضاي هيأت علمي برجسته </a:t>
            </a:r>
            <a:r>
              <a:rPr lang="fa-IR" b="1" dirty="0" smtClean="0">
                <a:cs typeface="B Lotus" pitchFamily="2" charset="-78"/>
              </a:rPr>
              <a:t> </a:t>
            </a:r>
            <a:r>
              <a:rPr lang="ar-SA" b="1" dirty="0" smtClean="0">
                <a:cs typeface="B Lotus" pitchFamily="2" charset="-78"/>
              </a:rPr>
              <a:t>کشور؛</a:t>
            </a:r>
            <a:endParaRPr lang="fa-IR" b="1" dirty="0" smtClean="0">
              <a:cs typeface="B Lotus" pitchFamily="2" charset="-78"/>
            </a:endParaRPr>
          </a:p>
          <a:p>
            <a:pPr marL="320040" indent="-320040" algn="just" eaLnBrk="1" fontAlgn="auto" hangingPunct="1">
              <a:spcAft>
                <a:spcPts val="0"/>
              </a:spcAft>
              <a:buFont typeface="Wingdings"/>
              <a:buChar char=""/>
              <a:defRPr/>
            </a:pPr>
            <a:r>
              <a:rPr lang="fa-IR" b="1" dirty="0" smtClean="0">
                <a:cs typeface="B Lotus" pitchFamily="2" charset="-78"/>
              </a:rPr>
              <a:t>رئیس کمیتة پژوهش کمیسیون آموزش و  تحقیقات مجلس؛</a:t>
            </a:r>
          </a:p>
          <a:p>
            <a:pPr marL="320040" indent="-320040" algn="just" eaLnBrk="1" fontAlgn="auto" hangingPunct="1">
              <a:spcAft>
                <a:spcPts val="0"/>
              </a:spcAft>
              <a:buFont typeface="Wingdings"/>
              <a:buChar char=""/>
              <a:defRPr/>
            </a:pPr>
            <a:r>
              <a:rPr lang="fa-IR" dirty="0" smtClean="0">
                <a:cs typeface="B Lotus" pitchFamily="2" charset="-78"/>
              </a:rPr>
              <a:t>معاون علمي پژوهشي معاونت علمي و فناوري رياست جمهوري؛</a:t>
            </a:r>
            <a:endParaRPr lang="ar-SA" b="1" dirty="0" smtClean="0">
              <a:cs typeface="B Lotus" pitchFamily="2" charset="-78"/>
            </a:endParaRPr>
          </a:p>
          <a:p>
            <a:pPr marL="320040" indent="-320040" algn="just" eaLnBrk="1" fontAlgn="auto" hangingPunct="1">
              <a:spcAft>
                <a:spcPts val="0"/>
              </a:spcAft>
              <a:buFont typeface="Wingdings"/>
              <a:buChar char=""/>
              <a:defRPr/>
            </a:pPr>
            <a:r>
              <a:rPr lang="ar-SA" b="1" dirty="0" smtClean="0">
                <a:cs typeface="B Lotus" pitchFamily="2" charset="-78"/>
              </a:rPr>
              <a:t>دبیر شورا. </a:t>
            </a:r>
          </a:p>
        </p:txBody>
      </p:sp>
    </p:spTree>
  </p:cSld>
  <p:clrMapOvr>
    <a:masterClrMapping/>
  </p:clrMapOvr>
  <p:transition advClick="0" advTm="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ar-SA" sz="3200" b="1" smtClean="0">
                <a:solidFill>
                  <a:srgbClr val="3333FF"/>
                </a:solidFill>
                <a:cs typeface="B Ferdosi" pitchFamily="2" charset="-78"/>
              </a:rPr>
              <a:t>ا</a:t>
            </a:r>
            <a:r>
              <a:rPr lang="ar-SA" sz="3200" b="1" smtClean="0">
                <a:solidFill>
                  <a:srgbClr val="000099"/>
                </a:solidFill>
                <a:cs typeface="B Ferdosi" pitchFamily="2" charset="-78"/>
              </a:rPr>
              <a:t>ختیارات شورای قطبهای علمی</a:t>
            </a:r>
            <a:endParaRPr lang="en-US" sz="3200" b="1" i="1" smtClean="0">
              <a:solidFill>
                <a:srgbClr val="000099"/>
              </a:solidFill>
              <a:cs typeface="B Ferdosi" pitchFamily="2" charset="-78"/>
            </a:endParaRPr>
          </a:p>
        </p:txBody>
      </p:sp>
      <p:sp>
        <p:nvSpPr>
          <p:cNvPr id="16387" name="Rectangle 3"/>
          <p:cNvSpPr>
            <a:spLocks noGrp="1" noChangeArrowheads="1"/>
          </p:cNvSpPr>
          <p:nvPr>
            <p:ph type="body" sz="half" idx="1"/>
          </p:nvPr>
        </p:nvSpPr>
        <p:spPr>
          <a:xfrm>
            <a:off x="1176338" y="2068513"/>
            <a:ext cx="7345362" cy="3605212"/>
          </a:xfrm>
        </p:spPr>
        <p:txBody>
          <a:bodyPr/>
          <a:lstStyle/>
          <a:p>
            <a:pPr algn="just" eaLnBrk="1" hangingPunct="1"/>
            <a:r>
              <a:rPr lang="ar-SA" sz="3200" smtClean="0">
                <a:cs typeface="B Ferdosi" pitchFamily="2" charset="-78"/>
              </a:rPr>
              <a:t>سیاستگذاری در زمینه ایجاد</a:t>
            </a:r>
            <a:r>
              <a:rPr lang="fa-IR" sz="3200" smtClean="0">
                <a:cs typeface="B Ferdosi" pitchFamily="2" charset="-78"/>
              </a:rPr>
              <a:t>، </a:t>
            </a:r>
            <a:r>
              <a:rPr lang="ar-SA" sz="3200" smtClean="0">
                <a:cs typeface="B Ferdosi" pitchFamily="2" charset="-78"/>
              </a:rPr>
              <a:t>توسعه </a:t>
            </a:r>
            <a:r>
              <a:rPr lang="fa-IR" sz="3200" smtClean="0">
                <a:cs typeface="B Ferdosi" pitchFamily="2" charset="-78"/>
              </a:rPr>
              <a:t>و یا انحلال </a:t>
            </a:r>
            <a:r>
              <a:rPr lang="ar-SA" sz="3200" smtClean="0">
                <a:cs typeface="B Ferdosi" pitchFamily="2" charset="-78"/>
              </a:rPr>
              <a:t>قطبهای علمی در کشور؛</a:t>
            </a:r>
            <a:endParaRPr lang="ar-SA" sz="3200" b="1" i="1" smtClean="0">
              <a:cs typeface="B Ferdosi" pitchFamily="2" charset="-78"/>
            </a:endParaRPr>
          </a:p>
          <a:p>
            <a:pPr algn="just" eaLnBrk="1" hangingPunct="1"/>
            <a:r>
              <a:rPr lang="ar-SA" sz="3200" smtClean="0">
                <a:cs typeface="B Ferdosi" pitchFamily="2" charset="-78"/>
              </a:rPr>
              <a:t>ت</a:t>
            </a:r>
            <a:r>
              <a:rPr lang="fa-IR" sz="3200" smtClean="0">
                <a:cs typeface="B Ferdosi" pitchFamily="2" charset="-78"/>
              </a:rPr>
              <a:t>ائید و تصویب </a:t>
            </a:r>
            <a:r>
              <a:rPr lang="ar-SA" sz="3200" smtClean="0">
                <a:cs typeface="B Ferdosi" pitchFamily="2" charset="-78"/>
              </a:rPr>
              <a:t>ضوابط، شناسایی</a:t>
            </a:r>
            <a:r>
              <a:rPr lang="fa-IR" sz="3200" smtClean="0">
                <a:cs typeface="B Ferdosi" pitchFamily="2" charset="-78"/>
              </a:rPr>
              <a:t>، </a:t>
            </a:r>
            <a:r>
              <a:rPr lang="ar-SA" sz="3200" smtClean="0">
                <a:cs typeface="B Ferdosi" pitchFamily="2" charset="-78"/>
              </a:rPr>
              <a:t>ارزیابی </a:t>
            </a:r>
            <a:r>
              <a:rPr lang="fa-IR" sz="3200" smtClean="0">
                <a:cs typeface="B Ferdosi" pitchFamily="2" charset="-78"/>
              </a:rPr>
              <a:t>و</a:t>
            </a:r>
            <a:r>
              <a:rPr lang="ar-SA" sz="3200" smtClean="0">
                <a:cs typeface="B Ferdosi" pitchFamily="2" charset="-78"/>
              </a:rPr>
              <a:t> حمایت قطبهای علمی؛</a:t>
            </a:r>
            <a:endParaRPr lang="ar-SA" sz="3200" b="1" i="1" smtClean="0">
              <a:cs typeface="B Ferdosi" pitchFamily="2" charset="-78"/>
            </a:endParaRPr>
          </a:p>
          <a:p>
            <a:pPr algn="just" eaLnBrk="1" hangingPunct="1"/>
            <a:r>
              <a:rPr lang="ar-SA" sz="3200" smtClean="0">
                <a:cs typeface="B Ferdosi" pitchFamily="2" charset="-78"/>
              </a:rPr>
              <a:t>تأیید </a:t>
            </a:r>
            <a:r>
              <a:rPr lang="fa-IR" sz="3200" smtClean="0">
                <a:cs typeface="B Ferdosi" pitchFamily="2" charset="-78"/>
              </a:rPr>
              <a:t>نهائی </a:t>
            </a:r>
            <a:r>
              <a:rPr lang="ar-SA" sz="3200" smtClean="0">
                <a:cs typeface="B Ferdosi" pitchFamily="2" charset="-78"/>
              </a:rPr>
              <a:t>صلاحیت قطبهای علمی.</a:t>
            </a:r>
          </a:p>
        </p:txBody>
      </p:sp>
    </p:spTree>
  </p:cSld>
  <p:clrMapOvr>
    <a:masterClrMapping/>
  </p:clrMapOvr>
  <p:transition advClick="0" advTm="3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11188" y="285750"/>
            <a:ext cx="8229600" cy="1000125"/>
          </a:xfrm>
        </p:spPr>
        <p:txBody>
          <a:bodyPr/>
          <a:lstStyle/>
          <a:p>
            <a:pPr algn="ctr" eaLnBrk="1" hangingPunct="1"/>
            <a:r>
              <a:rPr lang="ar-SA" sz="3200" b="1" smtClean="0">
                <a:solidFill>
                  <a:srgbClr val="000099"/>
                </a:solidFill>
                <a:cs typeface="B Ferdosi" pitchFamily="2" charset="-78"/>
              </a:rPr>
              <a:t>فرایند صدور مجوز قطب علمی </a:t>
            </a:r>
            <a:endParaRPr lang="en-US" sz="3200" b="1" smtClean="0">
              <a:solidFill>
                <a:srgbClr val="000099"/>
              </a:solidFill>
              <a:cs typeface="B Ferdosi" pitchFamily="2" charset="-78"/>
            </a:endParaRPr>
          </a:p>
        </p:txBody>
      </p:sp>
      <p:sp>
        <p:nvSpPr>
          <p:cNvPr id="17411" name="Rectangle 3"/>
          <p:cNvSpPr>
            <a:spLocks noGrp="1" noChangeArrowheads="1"/>
          </p:cNvSpPr>
          <p:nvPr>
            <p:ph type="body" sz="half" idx="1"/>
          </p:nvPr>
        </p:nvSpPr>
        <p:spPr>
          <a:xfrm>
            <a:off x="323850" y="1773238"/>
            <a:ext cx="8150225" cy="4895850"/>
          </a:xfrm>
        </p:spPr>
        <p:txBody>
          <a:bodyPr/>
          <a:lstStyle/>
          <a:p>
            <a:pPr marL="609600" indent="-609600" algn="just" eaLnBrk="1" hangingPunct="1">
              <a:buFont typeface="Wingdings" pitchFamily="2" charset="2"/>
              <a:buAutoNum type="arabicPeriod"/>
            </a:pPr>
            <a:r>
              <a:rPr lang="fa-IR" sz="3200" smtClean="0">
                <a:cs typeface="B Ferdosi" pitchFamily="2" charset="-78"/>
              </a:rPr>
              <a:t>درخواست از سوی مؤسسه </a:t>
            </a:r>
            <a:r>
              <a:rPr lang="ar-SA" sz="3200" smtClean="0">
                <a:cs typeface="B Ferdosi" pitchFamily="2" charset="-78"/>
              </a:rPr>
              <a:t> </a:t>
            </a:r>
            <a:r>
              <a:rPr lang="fa-IR" sz="3200" smtClean="0">
                <a:cs typeface="B Ferdosi" pitchFamily="2" charset="-78"/>
              </a:rPr>
              <a:t>متقاضی؛</a:t>
            </a:r>
          </a:p>
          <a:p>
            <a:pPr marL="609600" indent="-609600" algn="just" eaLnBrk="1" hangingPunct="1">
              <a:buFont typeface="Wingdings" pitchFamily="2" charset="2"/>
              <a:buAutoNum type="arabicPeriod"/>
            </a:pPr>
            <a:r>
              <a:rPr lang="fa-IR" sz="3200" smtClean="0">
                <a:cs typeface="B Ferdosi" pitchFamily="2" charset="-78"/>
              </a:rPr>
              <a:t>بررسی سابقه و توان علمی مؤسسه در دبیرخانه؛</a:t>
            </a:r>
          </a:p>
          <a:p>
            <a:pPr marL="609600" indent="-609600" algn="just" eaLnBrk="1" hangingPunct="1">
              <a:buFont typeface="Wingdings" pitchFamily="2" charset="2"/>
              <a:buAutoNum type="arabicPeriod"/>
            </a:pPr>
            <a:r>
              <a:rPr lang="fa-IR" sz="3200" smtClean="0">
                <a:cs typeface="B Ferdosi" pitchFamily="2" charset="-78"/>
              </a:rPr>
              <a:t>بررسی و ارزیابی امتیازات علمی اولیه اعضای هسته مرکزی؛</a:t>
            </a:r>
          </a:p>
          <a:p>
            <a:pPr marL="609600" indent="-609600" algn="just" eaLnBrk="1" hangingPunct="1">
              <a:buFont typeface="Wingdings" pitchFamily="2" charset="2"/>
              <a:buAutoNum type="arabicPeriod"/>
            </a:pPr>
            <a:r>
              <a:rPr lang="fa-IR" sz="3200" smtClean="0">
                <a:cs typeface="B Ferdosi" pitchFamily="2" charset="-78"/>
              </a:rPr>
              <a:t>ارزیابی برنامه توسط کمیسیونهای تخصصی؛</a:t>
            </a:r>
          </a:p>
          <a:p>
            <a:pPr marL="609600" indent="-609600" algn="just" eaLnBrk="1" hangingPunct="1">
              <a:buFont typeface="Wingdings" pitchFamily="2" charset="2"/>
              <a:buAutoNum type="arabicPeriod"/>
            </a:pPr>
            <a:r>
              <a:rPr lang="fa-IR" sz="3200" smtClean="0">
                <a:cs typeface="B Ferdosi" pitchFamily="2" charset="-78"/>
              </a:rPr>
              <a:t>طرح در شورای قطبهای علمی؛</a:t>
            </a:r>
          </a:p>
          <a:p>
            <a:pPr marL="609600" indent="-609600" algn="just" eaLnBrk="1" hangingPunct="1">
              <a:buFont typeface="Wingdings" pitchFamily="2" charset="2"/>
              <a:buAutoNum type="arabicPeriod"/>
            </a:pPr>
            <a:r>
              <a:rPr lang="fa-IR" sz="3200" smtClean="0">
                <a:cs typeface="B Ferdosi" pitchFamily="2" charset="-78"/>
              </a:rPr>
              <a:t>صدور مجوز موافقت اصولی؛</a:t>
            </a:r>
          </a:p>
          <a:p>
            <a:pPr marL="609600" indent="-609600" algn="just" eaLnBrk="1" hangingPunct="1">
              <a:buFont typeface="Wingdings" pitchFamily="2" charset="2"/>
              <a:buAutoNum type="arabicPeriod"/>
            </a:pPr>
            <a:r>
              <a:rPr lang="fa-IR" sz="3200" smtClean="0">
                <a:cs typeface="B Ferdosi" pitchFamily="2" charset="-78"/>
              </a:rPr>
              <a:t>ارزیابی عملکرد در طول سه سال؛</a:t>
            </a:r>
          </a:p>
          <a:p>
            <a:pPr marL="609600" indent="-609600" algn="just" eaLnBrk="1" hangingPunct="1">
              <a:buFont typeface="Wingdings" pitchFamily="2" charset="2"/>
              <a:buAutoNum type="arabicPeriod"/>
            </a:pPr>
            <a:r>
              <a:rPr lang="fa-IR" sz="3200" smtClean="0">
                <a:cs typeface="B Ferdosi" pitchFamily="2" charset="-78"/>
              </a:rPr>
              <a:t>صدور مجوز قطعی.</a:t>
            </a:r>
            <a:endParaRPr lang="ar-SA" sz="3200" smtClean="0">
              <a:cs typeface="B Ferdosi" pitchFamily="2" charset="-78"/>
            </a:endParaRPr>
          </a:p>
        </p:txBody>
      </p:sp>
    </p:spTree>
  </p:cSld>
  <p:clrMapOvr>
    <a:masterClrMapping/>
  </p:clrMapOvr>
  <p:transition advClick="0" advTm="3000"/>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6590</TotalTime>
  <Words>1264</Words>
  <Application>Microsoft Office PowerPoint</Application>
  <PresentationFormat>On-screen Show (4:3)</PresentationFormat>
  <Paragraphs>166</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Slide 1</vt:lpstr>
      <vt:lpstr>قطب های علمی كشور ارائه به نشست معاونين پژوهشي دانشگاه ها</vt:lpstr>
      <vt:lpstr>ویژگی علمی قطب ها</vt:lpstr>
      <vt:lpstr>Slide 4</vt:lpstr>
      <vt:lpstr>Slide 5</vt:lpstr>
      <vt:lpstr>تعریف قطب علمی در دوره پنجم </vt:lpstr>
      <vt:lpstr>ترکیب شوراي قطب‌هاي علمی در آیین نامه جدید </vt:lpstr>
      <vt:lpstr>اختیارات شورای قطبهای علمی</vt:lpstr>
      <vt:lpstr>فرایند صدور مجوز قطب علمی </vt:lpstr>
      <vt:lpstr>فرایند اعطای عنوان قطب علمی</vt:lpstr>
      <vt:lpstr>شرایط ایجاد قطب علمی در دوره پنجم </vt:lpstr>
      <vt:lpstr>Slide 12</vt:lpstr>
      <vt:lpstr>معیار اصلی ارزیابی </vt:lpstr>
      <vt:lpstr>معيارهاي ارزيابي برنامه قطب هاي علمي</vt:lpstr>
      <vt:lpstr>کامیابی ها و دستاوردهای ممکن توسط قطب های علمی</vt:lpstr>
      <vt:lpstr>منابع مالی قطبهای علمی</vt:lpstr>
      <vt:lpstr>شرایط انحلال یا لغو عنوان قطب علمی</vt:lpstr>
    </vt:vector>
  </TitlesOfParts>
  <Company>paya chapgar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ماده 1ـ تعريف قطب علمي</dc:title>
  <dc:creator>fbn</dc:creator>
  <cp:lastModifiedBy>e.saberi</cp:lastModifiedBy>
  <cp:revision>516</cp:revision>
  <dcterms:created xsi:type="dcterms:W3CDTF">2006-09-25T18:12:55Z</dcterms:created>
  <dcterms:modified xsi:type="dcterms:W3CDTF">2018-09-02T07:49:47Z</dcterms:modified>
</cp:coreProperties>
</file>